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446" r:id="rId3"/>
    <p:sldId id="444" r:id="rId4"/>
    <p:sldId id="462" r:id="rId5"/>
    <p:sldId id="465" r:id="rId6"/>
    <p:sldId id="466" r:id="rId7"/>
    <p:sldId id="461" r:id="rId8"/>
    <p:sldId id="434" r:id="rId9"/>
    <p:sldId id="435" r:id="rId10"/>
    <p:sldId id="436" r:id="rId11"/>
    <p:sldId id="437" r:id="rId12"/>
    <p:sldId id="456" r:id="rId13"/>
    <p:sldId id="457" r:id="rId14"/>
    <p:sldId id="458" r:id="rId15"/>
    <p:sldId id="464" r:id="rId16"/>
    <p:sldId id="451" r:id="rId17"/>
    <p:sldId id="452" r:id="rId18"/>
    <p:sldId id="453" r:id="rId19"/>
    <p:sldId id="460" r:id="rId20"/>
    <p:sldId id="454" r:id="rId21"/>
    <p:sldId id="432" r:id="rId22"/>
  </p:sldIdLst>
  <p:sldSz cx="13004800" cy="9753600"/>
  <p:notesSz cx="6783388" cy="9926638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568" y="35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60938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4452" y="4715153"/>
            <a:ext cx="4974485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331005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69DA2FB0-088A-A94F-BC3E-CF477E1EA812}" type="slidenum">
              <a:rPr kumimoji="0" lang="ru-RU" sz="1200">
                <a:solidFill>
                  <a:srgbClr val="000000"/>
                </a:solidFill>
              </a:rPr>
              <a:pPr/>
              <a:t>2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2E18D816-7C7E-5242-A867-71E4B49232FD}" type="slidenum">
              <a:rPr kumimoji="0" lang="ru-RU" sz="1200">
                <a:solidFill>
                  <a:srgbClr val="000000"/>
                </a:solidFill>
              </a:rPr>
              <a:pPr/>
              <a:t>20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69DA2FB0-088A-A94F-BC3E-CF477E1EA812}" type="slidenum">
              <a:rPr kumimoji="0" lang="ru-RU" sz="1200">
                <a:solidFill>
                  <a:srgbClr val="000000"/>
                </a:solidFill>
              </a:rPr>
              <a:pPr/>
              <a:t>3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1B44FA80-9E1C-C94A-B9E5-6E51BD2925E7}" type="slidenum">
              <a:rPr kumimoji="0" lang="ru-RU" sz="1200">
                <a:solidFill>
                  <a:srgbClr val="000000"/>
                </a:solidFill>
              </a:rPr>
              <a:pPr/>
              <a:t>8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D08FF862-F0E3-0648-9D73-2DFCC73E7CA9}" type="slidenum">
              <a:rPr kumimoji="0" lang="ru-RU" sz="1200">
                <a:solidFill>
                  <a:srgbClr val="000000"/>
                </a:solidFill>
              </a:rPr>
              <a:pPr/>
              <a:t>9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F22CBA71-0A83-7A42-86A8-18A63D949047}" type="slidenum">
              <a:rPr kumimoji="0" lang="ru-RU" sz="1200">
                <a:solidFill>
                  <a:srgbClr val="000000"/>
                </a:solidFill>
              </a:rPr>
              <a:pPr/>
              <a:t>10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A67FC322-E548-1F4E-A189-339746D3C0D0}" type="slidenum">
              <a:rPr kumimoji="0" lang="ru-RU" sz="1200">
                <a:solidFill>
                  <a:srgbClr val="000000"/>
                </a:solidFill>
              </a:rPr>
              <a:pPr/>
              <a:t>11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fld id="{A67FC322-E548-1F4E-A189-339746D3C0D0}" type="slidenum">
              <a:rPr kumimoji="0" lang="ru-RU" sz="1200">
                <a:solidFill>
                  <a:srgbClr val="000000"/>
                </a:solidFill>
              </a:rPr>
              <a:pPr/>
              <a:t>12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130565" y="735882"/>
            <a:ext cx="4522259" cy="37397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/>
          </p:nvPr>
        </p:nvSpPr>
        <p:spPr>
          <a:xfrm>
            <a:off x="904452" y="4715153"/>
            <a:ext cx="497291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843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84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1.png"/>
          <p:cNvPicPr/>
          <p:nvPr/>
        </p:nvPicPr>
        <p:blipFill>
          <a:blip r:embed="rId2">
            <a:alphaModFix amt="19697"/>
            <a:extLst/>
          </a:blip>
          <a:srcRect t="69186"/>
          <a:stretch>
            <a:fillRect/>
          </a:stretch>
        </p:blipFill>
        <p:spPr>
          <a:xfrm>
            <a:off x="-100878" y="7921863"/>
            <a:ext cx="6551052" cy="201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new.png"/>
          <p:cNvPicPr/>
          <p:nvPr/>
        </p:nvPicPr>
        <p:blipFill>
          <a:blip r:embed="rId3">
            <a:alphaModFix amt="20000"/>
            <a:extLst/>
          </a:blip>
          <a:srcRect t="41255" b="28607"/>
          <a:stretch>
            <a:fillRect/>
          </a:stretch>
        </p:blipFill>
        <p:spPr>
          <a:xfrm>
            <a:off x="6252998" y="7844269"/>
            <a:ext cx="6698307" cy="2018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>
          <a:xfrm>
            <a:off x="650242" y="8882100"/>
            <a:ext cx="3011875" cy="6547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idx="11"/>
          </p:nvPr>
        </p:nvSpPr>
        <p:spPr>
          <a:xfrm>
            <a:off x="4443308" y="8882100"/>
            <a:ext cx="4095609" cy="6547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idx="12"/>
          </p:nvPr>
        </p:nvSpPr>
        <p:spPr>
          <a:xfrm>
            <a:off x="9320108" y="8882100"/>
            <a:ext cx="3011875" cy="6547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AF07-6179-DD4A-B6D5-2F6D1C795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7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Текст заголовка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Уровень текста 1</a:t>
            </a:r>
          </a:p>
          <a:p>
            <a:pPr lvl="1">
              <a:defRPr sz="1800"/>
            </a:pPr>
            <a:r>
              <a:rPr sz="3600"/>
              <a:t>Уровень текста 2</a:t>
            </a:r>
          </a:p>
          <a:p>
            <a:pPr lvl="2">
              <a:defRPr sz="1800"/>
            </a:pPr>
            <a:r>
              <a:rPr sz="3600"/>
              <a:t>Уровень текста 3</a:t>
            </a:r>
          </a:p>
          <a:p>
            <a:pPr lvl="3">
              <a:defRPr sz="1800"/>
            </a:pPr>
            <a:r>
              <a:rPr sz="3600"/>
              <a:t>Уровень текста 4</a:t>
            </a:r>
          </a:p>
          <a:p>
            <a:pPr lvl="4">
              <a:defRPr sz="1800"/>
            </a:pPr>
            <a:r>
              <a:rPr sz="3600"/>
              <a:t>Уровень текста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Уровень текста 1</a:t>
            </a:r>
          </a:p>
          <a:p>
            <a:pPr lvl="1">
              <a:defRPr sz="1800"/>
            </a:pPr>
            <a:r>
              <a:rPr sz="3600"/>
              <a:t>Уровень текста 2</a:t>
            </a:r>
          </a:p>
          <a:p>
            <a:pPr lvl="2">
              <a:defRPr sz="1800"/>
            </a:pPr>
            <a:r>
              <a:rPr sz="3600"/>
              <a:t>Уровень текста 3</a:t>
            </a:r>
          </a:p>
          <a:p>
            <a:pPr lvl="3">
              <a:defRPr sz="1800"/>
            </a:pPr>
            <a:r>
              <a:rPr sz="3600"/>
              <a:t>Уровень текста 4</a:t>
            </a:r>
          </a:p>
          <a:p>
            <a:pPr lvl="4">
              <a:defRPr sz="1800"/>
            </a:pPr>
            <a:r>
              <a:rPr sz="3600"/>
              <a:t>Уровень текста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Уровень текста 1</a:t>
            </a:r>
          </a:p>
          <a:p>
            <a:pPr lvl="1">
              <a:defRPr sz="1800"/>
            </a:pPr>
            <a:r>
              <a:rPr sz="3600"/>
              <a:t>Уровень текста 2</a:t>
            </a:r>
          </a:p>
          <a:p>
            <a:pPr lvl="2">
              <a:defRPr sz="1800"/>
            </a:pPr>
            <a:r>
              <a:rPr sz="3600"/>
              <a:t>Уровень текста 3</a:t>
            </a:r>
          </a:p>
          <a:p>
            <a:pPr lvl="3">
              <a:defRPr sz="1800"/>
            </a:pPr>
            <a:r>
              <a:rPr sz="3600"/>
              <a:t>Уровень текста 4</a:t>
            </a:r>
          </a:p>
          <a:p>
            <a:pPr lvl="4">
              <a:defRPr sz="1800"/>
            </a:pPr>
            <a:r>
              <a:rPr sz="3600"/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401800"/>
            <a:ext cx="13038887" cy="547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4" y="4740428"/>
            <a:ext cx="13038887" cy="542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74" y="2065168"/>
            <a:ext cx="13004800" cy="3797300"/>
          </a:xfrm>
          <a:prstGeom prst="rect">
            <a:avLst/>
          </a:prstGeom>
        </p:spPr>
      </p:pic>
      <p:sp>
        <p:nvSpPr>
          <p:cNvPr id="35" name="Shape 35"/>
          <p:cNvSpPr/>
          <p:nvPr/>
        </p:nvSpPr>
        <p:spPr>
          <a:xfrm>
            <a:off x="159026" y="704923"/>
            <a:ext cx="12642574" cy="23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endParaRPr lang="ru-RU" sz="1800" dirty="0" smtClean="0"/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Энергосбережение как основа устойчивого </a:t>
            </a:r>
            <a:r>
              <a:rPr lang="ru-RU" sz="3200" b="1" smtClean="0">
                <a:solidFill>
                  <a:schemeClr val="bg1"/>
                </a:solidFill>
                <a:latin typeface="Times New Roman"/>
                <a:cs typeface="Times New Roman"/>
              </a:rPr>
              <a:t>развития малоэтажного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жилищного строительства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</a:p>
          <a:p>
            <a:endParaRPr lang="ru-RU" sz="32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ru-RU" sz="3200" dirty="0"/>
          </a:p>
        </p:txBody>
      </p:sp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084" y="9134825"/>
            <a:ext cx="2500686" cy="6565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5050794" y="9189343"/>
            <a:ext cx="260326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Москва,  2015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219" y="268677"/>
            <a:ext cx="11162453" cy="1106311"/>
          </a:xfrm>
        </p:spPr>
        <p:txBody>
          <a:bodyPr>
            <a:normAutofit fontScale="90000"/>
          </a:bodyPr>
          <a:lstStyle/>
          <a:p>
            <a:r>
              <a:rPr lang="ru-RU" sz="4000" b="1">
                <a:solidFill>
                  <a:srgbClr val="262699"/>
                </a:solidFill>
                <a:latin typeface="Times New Roman" charset="0"/>
                <a:cs typeface="Times New Roman" charset="0"/>
              </a:rPr>
              <a:t>Программное обеспечение для расчета стоимости затрат владения зданием</a:t>
            </a:r>
            <a:endParaRPr lang="ru-RU" sz="4000">
              <a:solidFill>
                <a:srgbClr val="262699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34818" name="Изображение 1" descr="Снимок экрана 2013-04-15 в 17.06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765"/>
            <a:ext cx="13004800" cy="815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3090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219" y="268677"/>
            <a:ext cx="11162453" cy="110631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Официальное издание Методики и Типовой документации</a:t>
            </a:r>
            <a:endParaRPr lang="ru-RU" sz="4000" dirty="0">
              <a:solidFill>
                <a:srgbClr val="000090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36866" name="Изображение 1" descr="Снимок экрана 2015-01-25 в 11.4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4" y="2196819"/>
            <a:ext cx="5427698" cy="708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Изображение 2" descr="Снимок экрана 2015-01-25 в 11.47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20" y="2253262"/>
            <a:ext cx="5409636" cy="70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01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693" y="302543"/>
            <a:ext cx="11162453" cy="110631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Доработка Каталога практических рекомендаций по </a:t>
            </a:r>
            <a:r>
              <a:rPr lang="ru-RU" sz="4000" b="1" dirty="0" err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повыщению</a:t>
            </a:r>
            <a:r>
              <a:rPr lang="ru-RU" sz="40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</a:t>
            </a:r>
            <a:r>
              <a:rPr lang="ru-RU" sz="4000" b="1" dirty="0" err="1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энергоэффективности</a:t>
            </a:r>
            <a:r>
              <a:rPr lang="ru-RU" sz="4000" b="1" dirty="0" smtClean="0">
                <a:solidFill>
                  <a:srgbClr val="000090"/>
                </a:solidFill>
                <a:latin typeface="Times New Roman" charset="0"/>
                <a:cs typeface="Times New Roman" charset="0"/>
              </a:rPr>
              <a:t> с использованием Методики оценки СЖЦ</a:t>
            </a:r>
            <a:endParaRPr lang="ru-RU" sz="4000" dirty="0">
              <a:solidFill>
                <a:srgbClr val="000090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2" name="Изображение 1" descr="Снимок экрана 2015-05-14 в 16.2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833415"/>
            <a:ext cx="11836399" cy="78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09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6818" t="22136" r="11542" b="8332"/>
          <a:stretch/>
        </p:blipFill>
        <p:spPr>
          <a:xfrm>
            <a:off x="1625590" y="1496410"/>
            <a:ext cx="11023600" cy="6991214"/>
          </a:xfrm>
          <a:prstGeom prst="rect">
            <a:avLst/>
          </a:prstGeom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55600" y="422189"/>
            <a:ext cx="1216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Комплексные проекты малоэтажного </a:t>
            </a:r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жилищного 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строительства 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Изображение 1" descr="Снимок экрана 2015-05-15 в 10.07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24" y="1784276"/>
            <a:ext cx="2000248" cy="1858432"/>
          </a:xfrm>
          <a:prstGeom prst="rect">
            <a:avLst/>
          </a:prstGeom>
        </p:spPr>
      </p:pic>
      <p:pic>
        <p:nvPicPr>
          <p:cNvPr id="3" name="Изображение 2" descr="Снимок экрана 2015-05-15 в 10.28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7" y="1659468"/>
            <a:ext cx="1502333" cy="68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80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55600" y="422189"/>
            <a:ext cx="1216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Комплексные проекты малоэтажного </a:t>
            </a:r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жилищного 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строительства 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4-06-13 в 21.44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700"/>
            <a:ext cx="13004800" cy="81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4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4899" y="219005"/>
            <a:ext cx="9042399" cy="991164"/>
          </a:xfrm>
          <a:prstGeom prst="rect">
            <a:avLst/>
          </a:prstGeom>
        </p:spPr>
        <p:txBody>
          <a:bodyPr lIns="130039" tIns="65020" rIns="130039" bIns="65020"/>
          <a:lstStyle/>
          <a:p>
            <a:pPr defTabSz="650197">
              <a:defRPr/>
            </a:pPr>
            <a:r>
              <a:rPr lang="ru-RU" sz="3400" b="1" dirty="0">
                <a:solidFill>
                  <a:srgbClr val="262699"/>
                </a:solidFill>
                <a:latin typeface="Times New Roman"/>
                <a:ea typeface="+mj-ea"/>
                <a:cs typeface="Times New Roman"/>
              </a:rPr>
              <a:t>Схема обеспечения безопасности и мониторинга ресурсов</a:t>
            </a:r>
          </a:p>
        </p:txBody>
      </p:sp>
      <p:pic>
        <p:nvPicPr>
          <p:cNvPr id="30722" name="Изображение 1" descr="Снимок экрана 2015-05-26 в 16.5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65"/>
            <a:ext cx="13004800" cy="805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07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Изображение 1" descr="Снимок экрана 2012-05-26 в 9.24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0"/>
          <a:stretch/>
        </p:blipFill>
        <p:spPr bwMode="auto">
          <a:xfrm>
            <a:off x="0" y="1821283"/>
            <a:ext cx="13004800" cy="611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Изображение 4" descr="Снимок экрана 2012-05-26 в 9.3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2" y="5502192"/>
            <a:ext cx="3890152" cy="226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Снимок экрана 2013-12-21 в 19.55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" y="2667768"/>
            <a:ext cx="3943639" cy="2486913"/>
          </a:xfrm>
          <a:prstGeom prst="rect">
            <a:avLst/>
          </a:prstGeom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828161" y="434889"/>
            <a:ext cx="126824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Использование утеплителей</a:t>
            </a:r>
          </a:p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и </a:t>
            </a:r>
            <a:r>
              <a:rPr lang="ru-RU" sz="30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энергоэффнетивного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оборудования </a:t>
            </a:r>
          </a:p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при строительстве малоэтажных многоквартирных домов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529" y="7940984"/>
            <a:ext cx="12693572" cy="166464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255071" y="7964875"/>
            <a:ext cx="125274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</a:rPr>
              <a:t>В проекте «Экодолье Оренбург» все жилые дома превышают требования СНиП и соответствуют по энергоэффективности классу «В». По заданию Госкорпорации «Фонд развития ЖКХ» в рамках программы переселения из ветхого и аварийного жилья построен 12-квартирный дом имеющий энергоэффективность класса «А». В оснащении этого дома оборудованием принимали участие «Российское энергетическое агентство» и компании,  входящие в Госкорпорацию «Роснано».</a:t>
            </a:r>
          </a:p>
        </p:txBody>
      </p:sp>
      <p:pic>
        <p:nvPicPr>
          <p:cNvPr id="3" name="Изображение 2" descr="Снимок экрана 2015-05-15 в 10.11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16419"/>
            <a:ext cx="1760074" cy="15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0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4-06-13 в 10.37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663700"/>
            <a:ext cx="12096750" cy="68580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355600" y="434889"/>
            <a:ext cx="1216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Использование утеплителей</a:t>
            </a:r>
          </a:p>
          <a:p>
            <a:pPr lvl="0"/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 и </a:t>
            </a:r>
            <a:r>
              <a:rPr lang="ru-RU" sz="3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энергоэффнетивного</a:t>
            </a:r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 оборудования </a:t>
            </a:r>
          </a:p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при строительстве </a:t>
            </a:r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малоэтажных 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зданий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Снимок экрана 2015-05-15 в 10.13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477" y="173567"/>
            <a:ext cx="890079" cy="1490133"/>
          </a:xfrm>
          <a:prstGeom prst="rect">
            <a:avLst/>
          </a:prstGeom>
        </p:spPr>
      </p:pic>
      <p:pic>
        <p:nvPicPr>
          <p:cNvPr id="5" name="Изображение 4" descr="Снимок экрана 2015-05-15 в 10.12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6" y="50799"/>
            <a:ext cx="882649" cy="14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2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8" descr="Macintosh HD:Users:valerijkazejkin:Desktop:Снимок экрана 2014-03-15 в 10.54.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9" y="2691553"/>
            <a:ext cx="12697742" cy="491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23332" y="604219"/>
            <a:ext cx="1216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Использование утеплителей</a:t>
            </a:r>
          </a:p>
          <a:p>
            <a:pPr lvl="0"/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 и </a:t>
            </a:r>
            <a:r>
              <a:rPr lang="ru-RU" sz="3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энергоэффнетивного</a:t>
            </a:r>
            <a:r>
              <a:rPr lang="ru-R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 оборудования </a:t>
            </a:r>
          </a:p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при строительстве </a:t>
            </a:r>
            <a:r>
              <a:rPr lang="ru-RU" sz="30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энергоэффективных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домов</a:t>
            </a:r>
          </a:p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по технологии «</a:t>
            </a:r>
            <a:r>
              <a:rPr lang="ru-RU" sz="30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Пассиф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sz="30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хаус</a:t>
            </a:r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»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7"/>
          <a:stretch/>
        </p:blipFill>
        <p:spPr>
          <a:xfrm>
            <a:off x="6219713" y="3924302"/>
            <a:ext cx="3203687" cy="2011474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241" y="3924301"/>
            <a:ext cx="3101021" cy="2011474"/>
          </a:xfrm>
          <a:prstGeom prst="rect">
            <a:avLst/>
          </a:prstGeom>
        </p:spPr>
      </p:pic>
      <p:pic>
        <p:nvPicPr>
          <p:cNvPr id="2" name="Изображение 1" descr="Снимок экрана 2015-05-15 в 10.11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5026"/>
            <a:ext cx="1784331" cy="1223963"/>
          </a:xfrm>
          <a:prstGeom prst="rect">
            <a:avLst/>
          </a:prstGeom>
        </p:spPr>
      </p:pic>
      <p:pic>
        <p:nvPicPr>
          <p:cNvPr id="7" name="Изображение 6" descr="Снимок экрана 2015-05-15 в 10.10.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402166"/>
            <a:ext cx="1678517" cy="12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5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55600" y="371389"/>
            <a:ext cx="12166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lvl="0"/>
            <a:r>
              <a:rPr lang="ru-RU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Примеры использования оценки стоимости жизненного цикла жилых домов</a:t>
            </a:r>
            <a:endParaRPr lang="ru-RU" sz="30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Изображение 1" descr="Снимок экрана 2014-06-13 в 11.1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22400"/>
            <a:ext cx="12623800" cy="69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395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869246" y="850052"/>
            <a:ext cx="12648071" cy="1106311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34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3400" b="1" dirty="0" smtClean="0">
                <a:solidFill>
                  <a:srgbClr val="262699"/>
                </a:solidFill>
                <a:latin typeface="Arial" charset="0"/>
              </a:rPr>
              <a:t>Ввод жилья СССР и Россия</a:t>
            </a:r>
            <a:r>
              <a:rPr lang="ru-RU" sz="34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34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34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3400" dirty="0">
                <a:solidFill>
                  <a:srgbClr val="262699"/>
                </a:solidFill>
                <a:latin typeface="Arial" charset="0"/>
              </a:rPr>
            </a:br>
            <a:r>
              <a:rPr lang="ru-RU" sz="3400" dirty="0">
                <a:latin typeface="Arial" charset="0"/>
              </a:rPr>
              <a:t/>
            </a:r>
            <a:br>
              <a:rPr lang="ru-RU" sz="3400" dirty="0">
                <a:latin typeface="Arial" charset="0"/>
              </a:rPr>
            </a:br>
            <a:r>
              <a:rPr lang="ru-RU" sz="3400" dirty="0">
                <a:latin typeface="Arial" charset="0"/>
              </a:rPr>
              <a:t/>
            </a:r>
            <a:br>
              <a:rPr lang="ru-RU" sz="3400" dirty="0">
                <a:latin typeface="Arial" charset="0"/>
              </a:rPr>
            </a:br>
            <a:endParaRPr lang="ru-RU" sz="34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" name="Изображение 1" descr="Снимок экрана 2015-04-06 в 16.2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230"/>
            <a:ext cx="13004800" cy="6995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739270"/>
            <a:ext cx="13004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В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2014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году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построено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83,6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миллиона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кв</a:t>
            </a:r>
            <a:r>
              <a:rPr lang="en-US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м</a:t>
            </a:r>
            <a:r>
              <a:rPr lang="en-US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жилья</a:t>
            </a:r>
            <a:r>
              <a:rPr lang="ru-RU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; из них 53</a:t>
            </a:r>
            <a:r>
              <a:rPr lang="ru-RU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%</a:t>
            </a:r>
            <a:r>
              <a:rPr lang="ru-RU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малоэтажного</a:t>
            </a:r>
            <a:r>
              <a:rPr lang="en-US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Это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на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14 %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больше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рекордного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показателя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советского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времени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dirty="0">
                <a:solidFill>
                  <a:srgbClr val="000090"/>
                </a:solidFill>
                <a:latin typeface="Times New Roman"/>
                <a:cs typeface="Times New Roman"/>
              </a:rPr>
              <a:t>(73 </a:t>
            </a:r>
            <a:r>
              <a:rPr lang="en-US" sz="32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млн.кв.м</a:t>
            </a:r>
            <a:r>
              <a:rPr lang="en-US" sz="3200" b="1" i="1" dirty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и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на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13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миллионов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кв</a:t>
            </a:r>
            <a:r>
              <a:rPr lang="en-US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м</a:t>
            </a:r>
            <a:r>
              <a:rPr lang="en-US" sz="32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превышает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плановый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показатель</a:t>
            </a:r>
            <a:r>
              <a:rPr lang="en-US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  <a:endParaRPr lang="ru-RU" sz="32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02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Изображение 1" descr="Снимок экрана 2015-01-24 в 12.4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65"/>
            <a:ext cx="13004800" cy="805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1894277" y="286739"/>
            <a:ext cx="10035822" cy="118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ru-RU" sz="3400" b="1">
                <a:solidFill>
                  <a:srgbClr val="003399"/>
                </a:solidFill>
                <a:latin typeface="Times New Roman" charset="0"/>
                <a:cs typeface="Lucida Sans Unicode" charset="0"/>
              </a:rPr>
              <a:t>Сравнительные результаты расчетов стоимости владения зданием в периоде жизненного цикла</a:t>
            </a:r>
            <a:endParaRPr lang="ru-RU" sz="3400" b="1"/>
          </a:p>
        </p:txBody>
      </p:sp>
    </p:spTree>
    <p:extLst>
      <p:ext uri="{BB962C8B-B14F-4D97-AF65-F5344CB8AC3E}">
        <p14:creationId xmlns:p14="http://schemas.microsoft.com/office/powerpoint/2010/main" val="121198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4-11-27 в 13.5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03997" y="524934"/>
            <a:ext cx="6400800" cy="8788400"/>
          </a:xfrm>
          <a:prstGeom prst="rect">
            <a:avLst/>
          </a:prstGeom>
        </p:spPr>
      </p:pic>
      <p:pic>
        <p:nvPicPr>
          <p:cNvPr id="5" name="Изображение 4" descr="DSC019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3" y="646276"/>
            <a:ext cx="3369733" cy="2391456"/>
          </a:xfrm>
          <a:prstGeom prst="rect">
            <a:avLst/>
          </a:prstGeom>
        </p:spPr>
      </p:pic>
      <p:pic>
        <p:nvPicPr>
          <p:cNvPr id="7" name="Изображение 6" descr="DSC020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3" y="3524746"/>
            <a:ext cx="3505204" cy="2241612"/>
          </a:xfrm>
          <a:prstGeom prst="rect">
            <a:avLst/>
          </a:prstGeom>
        </p:spPr>
      </p:pic>
      <p:pic>
        <p:nvPicPr>
          <p:cNvPr id="8" name="Изображение 7" descr="DSC02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" y="3510986"/>
            <a:ext cx="3424766" cy="2272305"/>
          </a:xfrm>
          <a:prstGeom prst="rect">
            <a:avLst/>
          </a:prstGeom>
        </p:spPr>
      </p:pic>
      <p:pic>
        <p:nvPicPr>
          <p:cNvPr id="9" name="Изображение 8" descr="DSC_01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7" y="6189887"/>
            <a:ext cx="3326394" cy="2391456"/>
          </a:xfrm>
          <a:prstGeom prst="rect">
            <a:avLst/>
          </a:prstGeom>
        </p:spPr>
      </p:pic>
      <p:pic>
        <p:nvPicPr>
          <p:cNvPr id="10" name="Изображение 9" descr="Снимок экрана 2014-11-27 в 14.19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6" y="646277"/>
            <a:ext cx="3241729" cy="2391456"/>
          </a:xfrm>
          <a:prstGeom prst="rect">
            <a:avLst/>
          </a:prstGeom>
        </p:spPr>
      </p:pic>
      <p:pic>
        <p:nvPicPr>
          <p:cNvPr id="11" name="Изображение 10" descr="Снимок экрана 2014-11-27 в 14.20.3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12" y="5952200"/>
            <a:ext cx="2817284" cy="28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514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869246" y="409794"/>
            <a:ext cx="12648071" cy="1106311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3400" b="1" dirty="0">
                <a:solidFill>
                  <a:srgbClr val="262699"/>
                </a:solidFill>
                <a:latin typeface="Arial" charset="0"/>
              </a:rPr>
            </a:br>
            <a:r>
              <a:rPr lang="ru-RU" sz="3400" dirty="0">
                <a:solidFill>
                  <a:srgbClr val="262699"/>
                </a:solidFill>
                <a:latin typeface="Arial" charset="0"/>
              </a:rPr>
              <a:t/>
            </a:r>
            <a:br>
              <a:rPr lang="ru-RU" sz="3400" dirty="0">
                <a:solidFill>
                  <a:srgbClr val="262699"/>
                </a:solidFill>
                <a:latin typeface="Arial" charset="0"/>
              </a:rPr>
            </a:br>
            <a:r>
              <a:rPr lang="ru-RU" sz="3400" dirty="0">
                <a:latin typeface="Arial" charset="0"/>
              </a:rPr>
              <a:t/>
            </a:r>
            <a:br>
              <a:rPr lang="ru-RU" sz="3400" dirty="0">
                <a:latin typeface="Arial" charset="0"/>
              </a:rPr>
            </a:br>
            <a:r>
              <a:rPr lang="ru-RU" sz="3400" dirty="0">
                <a:latin typeface="Arial" charset="0"/>
              </a:rPr>
              <a:t/>
            </a:r>
            <a:br>
              <a:rPr lang="ru-RU" sz="3400" dirty="0">
                <a:latin typeface="Arial" charset="0"/>
              </a:rPr>
            </a:br>
            <a:endParaRPr lang="ru-RU" sz="3400" dirty="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03858" y="71152"/>
            <a:ext cx="12851271" cy="1016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Программа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«Жилье для российской семьи» </a:t>
            </a:r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должно 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быть </a:t>
            </a:r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введено 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в эксплуатацию до 30 июня 2017 </a:t>
            </a:r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г жилье 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экономического класса  </a:t>
            </a:r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общая 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площадь </a:t>
            </a:r>
            <a:r>
              <a:rPr lang="ru-RU" sz="2800" b="1" dirty="0" smtClean="0">
                <a:solidFill>
                  <a:srgbClr val="262699"/>
                </a:solidFill>
                <a:latin typeface="Times New Roman"/>
                <a:cs typeface="Times New Roman"/>
              </a:rPr>
              <a:t>которого 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составляет не менее 25 тысяч квадратных метров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отвечающего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требованиям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энергоэффективности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по классу «В»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экологичности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 При этом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цена</a:t>
            </a:r>
            <a:r>
              <a:rPr lang="ru-RU" sz="2800" b="1" dirty="0">
                <a:solidFill>
                  <a:srgbClr val="262699"/>
                </a:solidFill>
                <a:latin typeface="Times New Roman"/>
                <a:cs typeface="Times New Roman"/>
              </a:rPr>
              <a:t> на объекты жилья должна составлять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35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тыс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рублей за </a:t>
            </a:r>
            <a:r>
              <a:rPr lang="ru-RU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кв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метр У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же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65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регионов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включились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 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в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реализацию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программы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с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общим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объемом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ввода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жилья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более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19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миллионов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квадратных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метров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  <a:endParaRPr lang="ru-RU" sz="28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По программе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Фонда РЖС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в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52 субъектах РФ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в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стадии освоения находится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212 проектов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комплексного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освоения в целях жилищного строительства </a:t>
            </a:r>
            <a:r>
              <a:rPr lang="ru-RU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энергоэффективных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домов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класса «В»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на земельных участках общей площадью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12,269 тыс.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га.</a:t>
            </a:r>
            <a:endParaRPr lang="ru-RU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С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2010 года с участием средств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Фонда ЖКХ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в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регионах с целью </a:t>
            </a:r>
            <a:r>
              <a:rPr lang="ru-RU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уменьшиения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размера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коммунальных платежей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осуществляется переселение граждан из аварийного жилищного фонда в </a:t>
            </a:r>
            <a:r>
              <a:rPr lang="ru-RU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энергоэффективные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дома». В регионах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уже построено 64, строится 17 и проектируется 7 ЭЭ домов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класса </a:t>
            </a:r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«А» и «В</a:t>
            </a:r>
            <a:endParaRPr lang="ru-RU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За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прошедший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год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капитально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отремонтировано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тысяч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700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домов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площадью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37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миллионов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квадратных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метров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На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эти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цели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израсходовано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почти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22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миллиарда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рублей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В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текущем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году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планируе</a:t>
            </a:r>
            <a:r>
              <a:rPr lang="ru-RU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тся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отремонтировать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более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тысяч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домов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  <a:endParaRPr lang="ru-RU" sz="2800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П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рограммы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развития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рынка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арендного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жилья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утверждены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регионах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Объем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арендного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жилищного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фонда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составляет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931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тысячу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квадратных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метров</a:t>
            </a:r>
            <a:r>
              <a:rPr lang="en-US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Преимущественно </a:t>
            </a:r>
            <a:r>
              <a:rPr lang="ru-RU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энергоэффективное</a:t>
            </a:r>
            <a:r>
              <a:rPr lang="ru-RU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по классу «В»</a:t>
            </a:r>
          </a:p>
          <a:p>
            <a:pPr algn="just"/>
            <a:endParaRPr lang="ru-RU" dirty="0">
              <a:solidFill>
                <a:srgbClr val="26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68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4-08-04 в 12.51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469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50240" y="-38382"/>
            <a:ext cx="11704320" cy="1625601"/>
          </a:xfrm>
        </p:spPr>
        <p:txBody>
          <a:bodyPr/>
          <a:lstStyle/>
          <a:p>
            <a:r>
              <a:rPr lang="ru-RU" sz="4000">
                <a:latin typeface="Calibri" charset="0"/>
              </a:rPr>
              <a:t>Концессия / аренда /акционирование</a:t>
            </a:r>
            <a:br>
              <a:rPr lang="ru-RU" sz="4000">
                <a:latin typeface="Calibri" charset="0"/>
              </a:rPr>
            </a:br>
            <a:endParaRPr lang="ru-RU" sz="4000">
              <a:latin typeface="Calibri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650241" y="1543177"/>
            <a:ext cx="12099432" cy="89091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300" dirty="0" smtClean="0">
                <a:solidFill>
                  <a:srgbClr val="0000FF"/>
                </a:solidFill>
                <a:latin typeface="Calibri" charset="0"/>
              </a:rPr>
              <a:t>Основная цель изменений в ЖКХ </a:t>
            </a:r>
            <a:r>
              <a:rPr lang="ru-RU" sz="2300" dirty="0" smtClean="0">
                <a:latin typeface="Calibri" charset="0"/>
              </a:rPr>
              <a:t>– </a:t>
            </a:r>
            <a:r>
              <a:rPr lang="ru-RU" sz="2300" dirty="0" smtClean="0">
                <a:solidFill>
                  <a:srgbClr val="0000FF"/>
                </a:solidFill>
                <a:latin typeface="Calibri" charset="0"/>
              </a:rPr>
              <a:t>обновление и развитие коммуналки</a:t>
            </a:r>
            <a:r>
              <a:rPr lang="ru-RU" sz="2300" dirty="0" smtClean="0">
                <a:latin typeface="Calibri" charset="0"/>
              </a:rPr>
              <a:t>, отказ от необходимости </a:t>
            </a:r>
            <a:r>
              <a:rPr lang="ru-RU" sz="2300" dirty="0" err="1" smtClean="0">
                <a:latin typeface="Calibri" charset="0"/>
              </a:rPr>
              <a:t>гос</a:t>
            </a:r>
            <a:r>
              <a:rPr lang="ru-RU" sz="2300" dirty="0" smtClean="0">
                <a:latin typeface="Calibri" charset="0"/>
              </a:rPr>
              <a:t> вливаний.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 smtClean="0">
                <a:latin typeface="Calibri" charset="0"/>
              </a:rPr>
              <a:t>Основные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варианты – аренда, концессия, приватизация </a:t>
            </a:r>
            <a:r>
              <a:rPr lang="ru-RU" sz="2300" dirty="0">
                <a:latin typeface="Calibri" charset="0"/>
              </a:rPr>
              <a:t>(продажа имущества, создание совместных АО и продажа акций действующих АО).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latin typeface="Calibri" charset="0"/>
              </a:rPr>
              <a:t>Основное заблуждение – Частник принесёт в ЖКХ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свои деньги и свои компетенции «даром».</a:t>
            </a:r>
            <a:r>
              <a:rPr lang="ru-RU" sz="2300" dirty="0">
                <a:latin typeface="Calibri" charset="0"/>
              </a:rPr>
              <a:t> Частник не спонсор, а инвестор.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Источник инвестиций – кредиты</a:t>
            </a:r>
            <a:r>
              <a:rPr lang="ru-RU" sz="2300" dirty="0">
                <a:latin typeface="Calibri" charset="0"/>
              </a:rPr>
              <a:t>, а источник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возврата – тарифы</a:t>
            </a:r>
            <a:r>
              <a:rPr lang="ru-RU" sz="2300" dirty="0">
                <a:latin typeface="Calibri" charset="0"/>
              </a:rPr>
              <a:t>. Основная задача для привлечения кредитов – «понравиться» банку.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latin typeface="Calibri" charset="0"/>
              </a:rPr>
              <a:t>Для этого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баланс предприятия должен быть стабильно прибыльным</a:t>
            </a:r>
            <a:r>
              <a:rPr lang="ru-RU" sz="2300" dirty="0">
                <a:latin typeface="Calibri" charset="0"/>
              </a:rPr>
              <a:t>, тариф должен быть стабильно бездефицитным, на балансе должно стоять много имущества и у предприятия должны быть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утверждённые </a:t>
            </a:r>
            <a:r>
              <a:rPr lang="ru-RU" sz="2300" dirty="0" err="1">
                <a:solidFill>
                  <a:srgbClr val="0000FF"/>
                </a:solidFill>
                <a:latin typeface="Calibri" charset="0"/>
              </a:rPr>
              <a:t>инвест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 программы </a:t>
            </a:r>
            <a:r>
              <a:rPr lang="ru-RU" sz="2300" dirty="0" smtClean="0">
                <a:solidFill>
                  <a:srgbClr val="0000FF"/>
                </a:solidFill>
                <a:latin typeface="Calibri" charset="0"/>
              </a:rPr>
              <a:t>с учтенными банковскими процентами</a:t>
            </a:r>
            <a:r>
              <a:rPr lang="ru-RU" sz="2300" dirty="0" smtClean="0">
                <a:latin typeface="Calibri" charset="0"/>
              </a:rPr>
              <a:t>. </a:t>
            </a:r>
            <a:endParaRPr lang="ru-RU" sz="2300" dirty="0">
              <a:latin typeface="Calibri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latin typeface="Calibri" charset="0"/>
              </a:rPr>
              <a:t>Вкладывая деньги, коммерсант либо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планирует их вернуть с прибылью, либо планирует получить собственность</a:t>
            </a:r>
            <a:r>
              <a:rPr lang="ru-RU" sz="2300" dirty="0">
                <a:latin typeface="Calibri" charset="0"/>
              </a:rPr>
              <a:t>. С учётом того, что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прибыльность коммуналки ограничена законом (7% на тепло и воду и 12% на электроэнергию</a:t>
            </a:r>
            <a:r>
              <a:rPr lang="ru-RU" sz="2300" dirty="0">
                <a:latin typeface="Calibri" charset="0"/>
              </a:rPr>
              <a:t>, из которых </a:t>
            </a:r>
            <a:r>
              <a:rPr lang="ru-RU" sz="2300" dirty="0" smtClean="0">
                <a:latin typeface="Calibri" charset="0"/>
              </a:rPr>
              <a:t>одновременно </a:t>
            </a:r>
            <a:r>
              <a:rPr lang="ru-RU" sz="2300" dirty="0">
                <a:latin typeface="Calibri" charset="0"/>
              </a:rPr>
              <a:t>финансируется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социальный пакет персонала - около 3%</a:t>
            </a:r>
            <a:r>
              <a:rPr lang="ru-RU" sz="2300" dirty="0">
                <a:latin typeface="Calibri" charset="0"/>
              </a:rPr>
              <a:t>) основной идеей частника становится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капитализация (собственность</a:t>
            </a:r>
            <a:r>
              <a:rPr lang="ru-RU" sz="2300" dirty="0">
                <a:latin typeface="Calibri" charset="0"/>
              </a:rPr>
              <a:t>). Особенно это ему интересно в «недооценённом» ЖКХ.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latin typeface="Calibri" charset="0"/>
              </a:rPr>
              <a:t>В связи с вышеизложенным,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Концессии не соответствует интересам Частника и отвечает лишь интересам муниципалитета</a:t>
            </a:r>
            <a:r>
              <a:rPr lang="ru-RU" sz="2300" dirty="0">
                <a:latin typeface="Calibri" charset="0"/>
              </a:rPr>
              <a:t>, оставляя Частнику только операционную прибыль, что подталкивает его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«хищнически» эксплуатировать имущество</a:t>
            </a:r>
            <a:r>
              <a:rPr lang="ru-RU" sz="2300" dirty="0">
                <a:latin typeface="Calibri" charset="0"/>
              </a:rPr>
              <a:t>, извлекая максимальную операционную прибыль («все равно не моё и мне не достанется»), а так же «зарабатывать» </a:t>
            </a:r>
            <a:r>
              <a:rPr lang="ru-RU" sz="2300" dirty="0">
                <a:solidFill>
                  <a:srgbClr val="0000FF"/>
                </a:solidFill>
                <a:latin typeface="Calibri" charset="0"/>
              </a:rPr>
              <a:t>на завышении стоимости строительства</a:t>
            </a:r>
            <a:r>
              <a:rPr lang="ru-RU" sz="2300" dirty="0">
                <a:latin typeface="Calibri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ru-RU" sz="2300" dirty="0">
              <a:latin typeface="Calibri" charset="0"/>
            </a:endParaRPr>
          </a:p>
          <a:p>
            <a:endParaRPr lang="ru-RU" sz="23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4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50240" y="-243840"/>
            <a:ext cx="11704320" cy="1625600"/>
          </a:xfrm>
        </p:spPr>
        <p:txBody>
          <a:bodyPr/>
          <a:lstStyle/>
          <a:p>
            <a:r>
              <a:rPr lang="ru-RU" sz="4000">
                <a:latin typeface="Calibri" charset="0"/>
              </a:rPr>
              <a:t>Концессия / аренда /акционирование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372533" y="713463"/>
            <a:ext cx="12208933" cy="856375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dirty="0">
                <a:latin typeface="Calibri" charset="0"/>
              </a:rPr>
              <a:t>Кроме того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, Концессия </a:t>
            </a:r>
            <a:r>
              <a:rPr lang="ru-RU" sz="2400" dirty="0">
                <a:latin typeface="Calibri" charset="0"/>
              </a:rPr>
              <a:t>является, по сути,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аналогом «хозяйственного ведения</a:t>
            </a:r>
            <a:r>
              <a:rPr lang="ru-RU" sz="2400" dirty="0">
                <a:latin typeface="Calibri" charset="0"/>
              </a:rPr>
              <a:t>» - Частник пользуется имуществом, но не владеет им и не может распоряжаться. «Последствия» - имущество оказывается не вовлечённым в оборот и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не может быть залогом в банке</a:t>
            </a:r>
            <a:r>
              <a:rPr lang="ru-RU" sz="2400" dirty="0">
                <a:latin typeface="Calibri" charset="0"/>
              </a:rPr>
              <a:t>, а без имущественного обеспечения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банки кредитовать не спешат</a:t>
            </a:r>
            <a:r>
              <a:rPr lang="ru-RU" sz="2400" dirty="0">
                <a:latin typeface="Calibri" charset="0"/>
              </a:rPr>
              <a:t>. Яркий пример – водоканалы, </a:t>
            </a:r>
            <a:r>
              <a:rPr lang="ru-RU" sz="2400" dirty="0" err="1">
                <a:latin typeface="Calibri" charset="0"/>
              </a:rPr>
              <a:t>оборотоспособнось</a:t>
            </a:r>
            <a:r>
              <a:rPr lang="ru-RU" sz="2400" dirty="0">
                <a:latin typeface="Calibri" charset="0"/>
              </a:rPr>
              <a:t>  имущества которых ограничена Законом.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Концессия</a:t>
            </a:r>
            <a:r>
              <a:rPr lang="ru-RU" sz="2400" dirty="0">
                <a:latin typeface="Calibri" charset="0"/>
              </a:rPr>
              <a:t> так же подразумевает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жесткие гарантии региона (тарифные и бюджетные</a:t>
            </a:r>
            <a:r>
              <a:rPr lang="ru-RU" sz="2400" dirty="0">
                <a:latin typeface="Calibri" charset="0"/>
              </a:rPr>
              <a:t>), что в нынешних условиях (рост курса валют и ставок по кредитам) рискованно и может привести к увеличению бюджетных расходов.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Регионы это не устраивает</a:t>
            </a:r>
            <a:r>
              <a:rPr lang="ru-RU" sz="2400" dirty="0">
                <a:latin typeface="Calibri" charset="0"/>
              </a:rPr>
              <a:t>. 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Calibri" charset="0"/>
              </a:rPr>
              <a:t>Подтверждение всего вышеизложенного – только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одно </a:t>
            </a:r>
            <a:r>
              <a:rPr lang="ru-RU" sz="2400" dirty="0">
                <a:latin typeface="Calibri" charset="0"/>
              </a:rPr>
              <a:t>заключённое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концессионное соглашение на Ямале при 140 договорах аренды и массовом акционировании</a:t>
            </a:r>
            <a:r>
              <a:rPr lang="ru-RU" sz="2400" dirty="0" smtClean="0">
                <a:latin typeface="Calibri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Calibri" charset="0"/>
              </a:rPr>
              <a:t>В России Концессия в Коммунальном </a:t>
            </a:r>
            <a:r>
              <a:rPr lang="ru-RU" sz="2400" dirty="0" err="1" smtClean="0">
                <a:latin typeface="Calibri" charset="0"/>
              </a:rPr>
              <a:t>хозяйчтве</a:t>
            </a:r>
            <a:r>
              <a:rPr lang="ru-RU" sz="2400" dirty="0" smtClean="0">
                <a:latin typeface="Calibri" charset="0"/>
              </a:rPr>
              <a:t> 180 договоров, в </a:t>
            </a:r>
            <a:r>
              <a:rPr lang="ru-RU" sz="2400" dirty="0" err="1" smtClean="0">
                <a:latin typeface="Calibri" charset="0"/>
              </a:rPr>
              <a:t>энерпгетике</a:t>
            </a:r>
            <a:r>
              <a:rPr lang="ru-RU" sz="2400" dirty="0" smtClean="0">
                <a:latin typeface="Calibri" charset="0"/>
              </a:rPr>
              <a:t> 149 договоров , в транспорте 42 договора и </a:t>
            </a:r>
            <a:r>
              <a:rPr lang="ru-RU" sz="2400" dirty="0" err="1" smtClean="0">
                <a:latin typeface="Calibri" charset="0"/>
              </a:rPr>
              <a:t>соцмалке</a:t>
            </a:r>
            <a:r>
              <a:rPr lang="ru-RU" sz="2400" dirty="0" smtClean="0">
                <a:latin typeface="Calibri" charset="0"/>
              </a:rPr>
              <a:t> 65 договоров</a:t>
            </a:r>
            <a:endParaRPr lang="ru-RU" sz="2400" dirty="0">
              <a:latin typeface="Calibri" charset="0"/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Аренда</a:t>
            </a:r>
            <a:r>
              <a:rPr lang="ru-RU" sz="2400" dirty="0">
                <a:latin typeface="Calibri" charset="0"/>
              </a:rPr>
              <a:t> в этой связи так же не идеальна. Арендуемое имущество продолжает принадлежать Собственнику,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однако всё </a:t>
            </a:r>
            <a:r>
              <a:rPr lang="ru-RU" sz="2400" u="sng" dirty="0">
                <a:solidFill>
                  <a:srgbClr val="0000FF"/>
                </a:solidFill>
                <a:latin typeface="Calibri" charset="0"/>
              </a:rPr>
              <a:t>вновь создаваемое имущество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 становится уже собственностью </a:t>
            </a:r>
            <a:r>
              <a:rPr lang="ru-RU" sz="2400" dirty="0">
                <a:latin typeface="Calibri" charset="0"/>
              </a:rPr>
              <a:t>Частника! Частник заинтересован строить новые объекты, обновляя коммуналку и постепенно становясь Собственником.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Собственность это «якорь» для инвестора</a:t>
            </a:r>
            <a:r>
              <a:rPr lang="ru-RU" sz="2400" dirty="0">
                <a:latin typeface="Calibri" charset="0"/>
              </a:rPr>
              <a:t>, обеспечение возможности сохраниться на территории даже при смене власти.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Calibri" charset="0"/>
              </a:rPr>
              <a:t>Ну и конечно - </a:t>
            </a:r>
            <a:r>
              <a:rPr lang="ru-RU" sz="2400" dirty="0">
                <a:solidFill>
                  <a:srgbClr val="0000FF"/>
                </a:solidFill>
                <a:latin typeface="Calibri" charset="0"/>
              </a:rPr>
              <a:t>акционирование. Большой ТЭК идёт именно этим путём</a:t>
            </a:r>
            <a:r>
              <a:rPr lang="ru-RU" sz="2400" dirty="0">
                <a:latin typeface="Calibri" charset="0"/>
              </a:rPr>
              <a:t>. Закон о приватизации чётко прописывает «правила игры», имеет широкую практику применения. </a:t>
            </a:r>
          </a:p>
          <a:p>
            <a:pPr algn="just">
              <a:spcBef>
                <a:spcPts val="0"/>
              </a:spcBef>
              <a:buFont typeface="Arial" charset="0"/>
              <a:buNone/>
            </a:pPr>
            <a:r>
              <a:rPr lang="ru-RU" sz="2400" b="1" dirty="0">
                <a:latin typeface="Calibri" charset="0"/>
              </a:rPr>
              <a:t>Считаем целесообразным  дать регионам свободу в выборе метода привлечения частных инвестиций и  отменить норму , ограничивающую </a:t>
            </a:r>
            <a:r>
              <a:rPr lang="ru-RU" sz="2400" b="1" dirty="0" err="1">
                <a:latin typeface="Calibri" charset="0"/>
              </a:rPr>
              <a:t>оборотоспособность</a:t>
            </a:r>
            <a:r>
              <a:rPr lang="ru-RU" sz="2400" b="1" dirty="0">
                <a:latin typeface="Calibri" charset="0"/>
              </a:rPr>
              <a:t> имущества водоканалов.</a:t>
            </a:r>
          </a:p>
        </p:txBody>
      </p:sp>
    </p:spTree>
    <p:extLst>
      <p:ext uri="{BB962C8B-B14F-4D97-AF65-F5344CB8AC3E}">
        <p14:creationId xmlns:p14="http://schemas.microsoft.com/office/powerpoint/2010/main" val="521309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K_5626-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0" y="1111301"/>
            <a:ext cx="8038400" cy="5375989"/>
          </a:xfrm>
          <a:prstGeom prst="rect">
            <a:avLst/>
          </a:prstGeom>
        </p:spPr>
      </p:pic>
      <p:pic>
        <p:nvPicPr>
          <p:cNvPr id="4" name="Picture 3" descr="_19O54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9" y="3235085"/>
            <a:ext cx="3072000" cy="2048000"/>
          </a:xfrm>
          <a:prstGeom prst="rect">
            <a:avLst/>
          </a:prstGeom>
        </p:spPr>
      </p:pic>
      <p:pic>
        <p:nvPicPr>
          <p:cNvPr id="5" name="Picture 4" descr="_19O43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9" y="1111301"/>
            <a:ext cx="3072000" cy="2048000"/>
          </a:xfrm>
          <a:prstGeom prst="rect">
            <a:avLst/>
          </a:prstGeom>
        </p:spPr>
      </p:pic>
      <p:pic>
        <p:nvPicPr>
          <p:cNvPr id="6" name="Picture 5" descr="AAA_074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9" y="5333609"/>
            <a:ext cx="3072000" cy="2056462"/>
          </a:xfrm>
          <a:prstGeom prst="rect">
            <a:avLst/>
          </a:prstGeom>
        </p:spPr>
      </p:pic>
      <p:pic>
        <p:nvPicPr>
          <p:cNvPr id="7" name="Picture 6" descr="AAA_073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9" y="7495529"/>
            <a:ext cx="3072000" cy="2056462"/>
          </a:xfrm>
          <a:prstGeom prst="rect">
            <a:avLst/>
          </a:prstGeom>
        </p:spPr>
      </p:pic>
      <p:pic>
        <p:nvPicPr>
          <p:cNvPr id="8" name="Picture 7" descr="Stend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0" y="6633593"/>
            <a:ext cx="4612355" cy="2918399"/>
          </a:xfrm>
          <a:prstGeom prst="rect">
            <a:avLst/>
          </a:prstGeom>
        </p:spPr>
      </p:pic>
      <p:pic>
        <p:nvPicPr>
          <p:cNvPr id="11" name="Picture 10" descr="Stend_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4835" r="7361" b="44461"/>
          <a:stretch/>
        </p:blipFill>
        <p:spPr>
          <a:xfrm>
            <a:off x="5643999" y="6638150"/>
            <a:ext cx="3347042" cy="29138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533" y="-76425"/>
            <a:ext cx="1270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0230">
              <a:spcBef>
                <a:spcPct val="0"/>
              </a:spcBef>
            </a:pPr>
            <a:r>
              <a:rPr lang="ru-RU" b="1" dirty="0">
                <a:solidFill>
                  <a:srgbClr val="000090"/>
                </a:solidFill>
                <a:latin typeface="Times New Roman"/>
                <a:cs typeface="Times New Roman"/>
              </a:rPr>
              <a:t>Лабораторный экспериментальный комплекс </a:t>
            </a:r>
            <a:r>
              <a:rPr lang="ru-RU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энергоэффективности</a:t>
            </a:r>
            <a:r>
              <a:rPr lang="ru-RU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«</a:t>
            </a:r>
            <a:r>
              <a:rPr lang="ru-RU" b="1" dirty="0">
                <a:solidFill>
                  <a:srgbClr val="000090"/>
                </a:solidFill>
                <a:latin typeface="Times New Roman"/>
                <a:cs typeface="Times New Roman"/>
              </a:rPr>
              <a:t>МГСУ» </a:t>
            </a:r>
          </a:p>
        </p:txBody>
      </p:sp>
    </p:spTree>
    <p:extLst>
      <p:ext uri="{BB962C8B-B14F-4D97-AF65-F5344CB8AC3E}">
        <p14:creationId xmlns:p14="http://schemas.microsoft.com/office/powerpoint/2010/main" val="331993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219" y="268677"/>
            <a:ext cx="11162453" cy="1106311"/>
          </a:xfrm>
        </p:spPr>
        <p:txBody>
          <a:bodyPr/>
          <a:lstStyle/>
          <a:p>
            <a:pPr>
              <a:tabLst>
                <a:tab pos="0" algn="l"/>
                <a:tab pos="636683" algn="l"/>
                <a:tab pos="1275625" algn="l"/>
                <a:tab pos="1914566" algn="l"/>
                <a:tab pos="2553507" algn="l"/>
                <a:tab pos="3192448" algn="l"/>
                <a:tab pos="3831390" algn="l"/>
                <a:tab pos="4470330" algn="l"/>
                <a:tab pos="5109272" algn="l"/>
                <a:tab pos="5748212" algn="l"/>
                <a:tab pos="6387154" algn="l"/>
                <a:tab pos="7026095" algn="l"/>
                <a:tab pos="7665036" algn="l"/>
                <a:tab pos="8303977" algn="l"/>
                <a:tab pos="8942919" algn="l"/>
                <a:tab pos="9581859" algn="l"/>
                <a:tab pos="10220801" algn="l"/>
                <a:tab pos="10859741" algn="l"/>
                <a:tab pos="11498683" algn="l"/>
                <a:tab pos="12137624" algn="l"/>
                <a:tab pos="12776566" algn="l"/>
              </a:tabLst>
            </a:pPr>
            <a:r>
              <a:rPr lang="ru-RU" sz="3400" b="1">
                <a:solidFill>
                  <a:srgbClr val="003399"/>
                </a:solidFill>
                <a:latin typeface="Times New Roman" charset="0"/>
                <a:cs typeface="Times New Roman" charset="0"/>
              </a:rPr>
              <a:t>Необходимость использования стоимости жизненного цикла в проектах малоэтажного строительства</a:t>
            </a:r>
            <a:endParaRPr lang="ru-RU" sz="3400">
              <a:solidFill>
                <a:schemeClr val="accent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0722" name="Изображение 1" descr="Снимок экрана 2011-11-16 в 14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495"/>
            <a:ext cx="13004800" cy="722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386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219" y="268677"/>
            <a:ext cx="11162453" cy="1106311"/>
          </a:xfrm>
        </p:spPr>
        <p:txBody>
          <a:bodyPr/>
          <a:lstStyle/>
          <a:p>
            <a:r>
              <a:rPr lang="ru-RU" sz="40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Стоимость затрат владения зданием</a:t>
            </a:r>
            <a:endParaRPr lang="ru-RU" sz="4000">
              <a:latin typeface="Arial" charset="0"/>
              <a:cs typeface="Lucida Sans Unicode" charset="0"/>
            </a:endParaRPr>
          </a:p>
        </p:txBody>
      </p:sp>
      <p:pic>
        <p:nvPicPr>
          <p:cNvPr id="32770" name="Изображение 1" descr="Снимок экрана 2013-03-07 в 9.4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65"/>
            <a:ext cx="13004800" cy="805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253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816</Words>
  <Application>Microsoft Macintosh PowerPoint</Application>
  <PresentationFormat>Другой</PresentationFormat>
  <Paragraphs>56</Paragraphs>
  <Slides>21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White</vt:lpstr>
      <vt:lpstr>Презентация PowerPoint</vt:lpstr>
      <vt:lpstr> Ввод жилья СССР и Россия    </vt:lpstr>
      <vt:lpstr>    </vt:lpstr>
      <vt:lpstr>Презентация PowerPoint</vt:lpstr>
      <vt:lpstr>Концессия / аренда /акционирование </vt:lpstr>
      <vt:lpstr>Концессия / аренда /акционирование</vt:lpstr>
      <vt:lpstr>Презентация PowerPoint</vt:lpstr>
      <vt:lpstr>Необходимость использования стоимости жизненного цикла в проектах малоэтажного строительства</vt:lpstr>
      <vt:lpstr>Стоимость затрат владения зданием</vt:lpstr>
      <vt:lpstr>Программное обеспечение для расчета стоимости затрат владения зданием</vt:lpstr>
      <vt:lpstr>Официальное издание Методики и Типовой документации</vt:lpstr>
      <vt:lpstr>Доработка Каталога практических рекомендаций по повыщению энергоэффективности с использованием Методики оценки СЖЦ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Валерий Казейкин</cp:lastModifiedBy>
  <cp:revision>126</cp:revision>
  <dcterms:modified xsi:type="dcterms:W3CDTF">2015-06-19T10:33:41Z</dcterms:modified>
</cp:coreProperties>
</file>