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2" r:id="rId2"/>
    <p:sldId id="257" r:id="rId3"/>
    <p:sldId id="259" r:id="rId4"/>
    <p:sldId id="261" r:id="rId5"/>
    <p:sldId id="262" r:id="rId6"/>
    <p:sldId id="268" r:id="rId7"/>
    <p:sldId id="301" r:id="rId8"/>
    <p:sldId id="302" r:id="rId9"/>
    <p:sldId id="284" r:id="rId10"/>
    <p:sldId id="296" r:id="rId11"/>
    <p:sldId id="292" r:id="rId12"/>
    <p:sldId id="285" r:id="rId13"/>
    <p:sldId id="303" r:id="rId14"/>
    <p:sldId id="283" r:id="rId15"/>
    <p:sldId id="286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305" r:id="rId24"/>
    <p:sldId id="297" r:id="rId25"/>
    <p:sldId id="298" r:id="rId26"/>
    <p:sldId id="299" r:id="rId27"/>
    <p:sldId id="300" r:id="rId28"/>
    <p:sldId id="306" r:id="rId29"/>
    <p:sldId id="307" r:id="rId30"/>
    <p:sldId id="308" r:id="rId31"/>
    <p:sldId id="310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21" autoAdjust="0"/>
    <p:restoredTop sz="95977" autoAdjust="0"/>
  </p:normalViewPr>
  <p:slideViewPr>
    <p:cSldViewPr>
      <p:cViewPr>
        <p:scale>
          <a:sx n="120" d="100"/>
          <a:sy n="120" d="100"/>
        </p:scale>
        <p:origin x="57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6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1EB9-7E8A-4C16-BF1B-FC780723EC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AF0B-B525-443C-9AB6-532C3A0D3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E412-26A4-43CF-8B23-040FE860DBA5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CF74-0C38-4F2C-822C-5DC0C43BC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06D89-572F-4099-B480-93DDCC6041C0}" type="slidenum">
              <a:rPr lang="ru-RU"/>
              <a:pPr/>
              <a:t>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4CF74-0C38-4F2C-822C-5DC0C43BC3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1F056-42DB-4AAB-ABDD-4DCCF81D3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ACB5-7D72-49DB-85A8-8B014BCF23B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CB59-5B29-4EF4-8DBB-7E24AEF5F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08" y="2571744"/>
            <a:ext cx="6715172" cy="36433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 технологии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теплоснабжения.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развития.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внедрения.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г.Москва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105203, Первомайская Нижняя ул. д.47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тел-факс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.(495) 465 21 58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stp@santechproekt.ru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000232" y="571480"/>
            <a:ext cx="71088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baseline="0" dirty="0" smtClean="0">
                <a:latin typeface="Arial" charset="0"/>
              </a:rPr>
              <a:t>Общество с ограниченной</a:t>
            </a:r>
            <a:r>
              <a:rPr lang="ru-RU" sz="2000" b="1" dirty="0" smtClean="0">
                <a:latin typeface="Arial" charset="0"/>
              </a:rPr>
              <a:t> ответственностью</a:t>
            </a:r>
            <a:r>
              <a:rPr lang="ru-RU" sz="2000" b="1" baseline="0" dirty="0" smtClean="0">
                <a:latin typeface="Arial" charset="0"/>
              </a:rPr>
              <a:t>  </a:t>
            </a:r>
            <a:endParaRPr lang="ru-RU" sz="2000" b="1" baseline="0" dirty="0">
              <a:latin typeface="Arial" charset="0"/>
            </a:endParaRPr>
          </a:p>
          <a:p>
            <a:pPr algn="ctr"/>
            <a:r>
              <a:rPr lang="ru-RU" sz="3200" b="1" baseline="0" dirty="0">
                <a:latin typeface="Arial" charset="0"/>
              </a:rPr>
              <a:t>«</a:t>
            </a:r>
            <a:r>
              <a:rPr lang="ru-RU" sz="3200" b="1" baseline="0" dirty="0" err="1" smtClean="0">
                <a:latin typeface="Arial" charset="0"/>
              </a:rPr>
              <a:t>СанТехПроект</a:t>
            </a:r>
            <a:r>
              <a:rPr lang="ru-RU" sz="3200" b="1" baseline="0" dirty="0" smtClean="0">
                <a:latin typeface="Arial" charset="0"/>
              </a:rPr>
              <a:t>»</a:t>
            </a:r>
            <a:endParaRPr lang="en-US" sz="3200" b="1" baseline="0" dirty="0" smtClean="0">
              <a:latin typeface="Arial" charset="0"/>
            </a:endParaRPr>
          </a:p>
          <a:p>
            <a:pPr algn="ctr"/>
            <a:r>
              <a:rPr lang="ru-RU" sz="2000" b="1" baseline="0" dirty="0" err="1" smtClean="0">
                <a:latin typeface="Arial" charset="0"/>
              </a:rPr>
              <a:t>Шарипов</a:t>
            </a:r>
            <a:r>
              <a:rPr lang="ru-RU" sz="2000" b="1" dirty="0" smtClean="0">
                <a:latin typeface="Arial" charset="0"/>
              </a:rPr>
              <a:t> Альберт Якубович</a:t>
            </a:r>
          </a:p>
          <a:p>
            <a:pPr algn="ctr"/>
            <a:r>
              <a:rPr lang="ru-RU" sz="2000" baseline="0" dirty="0" smtClean="0">
                <a:latin typeface="Arial" charset="0"/>
              </a:rPr>
              <a:t>Кандидат технических наук, заслуженный строитель России, лауреат премии Правительства РФ</a:t>
            </a:r>
            <a:endParaRPr lang="ru-RU" sz="2000" baseline="0" dirty="0">
              <a:latin typeface="Arial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000232" y="44450"/>
            <a:ext cx="7143768" cy="5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Arial" charset="0"/>
              </a:rPr>
              <a:t>РОССИЙСКАЯ ФЕДЕРАЦИЯ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1027" name="Picture 3" descr="3DC28EF"/>
          <p:cNvPicPr>
            <a:picLocks noChangeAspect="1" noChangeArrowheads="1"/>
          </p:cNvPicPr>
          <p:nvPr/>
        </p:nvPicPr>
        <p:blipFill>
          <a:blip r:embed="rId3" cstate="print"/>
          <a:srcRect l="1799" t="39032" r="92694" b="54839"/>
          <a:stretch>
            <a:fillRect/>
          </a:stretch>
        </p:blipFill>
        <p:spPr bwMode="auto">
          <a:xfrm>
            <a:off x="642910" y="497939"/>
            <a:ext cx="1570734" cy="12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22388"/>
            <a:ext cx="5665788" cy="530542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3850" y="1844675"/>
            <a:ext cx="792163" cy="576263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2420939"/>
            <a:ext cx="2571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ПОКВАРТИРНОЕ </a:t>
            </a:r>
            <a:r>
              <a:rPr lang="ru-RU" sz="1600" b="1" dirty="0" smtClean="0">
                <a:latin typeface="Book Antiqua" pitchFamily="18" charset="0"/>
              </a:rPr>
              <a:t>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3850" y="3213100"/>
            <a:ext cx="792163" cy="576263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3860801"/>
            <a:ext cx="2643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АВТОНОМНОЕ 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3850" y="4652963"/>
            <a:ext cx="792163" cy="576262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5300663"/>
            <a:ext cx="2643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ЦЕНТРАЛИЗОВАННОЕ ТЕПЛОСНАБЖЕНИЕ КОТЕЛЬНЫЕ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779838" y="4365625"/>
            <a:ext cx="792162" cy="2133600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651500" y="3789363"/>
            <a:ext cx="792163" cy="2716212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7524750" y="1844675"/>
            <a:ext cx="792163" cy="4656138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11413" y="58054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20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411413" y="62372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0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411413" y="53006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40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411413" y="479742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60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411413" y="42926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80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411413" y="37893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100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411413" y="328453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120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411413" y="27813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140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411413" y="227647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160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411413" y="177323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180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2411413" y="12684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200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2519363" y="836613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latin typeface="Book Antiqua" pitchFamily="18" charset="0"/>
              </a:rPr>
              <a:t>Удельный расход топлива на единицу потребляемой теплоты (кг/Гкал)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algn="ctr"/>
            <a:r>
              <a:rPr lang="ru-RU" sz="2800" b="1" dirty="0" smtClean="0">
                <a:latin typeface="Book Antiqua" pitchFamily="18" charset="0"/>
              </a:rPr>
              <a:t>Сравнительная оценка потребления </a:t>
            </a:r>
            <a:r>
              <a:rPr lang="ru-RU" sz="2800" b="1" dirty="0">
                <a:latin typeface="Book Antiqua" pitchFamily="18" charset="0"/>
              </a:rPr>
              <a:t>топлива (газа</a:t>
            </a:r>
            <a:r>
              <a:rPr lang="ru-RU" sz="2800" b="1" dirty="0" smtClean="0">
                <a:latin typeface="Book Antiqua" pitchFamily="18" charset="0"/>
              </a:rPr>
              <a:t>)  </a:t>
            </a:r>
            <a:r>
              <a:rPr lang="ru-RU" sz="2800" b="1" dirty="0">
                <a:latin typeface="Book Antiqua" pitchFamily="18" charset="0"/>
              </a:rPr>
              <a:t>на 30–40 %!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/>
      <p:bldP spid="50181" grpId="0" animBg="1"/>
      <p:bldP spid="50182" grpId="0"/>
      <p:bldP spid="50183" grpId="0" animBg="1"/>
      <p:bldP spid="50184" grpId="0"/>
      <p:bldP spid="50185" grpId="0" animBg="1"/>
      <p:bldP spid="50186" grpId="0" animBg="1"/>
      <p:bldP spid="50187" grpId="0" animBg="1"/>
      <p:bldP spid="50188" grpId="0"/>
      <p:bldP spid="50189" grpId="0"/>
      <p:bldP spid="50190" grpId="0"/>
      <p:bldP spid="50191" grpId="0"/>
      <p:bldP spid="50192" grpId="0"/>
      <p:bldP spid="50193" grpId="0"/>
      <p:bldP spid="50194" grpId="0"/>
      <p:bldP spid="50195" grpId="0"/>
      <p:bldP spid="50196" grpId="0"/>
      <p:bldP spid="50197" grpId="0"/>
      <p:bldP spid="50198" grpId="0"/>
      <p:bldP spid="50199" grpId="0"/>
      <p:bldP spid="50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5678488" cy="5243513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323850" y="0"/>
            <a:ext cx="9575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Инвестиционные затраты на модернизацию систем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теплоснабжения (руб./кв.м)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39975" y="55895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250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339975" y="623728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latin typeface="Book Antiqua" pitchFamily="18" charset="0"/>
              </a:rPr>
              <a:t>0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339975" y="48688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500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339975" y="4149725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750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339975" y="34290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1000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339975" y="2708275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1250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339975" y="198913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1500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339975" y="13414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latin typeface="Book Antiqua" pitchFamily="18" charset="0"/>
              </a:rPr>
              <a:t>1750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879725" y="908050"/>
            <a:ext cx="6264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786182" y="1714488"/>
            <a:ext cx="785818" cy="4835537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5643570" y="2428869"/>
            <a:ext cx="800093" cy="4119570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7500958" y="2085975"/>
            <a:ext cx="815955" cy="4464050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23850" y="1844675"/>
            <a:ext cx="792163" cy="576263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0" y="2420939"/>
            <a:ext cx="2571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ПОКВАРТИРНОЕ </a:t>
            </a:r>
            <a:r>
              <a:rPr lang="ru-RU" sz="1600" b="1" dirty="0" smtClean="0">
                <a:latin typeface="Book Antiqua" pitchFamily="18" charset="0"/>
              </a:rPr>
              <a:t>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23850" y="3213100"/>
            <a:ext cx="792163" cy="576263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3860801"/>
            <a:ext cx="2500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АВТОНОМНОЕ 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323850" y="4652963"/>
            <a:ext cx="792163" cy="576262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5300663"/>
            <a:ext cx="271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ЦЕНТРАЛИЗОВАННОЕ 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500958" y="2071678"/>
            <a:ext cx="810000" cy="1571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 rot="17340115">
            <a:off x="7313212" y="2390875"/>
            <a:ext cx="122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Санация тепловых сетей и устройство автоматизированных вводов</a:t>
            </a:r>
          </a:p>
        </p:txBody>
      </p:sp>
      <p:sp>
        <p:nvSpPr>
          <p:cNvPr id="41" name="TextBox 40"/>
          <p:cNvSpPr txBox="1"/>
          <p:nvPr/>
        </p:nvSpPr>
        <p:spPr>
          <a:xfrm rot="16981072">
            <a:off x="6707866" y="4736676"/>
            <a:ext cx="25015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 частичной модернизацией тепловых сетей и без устройств автоматизированных тепловых пунктов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46086" grpId="0"/>
      <p:bldP spid="46087" grpId="0"/>
      <p:bldP spid="46088" grpId="0"/>
      <p:bldP spid="46089" grpId="0"/>
      <p:bldP spid="46090" grpId="0"/>
      <p:bldP spid="46091" grpId="0"/>
      <p:bldP spid="46092" grpId="0"/>
      <p:bldP spid="46093" grpId="0" animBg="1"/>
      <p:bldP spid="46094" grpId="0" animBg="1"/>
      <p:bldP spid="46095" grpId="0" animBg="1"/>
      <p:bldP spid="46096" grpId="0" animBg="1"/>
      <p:bldP spid="46097" grpId="0"/>
      <p:bldP spid="46098" grpId="0" animBg="1"/>
      <p:bldP spid="46099" grpId="0"/>
      <p:bldP spid="46100" grpId="0" animBg="1"/>
      <p:bldP spid="46101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Удельная стоимость </a:t>
            </a:r>
            <a:r>
              <a:rPr lang="ru-RU" sz="2400" dirty="0" smtClean="0"/>
              <a:t>инвестиций по вариантам систем теплоснабжения</a:t>
            </a:r>
            <a:endParaRPr lang="ru-RU" sz="2400" dirty="0"/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ph sz="half" idx="1"/>
          </p:nvPr>
        </p:nvGraphicFramePr>
        <p:xfrm>
          <a:off x="428596" y="1142984"/>
          <a:ext cx="7931150" cy="2529840"/>
        </p:xfrm>
        <a:graphic>
          <a:graphicData uri="http://schemas.openxmlformats.org/drawingml/2006/table">
            <a:tbl>
              <a:tblPr/>
              <a:tblGrid>
                <a:gridCol w="2674937"/>
                <a:gridCol w="2952750"/>
                <a:gridCol w="2303463"/>
              </a:tblGrid>
              <a:tr h="676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Централизованная система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Модернизация котельных и части тепловых пунктов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_________________________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Комплексная модернизация с ИТП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Автономная система теплоснабжения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Поквартирная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1038 руб./кв.м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___________________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руб./кв.м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руб./кв.м.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1652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руб./кв.м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857224" y="3643313"/>
            <a:ext cx="74596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Расчетная стоимость оплаты тепла на отопление и горячее водоснабжение в месяц для двухкомнатной квартиры площадью </a:t>
            </a:r>
            <a:r>
              <a:rPr lang="ru-RU" dirty="0" smtClean="0"/>
              <a:t>50 </a:t>
            </a:r>
            <a:r>
              <a:rPr lang="ru-RU" dirty="0"/>
              <a:t>кв.м. с семьей из 3 человек.</a:t>
            </a:r>
          </a:p>
        </p:txBody>
      </p:sp>
      <p:graphicFrame>
        <p:nvGraphicFramePr>
          <p:cNvPr id="101394" name="Group 18"/>
          <p:cNvGraphicFramePr>
            <a:graphicFrameLocks noGrp="1"/>
          </p:cNvGraphicFramePr>
          <p:nvPr>
            <p:ph sz="half" idx="2"/>
          </p:nvPr>
        </p:nvGraphicFramePr>
        <p:xfrm>
          <a:off x="428596" y="4714884"/>
          <a:ext cx="7848600" cy="1489075"/>
        </p:xfrm>
        <a:graphic>
          <a:graphicData uri="http://schemas.openxmlformats.org/drawingml/2006/table">
            <a:tbl>
              <a:tblPr/>
              <a:tblGrid>
                <a:gridCol w="2698750"/>
                <a:gridCol w="2976562"/>
                <a:gridCol w="2173288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Централизованная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Система автономных интегрированных в здания котельных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Поквартирная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2534.5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1701.3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835.5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857364"/>
            <a:ext cx="3394075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285860"/>
            <a:ext cx="21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Крышная</a:t>
            </a:r>
            <a:r>
              <a:rPr lang="ru-RU" dirty="0" smtClean="0"/>
              <a:t> котельная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285860"/>
            <a:ext cx="263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Пристроенная котельная</a:t>
            </a:r>
            <a:endParaRPr lang="ru-RU" dirty="0"/>
          </a:p>
        </p:txBody>
      </p:sp>
      <p:pic>
        <p:nvPicPr>
          <p:cNvPr id="8" name="Picture 3" descr="11190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1857364"/>
            <a:ext cx="3393900" cy="45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noFill/>
          <a:ln/>
        </p:spPr>
        <p:txBody>
          <a:bodyPr anchorCtr="1"/>
          <a:lstStyle/>
          <a:p>
            <a:r>
              <a:rPr lang="ru-RU" sz="3200" dirty="0"/>
              <a:t>Квартирная  система теплоснабжения</a:t>
            </a:r>
            <a:br>
              <a:rPr lang="ru-RU" sz="3200" dirty="0"/>
            </a:br>
            <a:r>
              <a:rPr lang="ru-RU" sz="3200" b="1" i="1" u="sng" dirty="0"/>
              <a:t>надежнее, комфортнее, дешевле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123785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38150" algn="ctr">
              <a:buFont typeface="Wingdings" pitchFamily="2" charset="2"/>
              <a:buNone/>
            </a:pPr>
            <a:r>
              <a:rPr lang="ru-RU" sz="2400" b="1" baseline="0" dirty="0">
                <a:latin typeface="Arial" charset="0"/>
              </a:rPr>
              <a:t>Для многоэтажных жилых домов с настенными  </a:t>
            </a:r>
          </a:p>
          <a:p>
            <a:pPr indent="438150" algn="ctr">
              <a:buFont typeface="Wingdings" pitchFamily="2" charset="2"/>
              <a:buNone/>
            </a:pPr>
            <a:r>
              <a:rPr lang="ru-RU" sz="2400" b="1" baseline="0" dirty="0">
                <a:latin typeface="Arial" charset="0"/>
              </a:rPr>
              <a:t>газовыми </a:t>
            </a:r>
            <a:r>
              <a:rPr lang="ru-RU" sz="2400" b="1" baseline="0" dirty="0" err="1">
                <a:latin typeface="Arial" charset="0"/>
              </a:rPr>
              <a:t>теплогенераторами</a:t>
            </a:r>
            <a:r>
              <a:rPr lang="ru-RU" sz="2400" b="1" baseline="0" dirty="0">
                <a:latin typeface="Arial" charset="0"/>
              </a:rPr>
              <a:t> с закрытой топкой :</a:t>
            </a:r>
            <a:endParaRPr lang="ru-RU" sz="2400" b="1" baseline="0" dirty="0">
              <a:latin typeface="Arial" charset="0"/>
              <a:sym typeface="Symbol" pitchFamily="18" charset="2"/>
            </a:endParaRPr>
          </a:p>
          <a:p>
            <a:pPr indent="438150">
              <a:buFont typeface="Wingdings" pitchFamily="2" charset="2"/>
              <a:buChar char="ü"/>
            </a:pPr>
            <a:r>
              <a:rPr lang="ru-RU" sz="2400" b="1" baseline="0" dirty="0">
                <a:latin typeface="Arial" charset="0"/>
                <a:sym typeface="Symbol" pitchFamily="18" charset="2"/>
              </a:rPr>
              <a:t>полностью исключает потери тепла в тепловых сетях, </a:t>
            </a:r>
            <a:r>
              <a:rPr lang="ru-RU" sz="2400" b="1" baseline="0" dirty="0">
                <a:latin typeface="Arial" charset="0"/>
              </a:rPr>
              <a:t>на </a:t>
            </a:r>
            <a:r>
              <a:rPr lang="ru-RU" sz="2400" b="1" baseline="0" dirty="0">
                <a:latin typeface="Arial" charset="0"/>
                <a:sym typeface="Symbol" pitchFamily="18" charset="2"/>
              </a:rPr>
              <a:t>     источнике  и при </a:t>
            </a:r>
            <a:r>
              <a:rPr lang="ru-RU" sz="2400" b="1" baseline="0" dirty="0">
                <a:latin typeface="Arial" charset="0"/>
              </a:rPr>
              <a:t> распределении между потребителями;</a:t>
            </a:r>
            <a:endParaRPr lang="ru-RU" sz="2400" b="1" baseline="0" dirty="0">
              <a:latin typeface="Arial" charset="0"/>
              <a:sym typeface="Symbol" pitchFamily="18" charset="2"/>
            </a:endParaRPr>
          </a:p>
          <a:p>
            <a:pPr indent="438150">
              <a:buFont typeface="Wingdings" pitchFamily="2" charset="2"/>
              <a:buChar char="ü"/>
            </a:pPr>
            <a:r>
              <a:rPr lang="ru-RU" sz="2400" b="1" baseline="0" dirty="0">
                <a:latin typeface="Arial" charset="0"/>
              </a:rPr>
              <a:t>позволяет организовать индивидуальный учет и регулирование потребления тепла</a:t>
            </a:r>
            <a:r>
              <a:rPr lang="ru-RU" sz="2400" b="1" baseline="0" dirty="0" smtClean="0">
                <a:latin typeface="Arial" charset="0"/>
              </a:rPr>
              <a:t>, в </a:t>
            </a:r>
            <a:r>
              <a:rPr lang="ru-RU" sz="2400" b="1" baseline="0" dirty="0">
                <a:latin typeface="Arial" charset="0"/>
              </a:rPr>
              <a:t>зависимости от экономических  возможностей и физиологических потребностей;</a:t>
            </a:r>
          </a:p>
          <a:p>
            <a:pPr indent="438150">
              <a:buFont typeface="Wingdings" pitchFamily="2" charset="2"/>
              <a:buChar char="ü"/>
            </a:pPr>
            <a:r>
              <a:rPr lang="ru-RU" sz="2400" b="1" baseline="0" dirty="0">
                <a:latin typeface="Arial" charset="0"/>
              </a:rPr>
              <a:t>исключает дотацию и субсидии из бюджета всех уровней       и снижает затраты потребителей на оплату используемого       тепла;</a:t>
            </a:r>
          </a:p>
          <a:p>
            <a:pPr indent="438150">
              <a:buFont typeface="Wingdings" pitchFamily="2" charset="2"/>
              <a:buChar char="ü"/>
            </a:pPr>
            <a:r>
              <a:rPr lang="ru-RU" sz="2400" b="1" baseline="0" dirty="0">
                <a:latin typeface="Arial" charset="0"/>
              </a:rPr>
              <a:t>является наиболее эффективным механизмом       энергосбережения в рыночных условиях.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528050" cy="1143000"/>
          </a:xfrm>
          <a:noFill/>
          <a:ln/>
        </p:spPr>
        <p:txBody>
          <a:bodyPr anchorCtr="1">
            <a:normAutofit/>
          </a:bodyPr>
          <a:lstStyle/>
          <a:p>
            <a:pPr algn="l"/>
            <a:r>
              <a:rPr lang="ru-RU" sz="2400" b="1" dirty="0"/>
              <a:t>Дом с поквартирной системой теплоснабжения г. Белгород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57232"/>
            <a:ext cx="4143404" cy="58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r>
              <a:rPr lang="ru-RU" sz="2800"/>
              <a:t>10-ти этажный жилой дом с поквартиным теплоснабжением, г. Серпухов</a:t>
            </a:r>
          </a:p>
        </p:txBody>
      </p:sp>
      <p:pic>
        <p:nvPicPr>
          <p:cNvPr id="136196" name="Picture 4" descr="DSC026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3565525" cy="4752975"/>
          </a:xfrm>
          <a:noFill/>
          <a:ln/>
        </p:spPr>
      </p:pic>
      <p:pic>
        <p:nvPicPr>
          <p:cNvPr id="136201" name="Picture 9" descr="DSC026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412875"/>
            <a:ext cx="3024188" cy="4032250"/>
          </a:xfrm>
          <a:noFill/>
          <a:ln/>
        </p:spPr>
      </p:pic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840288" y="5776913"/>
            <a:ext cx="419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Шкаф для размещения газовых счетчиков</a:t>
            </a:r>
          </a:p>
          <a:p>
            <a:r>
              <a:rPr lang="ru-RU" sz="16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отключающих устройств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720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Преимущество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 программы перехода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на поквартирное отопление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конечного потребителя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786742" cy="53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116632"/>
            <a:ext cx="838241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r>
              <a:rPr lang="ru-RU" sz="2200" b="1" dirty="0" smtClean="0">
                <a:latin typeface="Book Antiqua" pitchFamily="18" charset="0"/>
              </a:rPr>
              <a:t>Сравнительная оценка </a:t>
            </a:r>
            <a:r>
              <a:rPr lang="ru-RU" sz="2200" b="1" dirty="0">
                <a:latin typeface="Book Antiqua" pitchFamily="18" charset="0"/>
              </a:rPr>
              <a:t>стоимость услуг </a:t>
            </a:r>
            <a:r>
              <a:rPr lang="ru-RU" sz="2200" b="1" dirty="0" smtClean="0">
                <a:latin typeface="Book Antiqua" pitchFamily="18" charset="0"/>
              </a:rPr>
              <a:t>отопления и ГВС</a:t>
            </a:r>
            <a:endParaRPr lang="ru-RU" sz="2200" b="1" dirty="0">
              <a:latin typeface="Book Antiqua" pitchFamily="18" charset="0"/>
            </a:endParaRPr>
          </a:p>
          <a:p>
            <a:pPr marL="838200" indent="-838200" algn="ctr"/>
            <a:r>
              <a:rPr lang="ru-RU" sz="2200" b="1" dirty="0" smtClean="0">
                <a:latin typeface="Book Antiqua" pitchFamily="18" charset="0"/>
              </a:rPr>
              <a:t>(на </a:t>
            </a:r>
            <a:r>
              <a:rPr lang="ru-RU" sz="2200" b="1" dirty="0">
                <a:latin typeface="Book Antiqua" pitchFamily="18" charset="0"/>
              </a:rPr>
              <a:t>примере 2-х комнатной квартиры)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79712" y="6519446"/>
            <a:ext cx="93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1 год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03848" y="6519446"/>
            <a:ext cx="1295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2</a:t>
            </a:r>
            <a:r>
              <a:rPr lang="ru-RU" sz="16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>
                <a:latin typeface="Book Antiqua" pitchFamily="18" charset="0"/>
              </a:rPr>
              <a:t>год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11960" y="6519446"/>
            <a:ext cx="115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3 год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724128" y="6519446"/>
            <a:ext cx="1150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4 год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236296" y="6519446"/>
            <a:ext cx="93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5 год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532440" y="6519446"/>
            <a:ext cx="971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6 год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67544" y="3573016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4000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67544" y="4221088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3000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67544" y="4869160"/>
            <a:ext cx="1643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2000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67544" y="5445224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1000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899592" y="6519446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V="1">
            <a:off x="1259632" y="4725144"/>
            <a:ext cx="1152128" cy="72008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2411760" y="4653136"/>
            <a:ext cx="1296144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3707904" y="4581128"/>
            <a:ext cx="1080120" cy="6972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7452320" y="5301208"/>
            <a:ext cx="1224136" cy="72008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2339752" y="3356992"/>
            <a:ext cx="1368152" cy="290956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3707904" y="3212976"/>
            <a:ext cx="1080120" cy="142182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4716016" y="2852936"/>
            <a:ext cx="1440160" cy="35776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6143636" y="2357430"/>
            <a:ext cx="1296144" cy="498926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H="1" flipV="1">
            <a:off x="2411760" y="4725144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3419872" y="3356868"/>
            <a:ext cx="215206" cy="21614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4788024" y="4725144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0066"/>
                </a:solidFill>
                <a:latin typeface="Book Antiqua" pitchFamily="18" charset="0"/>
              </a:rPr>
              <a:t>2850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267744" y="314096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3366FF"/>
                </a:solidFill>
                <a:latin typeface="Book Antiqua" pitchFamily="18" charset="0"/>
              </a:rPr>
              <a:t>4119.5</a:t>
            </a:r>
            <a:endParaRPr lang="ru-RU" sz="16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H="1">
            <a:off x="2339752" y="3429000"/>
            <a:ext cx="216024" cy="21260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2915816" y="350100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3366FF"/>
                </a:solidFill>
                <a:latin typeface="Book Antiqua" pitchFamily="18" charset="0"/>
              </a:rPr>
              <a:t>4531</a:t>
            </a:r>
            <a:endParaRPr lang="ru-RU" sz="16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4067944" y="3356992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3366FF"/>
                </a:solidFill>
                <a:latin typeface="Book Antiqua" pitchFamily="18" charset="0"/>
              </a:rPr>
              <a:t>4985 </a:t>
            </a:r>
            <a:endParaRPr lang="ru-RU" sz="16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 flipV="1">
            <a:off x="4499992" y="3212976"/>
            <a:ext cx="288032" cy="21602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67544" y="45811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2534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467544" y="3789040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3745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101" name="Text Box 46"/>
          <p:cNvSpPr txBox="1">
            <a:spLocks noChangeArrowheads="1"/>
          </p:cNvSpPr>
          <p:nvPr/>
        </p:nvSpPr>
        <p:spPr bwMode="auto">
          <a:xfrm>
            <a:off x="5220072" y="2564904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3366FF"/>
                </a:solidFill>
                <a:latin typeface="Book Antiqua" pitchFamily="18" charset="0"/>
              </a:rPr>
              <a:t>5483</a:t>
            </a:r>
            <a:endParaRPr lang="ru-RU" sz="16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sp>
        <p:nvSpPr>
          <p:cNvPr id="102" name="Line 47"/>
          <p:cNvSpPr>
            <a:spLocks noChangeShapeType="1"/>
          </p:cNvSpPr>
          <p:nvPr/>
        </p:nvSpPr>
        <p:spPr bwMode="auto">
          <a:xfrm>
            <a:off x="5868144" y="2780928"/>
            <a:ext cx="285182" cy="7086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Text Box 46"/>
          <p:cNvSpPr txBox="1">
            <a:spLocks noChangeArrowheads="1"/>
          </p:cNvSpPr>
          <p:nvPr/>
        </p:nvSpPr>
        <p:spPr bwMode="auto">
          <a:xfrm>
            <a:off x="6732240" y="1988840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3366FF"/>
                </a:solidFill>
                <a:latin typeface="Book Antiqua" pitchFamily="18" charset="0"/>
              </a:rPr>
              <a:t>6031</a:t>
            </a:r>
            <a:endParaRPr lang="ru-RU" sz="1600" b="1" dirty="0">
              <a:solidFill>
                <a:srgbClr val="3366FF"/>
              </a:solidFill>
              <a:latin typeface="Book Antiqua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2411760" y="1196752"/>
            <a:ext cx="0" cy="5299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156176" y="1196752"/>
            <a:ext cx="794" cy="52911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707904" y="1196754"/>
            <a:ext cx="0" cy="52961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788024" y="1196752"/>
            <a:ext cx="0" cy="5292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6"/>
          <p:cNvSpPr txBox="1">
            <a:spLocks noChangeArrowheads="1"/>
          </p:cNvSpPr>
          <p:nvPr/>
        </p:nvSpPr>
        <p:spPr bwMode="auto">
          <a:xfrm>
            <a:off x="395536" y="5733256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835.5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140" name="Line 18"/>
          <p:cNvSpPr>
            <a:spLocks noChangeShapeType="1"/>
          </p:cNvSpPr>
          <p:nvPr/>
        </p:nvSpPr>
        <p:spPr bwMode="auto">
          <a:xfrm flipV="1">
            <a:off x="1259632" y="5805262"/>
            <a:ext cx="1152128" cy="72009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" name="Text Box 55"/>
          <p:cNvSpPr txBox="1">
            <a:spLocks noChangeArrowheads="1"/>
          </p:cNvSpPr>
          <p:nvPr/>
        </p:nvSpPr>
        <p:spPr bwMode="auto">
          <a:xfrm>
            <a:off x="3491880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1011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2" name="Text Box 55"/>
          <p:cNvSpPr txBox="1">
            <a:spLocks noChangeArrowheads="1"/>
          </p:cNvSpPr>
          <p:nvPr/>
        </p:nvSpPr>
        <p:spPr bwMode="auto">
          <a:xfrm>
            <a:off x="4644008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1112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V="1">
            <a:off x="2339752" y="5661248"/>
            <a:ext cx="1368152" cy="146048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" name="Line 39"/>
          <p:cNvSpPr>
            <a:spLocks noChangeShapeType="1"/>
          </p:cNvSpPr>
          <p:nvPr/>
        </p:nvSpPr>
        <p:spPr bwMode="auto">
          <a:xfrm flipH="1" flipV="1">
            <a:off x="3707904" y="4653136"/>
            <a:ext cx="216024" cy="28803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467544" y="2924944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5000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70" name="Line 56"/>
          <p:cNvSpPr>
            <a:spLocks noChangeShapeType="1"/>
          </p:cNvSpPr>
          <p:nvPr/>
        </p:nvSpPr>
        <p:spPr bwMode="auto">
          <a:xfrm flipH="1" flipV="1">
            <a:off x="2411760" y="5805264"/>
            <a:ext cx="144016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2267744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919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auto">
          <a:xfrm flipV="1">
            <a:off x="3707904" y="5589240"/>
            <a:ext cx="1080120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16016" y="5517232"/>
            <a:ext cx="1440160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29520" y="1566804"/>
            <a:ext cx="794" cy="52911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Line 56"/>
          <p:cNvSpPr>
            <a:spLocks noChangeShapeType="1"/>
          </p:cNvSpPr>
          <p:nvPr/>
        </p:nvSpPr>
        <p:spPr bwMode="auto">
          <a:xfrm flipH="1" flipV="1">
            <a:off x="4786314" y="5588100"/>
            <a:ext cx="145726" cy="28917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5940152" y="5805264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1223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9" name="Line 56"/>
          <p:cNvSpPr>
            <a:spLocks noChangeShapeType="1"/>
          </p:cNvSpPr>
          <p:nvPr/>
        </p:nvSpPr>
        <p:spPr bwMode="auto">
          <a:xfrm flipV="1">
            <a:off x="7308304" y="5444084"/>
            <a:ext cx="142306" cy="36118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" name="Text Box 55"/>
          <p:cNvSpPr txBox="1">
            <a:spLocks noChangeArrowheads="1"/>
          </p:cNvSpPr>
          <p:nvPr/>
        </p:nvSpPr>
        <p:spPr bwMode="auto">
          <a:xfrm>
            <a:off x="6804248" y="5733256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1346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82" name="Line 56"/>
          <p:cNvSpPr>
            <a:spLocks noChangeShapeType="1"/>
          </p:cNvSpPr>
          <p:nvPr/>
        </p:nvSpPr>
        <p:spPr bwMode="auto">
          <a:xfrm flipV="1">
            <a:off x="8388424" y="5373216"/>
            <a:ext cx="288032" cy="57606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Text Box 55"/>
          <p:cNvSpPr txBox="1">
            <a:spLocks noChangeArrowheads="1"/>
          </p:cNvSpPr>
          <p:nvPr/>
        </p:nvSpPr>
        <p:spPr bwMode="auto">
          <a:xfrm>
            <a:off x="7884368" y="5877272"/>
            <a:ext cx="857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00B050"/>
                </a:solidFill>
                <a:latin typeface="Book Antiqua" pitchFamily="18" charset="0"/>
              </a:rPr>
              <a:t>1480</a:t>
            </a:r>
            <a:endParaRPr lang="ru-RU" sz="1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 flipV="1">
            <a:off x="4788024" y="4509120"/>
            <a:ext cx="1368152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5508104" y="4725144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0066"/>
                </a:solidFill>
                <a:latin typeface="Book Antiqua" pitchFamily="18" charset="0"/>
              </a:rPr>
              <a:t>2964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H="1" flipV="1">
            <a:off x="4788024" y="4581128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 flipV="1">
            <a:off x="5940152" y="4509120"/>
            <a:ext cx="216024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195736" y="4797152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0066"/>
                </a:solidFill>
                <a:latin typeface="Book Antiqua" pitchFamily="18" charset="0"/>
              </a:rPr>
              <a:t>2635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3707904" y="4797152"/>
            <a:ext cx="928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0066"/>
                </a:solidFill>
                <a:latin typeface="Book Antiqua" pitchFamily="18" charset="0"/>
              </a:rPr>
              <a:t>2741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 flipV="1">
            <a:off x="6156176" y="4437112"/>
            <a:ext cx="1296144" cy="7347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" name="Line 56"/>
          <p:cNvSpPr>
            <a:spLocks noChangeShapeType="1"/>
          </p:cNvSpPr>
          <p:nvPr/>
        </p:nvSpPr>
        <p:spPr bwMode="auto">
          <a:xfrm flipV="1">
            <a:off x="7236296" y="4437112"/>
            <a:ext cx="216024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6732240" y="45811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rgbClr val="FF0066"/>
                </a:solidFill>
                <a:latin typeface="Book Antiqua" pitchFamily="18" charset="0"/>
              </a:rPr>
              <a:t>3083</a:t>
            </a:r>
            <a:endParaRPr lang="ru-RU" sz="1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V="1">
            <a:off x="7452318" y="4437112"/>
            <a:ext cx="2" cy="1008112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" name="Line 56"/>
          <p:cNvSpPr>
            <a:spLocks noChangeShapeType="1"/>
          </p:cNvSpPr>
          <p:nvPr/>
        </p:nvSpPr>
        <p:spPr bwMode="auto">
          <a:xfrm flipH="1" flipV="1">
            <a:off x="6154466" y="5516092"/>
            <a:ext cx="145726" cy="28917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" name="Line 56"/>
          <p:cNvSpPr>
            <a:spLocks noChangeShapeType="1"/>
          </p:cNvSpPr>
          <p:nvPr/>
        </p:nvSpPr>
        <p:spPr bwMode="auto">
          <a:xfrm flipH="1" flipV="1">
            <a:off x="3707904" y="5661248"/>
            <a:ext cx="72008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V="1">
            <a:off x="6156176" y="5445224"/>
            <a:ext cx="1296144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flipV="1">
            <a:off x="7452320" y="5373216"/>
            <a:ext cx="1224136" cy="74040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>
            <a:off x="3563888" y="4149080"/>
            <a:ext cx="144016" cy="21602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2843808" y="3933056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3066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6" name="Line 18"/>
          <p:cNvSpPr>
            <a:spLocks noChangeShapeType="1"/>
          </p:cNvSpPr>
          <p:nvPr/>
        </p:nvSpPr>
        <p:spPr bwMode="auto">
          <a:xfrm flipV="1">
            <a:off x="3707904" y="4221088"/>
            <a:ext cx="1080120" cy="144016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3707904" y="3789040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3373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4499992" y="4077072"/>
            <a:ext cx="288032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 flipV="1">
            <a:off x="4788024" y="4005064"/>
            <a:ext cx="1368152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>
            <a:off x="5796136" y="3861048"/>
            <a:ext cx="360040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5004048" y="3717032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3710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 flipV="1">
            <a:off x="6156176" y="3717032"/>
            <a:ext cx="1296144" cy="288032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Line 35"/>
          <p:cNvSpPr>
            <a:spLocks noChangeShapeType="1"/>
          </p:cNvSpPr>
          <p:nvPr/>
        </p:nvSpPr>
        <p:spPr bwMode="auto">
          <a:xfrm>
            <a:off x="7236296" y="3573016"/>
            <a:ext cx="216024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" name="Text Box 34"/>
          <p:cNvSpPr txBox="1">
            <a:spLocks noChangeArrowheads="1"/>
          </p:cNvSpPr>
          <p:nvPr/>
        </p:nvSpPr>
        <p:spPr bwMode="auto">
          <a:xfrm>
            <a:off x="6444208" y="3284984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4081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7452320" y="3501008"/>
            <a:ext cx="1224136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8460432" y="3356992"/>
            <a:ext cx="216024" cy="144016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7668344" y="3068960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AEC7F0"/>
                </a:solidFill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4489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6" name="Line 47"/>
          <p:cNvSpPr>
            <a:spLocks noChangeShapeType="1"/>
          </p:cNvSpPr>
          <p:nvPr/>
        </p:nvSpPr>
        <p:spPr bwMode="auto">
          <a:xfrm>
            <a:off x="7236296" y="2276872"/>
            <a:ext cx="264662" cy="8055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1331640" y="1268760"/>
            <a:ext cx="5256584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Line 27"/>
          <p:cNvSpPr>
            <a:spLocks noChangeShapeType="1"/>
          </p:cNvSpPr>
          <p:nvPr/>
        </p:nvSpPr>
        <p:spPr bwMode="auto">
          <a:xfrm>
            <a:off x="1475656" y="1484784"/>
            <a:ext cx="432048" cy="228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" name="Line 18"/>
          <p:cNvSpPr>
            <a:spLocks noChangeShapeType="1"/>
          </p:cNvSpPr>
          <p:nvPr/>
        </p:nvSpPr>
        <p:spPr bwMode="auto">
          <a:xfrm flipV="1">
            <a:off x="1475656" y="1772816"/>
            <a:ext cx="432048" cy="0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" name="Line 18"/>
          <p:cNvSpPr>
            <a:spLocks noChangeShapeType="1"/>
          </p:cNvSpPr>
          <p:nvPr/>
        </p:nvSpPr>
        <p:spPr bwMode="auto">
          <a:xfrm flipV="1">
            <a:off x="1475656" y="2060848"/>
            <a:ext cx="432048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" name="Line 18"/>
          <p:cNvSpPr>
            <a:spLocks noChangeShapeType="1"/>
          </p:cNvSpPr>
          <p:nvPr/>
        </p:nvSpPr>
        <p:spPr bwMode="auto">
          <a:xfrm flipV="1">
            <a:off x="1475656" y="2420888"/>
            <a:ext cx="432048" cy="1"/>
          </a:xfrm>
          <a:prstGeom prst="line">
            <a:avLst/>
          </a:prstGeom>
          <a:noFill/>
          <a:ln w="889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1907704" y="1268760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Стоимость услуг с инвестиционной составляющей при модернизации по существующей технологии</a:t>
            </a:r>
            <a:endParaRPr lang="ru-RU" sz="11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907704" y="162880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Стоимость услуг по действующему тарифу без модернизации</a:t>
            </a:r>
            <a:endParaRPr lang="ru-RU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907704" y="1844824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Стоимость услуг инновационной составляющей при модернизации по инновационным технологиям</a:t>
            </a:r>
            <a:endParaRPr lang="ru-RU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7704" y="2204864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Фактическая стоимость услуг после модернизации по инновационным технологиям</a:t>
            </a:r>
            <a:endParaRPr lang="ru-RU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596336" y="3933056"/>
            <a:ext cx="100811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∆ Для потребителя</a:t>
            </a:r>
          </a:p>
          <a:p>
            <a:r>
              <a:rPr lang="en-US" sz="1100" dirty="0" smtClean="0"/>
              <a:t>~3000</a:t>
            </a:r>
            <a:endParaRPr lang="ru-RU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331640" y="5157192"/>
            <a:ext cx="187220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Инвестиционная составляющая -1698,5р./м.</a:t>
            </a:r>
            <a:endParaRPr lang="ru-RU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331640" y="4005065"/>
            <a:ext cx="138297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∆ Инвестиционная составляющая </a:t>
            </a:r>
          </a:p>
          <a:p>
            <a:r>
              <a:rPr lang="ru-RU" sz="1100" dirty="0" smtClean="0"/>
              <a:t>+1211р./м.</a:t>
            </a:r>
            <a:endParaRPr lang="ru-RU" sz="1100" dirty="0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V="1">
            <a:off x="1259632" y="3645024"/>
            <a:ext cx="1152128" cy="35776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2428860" y="4071942"/>
            <a:ext cx="711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EC7F0"/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2787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 flipV="1">
            <a:off x="1259632" y="4581128"/>
            <a:ext cx="1152128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V="1">
            <a:off x="2411760" y="4365104"/>
            <a:ext cx="1296144" cy="216024"/>
          </a:xfrm>
          <a:prstGeom prst="line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H="1">
            <a:off x="2411760" y="4357694"/>
            <a:ext cx="231414" cy="223434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flipV="1">
            <a:off x="7429520" y="2357430"/>
            <a:ext cx="45719" cy="1285884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 flipV="1">
            <a:off x="7429520" y="3429000"/>
            <a:ext cx="1214446" cy="213174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  <p:bldP spid="44037" grpId="0"/>
      <p:bldP spid="44038" grpId="0"/>
      <p:bldP spid="44039" grpId="0"/>
      <p:bldP spid="44040" grpId="0"/>
      <p:bldP spid="44045" grpId="0"/>
      <p:bldP spid="44046" grpId="0"/>
      <p:bldP spid="44047" grpId="0"/>
      <p:bldP spid="44048" grpId="0"/>
      <p:bldP spid="44049" grpId="0"/>
      <p:bldP spid="44050" grpId="0" animBg="1"/>
      <p:bldP spid="44053" grpId="0" animBg="1"/>
      <p:bldP spid="44055" grpId="0" animBg="1"/>
      <p:bldP spid="44057" grpId="0" animBg="1"/>
      <p:bldP spid="44060" grpId="0" animBg="1"/>
      <p:bldP spid="44061" grpId="0" animBg="1"/>
      <p:bldP spid="44062" grpId="0" animBg="1"/>
      <p:bldP spid="44063" grpId="0" animBg="1"/>
      <p:bldP spid="44067" grpId="0" animBg="1"/>
      <p:bldP spid="44069" grpId="0" animBg="1"/>
      <p:bldP spid="44070" grpId="0"/>
      <p:bldP spid="44074" grpId="0"/>
      <p:bldP spid="44075" grpId="0" animBg="1"/>
      <p:bldP spid="44076" grpId="0"/>
      <p:bldP spid="44078" grpId="0"/>
      <p:bldP spid="44079" grpId="0" animBg="1"/>
      <p:bldP spid="57" grpId="0"/>
      <p:bldP spid="67" grpId="0"/>
      <p:bldP spid="101" grpId="0"/>
      <p:bldP spid="102" grpId="0" animBg="1"/>
      <p:bldP spid="103" grpId="0"/>
      <p:bldP spid="139" grpId="0"/>
      <p:bldP spid="140" grpId="0" animBg="1"/>
      <p:bldP spid="141" grpId="0"/>
      <p:bldP spid="142" grpId="0"/>
      <p:bldP spid="144" grpId="0" animBg="1"/>
      <p:bldP spid="148" grpId="0" animBg="1"/>
      <p:bldP spid="69" grpId="0"/>
      <p:bldP spid="70" grpId="0" animBg="1"/>
      <p:bldP spid="72" grpId="0"/>
      <p:bldP spid="73" grpId="0" animBg="1"/>
      <p:bldP spid="74" grpId="0" animBg="1"/>
      <p:bldP spid="145" grpId="0" animBg="1"/>
      <p:bldP spid="77" grpId="0"/>
      <p:bldP spid="79" grpId="0" animBg="1"/>
      <p:bldP spid="80" grpId="0"/>
      <p:bldP spid="82" grpId="0" animBg="1"/>
      <p:bldP spid="83" grpId="0"/>
      <p:bldP spid="85" grpId="0" animBg="1"/>
      <p:bldP spid="86" grpId="0"/>
      <p:bldP spid="44071" grpId="0" animBg="1"/>
      <p:bldP spid="87" grpId="0" animBg="1"/>
      <p:bldP spid="44066" grpId="0"/>
      <p:bldP spid="44068" grpId="0"/>
      <p:bldP spid="88" grpId="0" animBg="1"/>
      <p:bldP spid="138" grpId="0" animBg="1"/>
      <p:bldP spid="89" grpId="0"/>
      <p:bldP spid="44056" grpId="0" animBg="1"/>
      <p:bldP spid="76" grpId="0" animBg="1"/>
      <p:bldP spid="143" grpId="0" animBg="1"/>
      <p:bldP spid="78" grpId="0" animBg="1"/>
      <p:bldP spid="81" grpId="0" animBg="1"/>
      <p:bldP spid="94" grpId="0" animBg="1"/>
      <p:bldP spid="95" grpId="0"/>
      <p:bldP spid="96" grpId="0" animBg="1"/>
      <p:bldP spid="97" grpId="0"/>
      <p:bldP spid="98" grpId="0" animBg="1"/>
      <p:bldP spid="99" grpId="0" animBg="1"/>
      <p:bldP spid="100" grpId="0" animBg="1"/>
      <p:bldP spid="104" grpId="0"/>
      <p:bldP spid="105" grpId="0" animBg="1"/>
      <p:bldP spid="106" grpId="0" animBg="1"/>
      <p:bldP spid="107" grpId="0"/>
      <p:bldP spid="108" grpId="0" animBg="1"/>
      <p:bldP spid="109" grpId="0" animBg="1"/>
      <p:bldP spid="110" grpId="0"/>
      <p:bldP spid="116" grpId="0" animBg="1"/>
      <p:bldP spid="117" grpId="0" animBg="1"/>
      <p:bldP spid="119" grpId="0" animBg="1"/>
      <p:bldP spid="121" grpId="0" animBg="1"/>
      <p:bldP spid="122" grpId="0" animBg="1"/>
      <p:bldP spid="44059" grpId="0" animBg="1"/>
      <p:bldP spid="92" grpId="0"/>
      <p:bldP spid="90" grpId="0" animBg="1"/>
      <p:bldP spid="93" grpId="0" animBg="1"/>
      <p:bldP spid="91" grpId="0" animBg="1"/>
      <p:bldP spid="111" grpId="0" animBg="1"/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720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Преимущество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 программы перехода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на поквартирное отопление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органов исполнительной власти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42852"/>
            <a:ext cx="82868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Теплоснабжение имеет в России большое значение в социальной, экономической, энергетической и экологической сфере. Услугами теплоснабжения пользуются абсолютное большинство населения России как в больших, так и в малых городах, сельских, муниципальных поселениях. Поэтому бесперебойное  функционирование системы теплоснабжения является основой обеспечения комфортности среды обитания человека,  как в  производственной, так и в социально-жилищной сферах.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Система связана со значительным потреблением энергетических и природных ресурсов, существенным влиянием на окружающую среду, связанным со сбросом отработанных вод, продуктов горения, эмиссией вредных выбросов в атмосферу (оксидов азота и «парниковых газов»).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Экономический фактор развития системы связан противоположными экономическими интересами хозяйствующих субъектов занятых в сфере теплоснабжения: естественных монополий в лице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ресурсоснабжающих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организаций и потребителей тепловой энергии.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1. </a:t>
            </a:r>
            <a:r>
              <a:rPr lang="ru-RU" sz="2800" b="1" dirty="0">
                <a:latin typeface="Book Antiqua" pitchFamily="18" charset="0"/>
              </a:rPr>
              <a:t>Снимается проблема учета и оплаты тепловой энергии</a:t>
            </a:r>
            <a:r>
              <a:rPr lang="ru-RU" sz="3200" b="1" dirty="0">
                <a:latin typeface="Book Antiqua" pitchFamily="18" charset="0"/>
              </a:rPr>
              <a:t> </a:t>
            </a:r>
            <a:r>
              <a:rPr lang="ru-RU" sz="3000" b="1" dirty="0">
                <a:latin typeface="Book Antiqua" pitchFamily="18" charset="0"/>
              </a:rPr>
              <a:t>– обеспечение теплом и горячей водой перекладывается с государства на конечного потребителя!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3098800" cy="4032250"/>
          </a:xfrm>
          <a:prstGeom prst="rect">
            <a:avLst/>
          </a:prstGeom>
          <a:noFill/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067175" y="3429000"/>
            <a:ext cx="1584325" cy="1368425"/>
          </a:xfrm>
          <a:prstGeom prst="rightArrow">
            <a:avLst>
              <a:gd name="adj1" fmla="val 50000"/>
              <a:gd name="adj2" fmla="val 2894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636838"/>
            <a:ext cx="2279650" cy="3038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2. </a:t>
            </a:r>
            <a:r>
              <a:rPr lang="ru-RU" sz="2800" b="1" dirty="0">
                <a:latin typeface="Book Antiqua" pitchFamily="18" charset="0"/>
              </a:rPr>
              <a:t>Существенное сокращение выброса вредных веществ в атмосферу улучшает экологическую обстановку в регионе!</a:t>
            </a:r>
            <a:endParaRPr lang="ru-RU" sz="3000" b="1" dirty="0">
              <a:latin typeface="Book Antiqua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6121400" cy="4664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7203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Преимущество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 программы перехода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на поквартирное отопление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газоснабжающих организаций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22388"/>
            <a:ext cx="5665788" cy="530542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3850" y="1844675"/>
            <a:ext cx="792163" cy="576263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2420939"/>
            <a:ext cx="2571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Book Antiqua" pitchFamily="18" charset="0"/>
              </a:rPr>
              <a:t>ПОКВАРТИРНОЕ </a:t>
            </a:r>
            <a:r>
              <a:rPr lang="ru-RU" sz="1600" b="1" dirty="0" smtClean="0">
                <a:latin typeface="Book Antiqua" pitchFamily="18" charset="0"/>
              </a:rPr>
              <a:t>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3850" y="3213100"/>
            <a:ext cx="792163" cy="576263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3860801"/>
            <a:ext cx="2643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АВТОНОМНОЕ ТЕПЛОСНАБЖЕНИЕ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3850" y="4652963"/>
            <a:ext cx="792163" cy="576262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5300663"/>
            <a:ext cx="2643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Book Antiqua" pitchFamily="18" charset="0"/>
              </a:rPr>
              <a:t>ЦЕНТРАЛИЗОВАННОЕ ТЕПЛОСНАБЖЕНИЕ КОТЕЛЬНЫЕ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779838" y="4365625"/>
            <a:ext cx="792162" cy="2133600"/>
          </a:xfrm>
          <a:prstGeom prst="rect">
            <a:avLst/>
          </a:prstGeom>
          <a:solidFill>
            <a:srgbClr val="7679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651500" y="3789363"/>
            <a:ext cx="792163" cy="2716212"/>
          </a:xfrm>
          <a:prstGeom prst="rect">
            <a:avLst/>
          </a:prstGeom>
          <a:solidFill>
            <a:srgbClr val="8AF5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7524750" y="1844675"/>
            <a:ext cx="792163" cy="4656138"/>
          </a:xfrm>
          <a:prstGeom prst="rect">
            <a:avLst/>
          </a:prstGeom>
          <a:solidFill>
            <a:srgbClr val="DF9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11413" y="58054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20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411413" y="62372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0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411413" y="53006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40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411413" y="479742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60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411413" y="42926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80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411413" y="37893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100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411413" y="328453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120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411413" y="27813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140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411413" y="227647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160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411413" y="177323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180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2411413" y="12684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200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2519363" y="836613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latin typeface="Book Antiqua" pitchFamily="18" charset="0"/>
              </a:rPr>
              <a:t>Удельный расход топлива на единицу потребляемой теплоты (кг/Гкал)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algn="ctr">
              <a:buFontTx/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Экономия потребления </a:t>
            </a:r>
            <a:r>
              <a:rPr lang="ru-RU" sz="2800" b="1" dirty="0">
                <a:latin typeface="Book Antiqua" pitchFamily="18" charset="0"/>
              </a:rPr>
              <a:t>топлива (газа</a:t>
            </a:r>
            <a:r>
              <a:rPr lang="ru-RU" sz="2800" b="1" dirty="0" smtClean="0">
                <a:latin typeface="Book Antiqua" pitchFamily="18" charset="0"/>
              </a:rPr>
              <a:t>)  </a:t>
            </a:r>
          </a:p>
          <a:p>
            <a:pPr marL="914400" indent="-914400" algn="ctr"/>
            <a:r>
              <a:rPr lang="ru-RU" sz="2800" b="1" dirty="0" smtClean="0">
                <a:latin typeface="Book Antiqua" pitchFamily="18" charset="0"/>
              </a:rPr>
              <a:t>на </a:t>
            </a:r>
            <a:r>
              <a:rPr lang="ru-RU" sz="2800" b="1" dirty="0">
                <a:latin typeface="Book Antiqua" pitchFamily="18" charset="0"/>
              </a:rPr>
              <a:t>30–40 %!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/>
      <p:bldP spid="50181" grpId="0" animBg="1"/>
      <p:bldP spid="50182" grpId="0"/>
      <p:bldP spid="50183" grpId="0" animBg="1"/>
      <p:bldP spid="50184" grpId="0"/>
      <p:bldP spid="50185" grpId="0" animBg="1"/>
      <p:bldP spid="50186" grpId="0" animBg="1"/>
      <p:bldP spid="50187" grpId="0" animBg="1"/>
      <p:bldP spid="50188" grpId="0"/>
      <p:bldP spid="50189" grpId="0"/>
      <p:bldP spid="50190" grpId="0"/>
      <p:bldP spid="50191" grpId="0"/>
      <p:bldP spid="50192" grpId="0"/>
      <p:bldP spid="50193" grpId="0"/>
      <p:bldP spid="50194" grpId="0"/>
      <p:bldP spid="50195" grpId="0"/>
      <p:bldP spid="50196" grpId="0"/>
      <p:bldP spid="50197" grpId="0"/>
      <p:bldP spid="50198" grpId="0"/>
      <p:bldP spid="50199" grpId="0"/>
      <p:bldP spid="502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latin typeface="Book Antiqua" pitchFamily="18" charset="0"/>
              </a:rPr>
              <a:t>2. Удобство оплаты за потребленные </a:t>
            </a:r>
            <a:r>
              <a:rPr lang="ru-RU" sz="2800" b="1" dirty="0" err="1">
                <a:latin typeface="Book Antiqua" pitchFamily="18" charset="0"/>
              </a:rPr>
              <a:t>теплоресурсы</a:t>
            </a:r>
            <a:r>
              <a:rPr lang="ru-RU" sz="2800" b="1" dirty="0">
                <a:latin typeface="Book Antiqua" pitchFamily="18" charset="0"/>
              </a:rPr>
              <a:t> по показаниям газового счетчика!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898900" cy="4679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1928802"/>
            <a:ext cx="271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 счет действующего лимита возможность газификации дополнительных объектов или продажа сэкономленного газа на экспорт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57203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Bookman Old Style" pitchFamily="18" charset="0"/>
              </a:rPr>
              <a:t>Преимущество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 программы перехода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latin typeface="Bookman Old Style" pitchFamily="18" charset="0"/>
              </a:rPr>
              <a:t>на поквартирное отопление </a:t>
            </a:r>
            <a:br>
              <a:rPr lang="ru-RU" sz="4800" dirty="0" smtClean="0"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сервисных служб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участие и развитие малого и среднего бизнеса в этой сфере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latin typeface="Book Antiqua" pitchFamily="18" charset="0"/>
              </a:rPr>
              <a:t>1. Удобство техобслуживания – на одном объекте обслуживается 100-200 однотипных газовых котлов.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125538"/>
            <a:ext cx="4319587" cy="3482975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2</a:t>
            </a:r>
            <a:r>
              <a:rPr lang="ru-RU" sz="2400" b="1" dirty="0">
                <a:latin typeface="Book Antiqua" pitchFamily="18" charset="0"/>
              </a:rPr>
              <a:t>. Возможность замены элементов системы отопления в отдельных квартирах без нарушения режима эксплуатации систем отопления в других квартирах.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31913" y="2205038"/>
            <a:ext cx="5143500" cy="3743325"/>
            <a:chOff x="8" y="382"/>
            <a:chExt cx="540" cy="393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" y="382"/>
              <a:ext cx="540" cy="393"/>
              <a:chOff x="8" y="382"/>
              <a:chExt cx="540" cy="393"/>
            </a:xfrm>
          </p:grpSpPr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8" y="382"/>
                <a:ext cx="540" cy="393"/>
                <a:chOff x="8" y="382"/>
                <a:chExt cx="540" cy="393"/>
              </a:xfrm>
            </p:grpSpPr>
            <p:grpSp>
              <p:nvGrpSpPr>
                <p:cNvPr id="5" name="Group 42"/>
                <p:cNvGrpSpPr>
                  <a:grpSpLocks/>
                </p:cNvGrpSpPr>
                <p:nvPr/>
              </p:nvGrpSpPr>
              <p:grpSpPr bwMode="auto">
                <a:xfrm>
                  <a:off x="8" y="382"/>
                  <a:ext cx="540" cy="393"/>
                  <a:chOff x="8" y="382"/>
                  <a:chExt cx="540" cy="393"/>
                </a:xfrm>
              </p:grpSpPr>
              <p:sp>
                <p:nvSpPr>
                  <p:cNvPr id="8913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8" y="647"/>
                    <a:ext cx="540" cy="128"/>
                  </a:xfrm>
                  <a:prstGeom prst="rect">
                    <a:avLst/>
                  </a:prstGeom>
                  <a:solidFill>
                    <a:srgbClr val="FF9900">
                      <a:alpha val="5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52" y="382"/>
                    <a:ext cx="187" cy="26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35" y="647"/>
                    <a:ext cx="66" cy="5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711"/>
                    <a:ext cx="17" cy="2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+- 21600 0 540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" y="673"/>
                    <a:ext cx="0" cy="3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96" y="673"/>
                    <a:ext cx="1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7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" y="610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3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36" y="610"/>
                    <a:ext cx="9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76" y="604"/>
                    <a:ext cx="12" cy="10"/>
                    <a:chOff x="611" y="310"/>
                    <a:chExt cx="20" cy="13"/>
                  </a:xfrm>
                </p:grpSpPr>
                <p:sp>
                  <p:nvSpPr>
                    <p:cNvPr id="89140" name="AutoShape 5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1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41" name="AutoShape 53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60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9142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" y="585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" name="Group 5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55" y="592"/>
                    <a:ext cx="12" cy="9"/>
                    <a:chOff x="611" y="310"/>
                    <a:chExt cx="20" cy="13"/>
                  </a:xfrm>
                </p:grpSpPr>
                <p:sp>
                  <p:nvSpPr>
                    <p:cNvPr id="89144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1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45" name="AutoShape 57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60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5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00" y="592"/>
                    <a:ext cx="12" cy="9"/>
                    <a:chOff x="611" y="310"/>
                    <a:chExt cx="20" cy="13"/>
                  </a:xfrm>
                </p:grpSpPr>
                <p:sp>
                  <p:nvSpPr>
                    <p:cNvPr id="89147" name="AutoShape 5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1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48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60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70" y="562"/>
                    <a:ext cx="21" cy="11"/>
                    <a:chOff x="478" y="342"/>
                    <a:chExt cx="25" cy="12"/>
                  </a:xfrm>
                </p:grpSpPr>
                <p:sp>
                  <p:nvSpPr>
                    <p:cNvPr id="8915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" y="348"/>
                      <a:ext cx="25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5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" y="342"/>
                      <a:ext cx="25" cy="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27" y="396"/>
                    <a:ext cx="53" cy="214"/>
                    <a:chOff x="327" y="203"/>
                    <a:chExt cx="31" cy="202"/>
                  </a:xfrm>
                </p:grpSpPr>
                <p:sp>
                  <p:nvSpPr>
                    <p:cNvPr id="89153" name="Line 6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27" y="204"/>
                      <a:ext cx="0" cy="20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5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03"/>
                      <a:ext cx="3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5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33"/>
                      <a:ext cx="3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5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61"/>
                      <a:ext cx="3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915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57" y="388"/>
                    <a:ext cx="11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5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56" y="450"/>
                    <a:ext cx="11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5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57" y="421"/>
                    <a:ext cx="11" cy="1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57" y="664"/>
                    <a:ext cx="21" cy="17"/>
                    <a:chOff x="611" y="310"/>
                    <a:chExt cx="20" cy="13"/>
                  </a:xfrm>
                </p:grpSpPr>
                <p:sp>
                  <p:nvSpPr>
                    <p:cNvPr id="89161" name="AutoShape 7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1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162" name="AutoShape 74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609" y="312"/>
                      <a:ext cx="13" cy="1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2" name="Group 75"/>
                <p:cNvGrpSpPr>
                  <a:grpSpLocks/>
                </p:cNvGrpSpPr>
                <p:nvPr/>
              </p:nvGrpSpPr>
              <p:grpSpPr bwMode="auto">
                <a:xfrm>
                  <a:off x="271" y="577"/>
                  <a:ext cx="21" cy="17"/>
                  <a:chOff x="611" y="310"/>
                  <a:chExt cx="20" cy="13"/>
                </a:xfrm>
              </p:grpSpPr>
              <p:sp>
                <p:nvSpPr>
                  <p:cNvPr id="89164" name="AutoShape 7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619" y="312"/>
                    <a:ext cx="13" cy="1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165" name="AutoShape 77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609" y="312"/>
                    <a:ext cx="13" cy="1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9166" name="Line 78"/>
              <p:cNvSpPr>
                <a:spLocks noChangeShapeType="1"/>
              </p:cNvSpPr>
              <p:nvPr/>
            </p:nvSpPr>
            <p:spPr bwMode="auto">
              <a:xfrm flipH="1" flipV="1">
                <a:off x="282" y="573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9167" name="Line 79"/>
            <p:cNvSpPr>
              <a:spLocks noChangeShapeType="1"/>
            </p:cNvSpPr>
            <p:nvPr/>
          </p:nvSpPr>
          <p:spPr bwMode="auto">
            <a:xfrm flipV="1">
              <a:off x="260" y="586"/>
              <a:ext cx="0" cy="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68" name="Line 80"/>
            <p:cNvSpPr>
              <a:spLocks noChangeShapeType="1"/>
            </p:cNvSpPr>
            <p:nvPr/>
          </p:nvSpPr>
          <p:spPr bwMode="auto">
            <a:xfrm flipV="1">
              <a:off x="305" y="585"/>
              <a:ext cx="0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Требования безопасности при установке газоиспользующего оборудования в многоэтажных жилых </a:t>
            </a:r>
            <a:r>
              <a:rPr lang="ru-RU" sz="2800" dirty="0" smtClean="0"/>
              <a:t>домах</a:t>
            </a:r>
            <a:endParaRPr lang="ru-RU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 </a:t>
            </a:r>
          </a:p>
        </p:txBody>
      </p:sp>
      <p:pic>
        <p:nvPicPr>
          <p:cNvPr id="89123" name="Picture 35" descr="kinnkyusyadanb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5157788"/>
            <a:ext cx="901700" cy="582612"/>
          </a:xfrm>
          <a:noFill/>
          <a:ln/>
        </p:spPr>
      </p:pic>
      <p:sp>
        <p:nvSpPr>
          <p:cNvPr id="89120" name="Rectangle 32"/>
          <p:cNvSpPr>
            <a:spLocks noChangeArrowheads="1"/>
          </p:cNvSpPr>
          <p:nvPr/>
        </p:nvSpPr>
        <p:spPr bwMode="auto">
          <a:xfrm>
            <a:off x="5580063" y="2060575"/>
            <a:ext cx="3313112" cy="259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/>
              <a:t>Стабилизатор давления газа</a:t>
            </a:r>
          </a:p>
          <a:p>
            <a:r>
              <a:rPr lang="ru-RU" sz="1600"/>
              <a:t>В связи с тем, что природный газ - легче чем воздух, чем выше расположен газопровод, тем быстрее газ идет внутри газопровода. Поэтому на клапаны располагающиеся свыше 45 метров, обязательно установить стабилизатор давления газа.</a:t>
            </a:r>
          </a:p>
        </p:txBody>
      </p:sp>
      <p:pic>
        <p:nvPicPr>
          <p:cNvPr id="89125" name="Picture 37" descr="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3103102"/>
            <a:ext cx="1001718" cy="1057798"/>
          </a:xfrm>
          <a:noFill/>
          <a:ln>
            <a:solidFill>
              <a:srgbClr val="000000"/>
            </a:solidFill>
          </a:ln>
        </p:spPr>
      </p:pic>
      <p:sp>
        <p:nvSpPr>
          <p:cNvPr id="89211" name="Text Box 123"/>
          <p:cNvSpPr txBox="1">
            <a:spLocks noChangeArrowheads="1"/>
          </p:cNvSpPr>
          <p:nvPr/>
        </p:nvSpPr>
        <p:spPr bwMode="auto">
          <a:xfrm>
            <a:off x="395288" y="1989138"/>
            <a:ext cx="2160587" cy="79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/>
              <a:t>Аварийный Запорный Клапан внутри здания</a:t>
            </a:r>
          </a:p>
        </p:txBody>
      </p:sp>
      <p:sp>
        <p:nvSpPr>
          <p:cNvPr id="89212" name="Line 124"/>
          <p:cNvSpPr>
            <a:spLocks noChangeShapeType="1"/>
          </p:cNvSpPr>
          <p:nvPr/>
        </p:nvSpPr>
        <p:spPr bwMode="auto">
          <a:xfrm>
            <a:off x="2124075" y="4221163"/>
            <a:ext cx="587375" cy="501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213" name="Line 125"/>
          <p:cNvSpPr>
            <a:spLocks noChangeShapeType="1"/>
          </p:cNvSpPr>
          <p:nvPr/>
        </p:nvSpPr>
        <p:spPr bwMode="auto">
          <a:xfrm>
            <a:off x="2771775" y="2852738"/>
            <a:ext cx="1116013" cy="10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9214" name="Picture 126" descr="bousaisentasousaban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989138"/>
            <a:ext cx="990600" cy="809625"/>
          </a:xfrm>
          <a:prstGeom prst="rect">
            <a:avLst/>
          </a:prstGeom>
          <a:noFill/>
        </p:spPr>
      </p:pic>
      <p:sp>
        <p:nvSpPr>
          <p:cNvPr id="89215" name="Text Box 127"/>
          <p:cNvSpPr txBox="1">
            <a:spLocks noChangeArrowheads="1"/>
          </p:cNvSpPr>
          <p:nvPr/>
        </p:nvSpPr>
        <p:spPr bwMode="auto">
          <a:xfrm>
            <a:off x="179388" y="3357563"/>
            <a:ext cx="2879725" cy="79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/>
              <a:t>Предохранительный Запорный Клапан для внутреннего газопровода</a:t>
            </a:r>
          </a:p>
        </p:txBody>
      </p:sp>
      <p:sp>
        <p:nvSpPr>
          <p:cNvPr id="89216" name="Line 128"/>
          <p:cNvSpPr>
            <a:spLocks noChangeShapeType="1"/>
          </p:cNvSpPr>
          <p:nvPr/>
        </p:nvSpPr>
        <p:spPr bwMode="auto">
          <a:xfrm flipH="1" flipV="1">
            <a:off x="4716463" y="2349500"/>
            <a:ext cx="86360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217" name="Line 129"/>
          <p:cNvSpPr>
            <a:spLocks noChangeShapeType="1"/>
          </p:cNvSpPr>
          <p:nvPr/>
        </p:nvSpPr>
        <p:spPr bwMode="auto">
          <a:xfrm flipH="1" flipV="1">
            <a:off x="4716463" y="2636838"/>
            <a:ext cx="8636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218" name="Line 130"/>
          <p:cNvSpPr>
            <a:spLocks noChangeShapeType="1"/>
          </p:cNvSpPr>
          <p:nvPr/>
        </p:nvSpPr>
        <p:spPr bwMode="auto">
          <a:xfrm flipH="1">
            <a:off x="4716463" y="2708275"/>
            <a:ext cx="8636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219" name="Line 131"/>
          <p:cNvSpPr>
            <a:spLocks noChangeShapeType="1"/>
          </p:cNvSpPr>
          <p:nvPr/>
        </p:nvSpPr>
        <p:spPr bwMode="auto">
          <a:xfrm flipH="1">
            <a:off x="5148263" y="2708275"/>
            <a:ext cx="431800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929618" cy="21431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Газовые установки</a:t>
            </a:r>
            <a:br>
              <a:rPr lang="ru-RU" sz="3600" dirty="0" smtClean="0"/>
            </a:br>
            <a:r>
              <a:rPr lang="ru-RU" sz="3600" dirty="0" smtClean="0"/>
              <a:t>для промышленного </a:t>
            </a:r>
            <a:br>
              <a:rPr lang="ru-RU" sz="3600" dirty="0" smtClean="0"/>
            </a:br>
            <a:r>
              <a:rPr lang="ru-RU" sz="3600" dirty="0" smtClean="0"/>
              <a:t>отопления и вентиляции</a:t>
            </a:r>
            <a:endParaRPr lang="ru-RU" sz="3600" dirty="0"/>
          </a:p>
        </p:txBody>
      </p:sp>
      <p:sp>
        <p:nvSpPr>
          <p:cNvPr id="31748" name="AutoShape 4" descr="http://mail.hc.ru/?_task=mail&amp;_action=get&amp;_mbox=Sent&amp;_uid=1907&amp;_part=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496"/>
            <a:ext cx="3305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240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ck18.ru/images/Gogas/infra_red_radiators/Dark/photo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400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1857364"/>
            <a:ext cx="2786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Газовые и инфракрасные</a:t>
            </a:r>
          </a:p>
          <a:p>
            <a:r>
              <a:rPr lang="ru-RU" sz="3200" dirty="0" smtClean="0"/>
              <a:t>излучатели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0034" y="714356"/>
            <a:ext cx="82867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отечественной нормативной технической документации показал, что комплекс документов в этой области состоит из блоков: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Нормативно-правовой, законодательной базы:</a:t>
            </a:r>
          </a:p>
          <a:p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регулирующей общие требования обеспечения безопасности технологической, пожарной, экологической, энергетической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эффективности на уровне федеральных законов, таких как: № 261-ФЗ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«Об энергосбережении и о повышении энергетической эффективности и о внесении изменений в отдельные законодательные акты Российской Федерации»; № 384-ФЗ  «Технический регламент о безопасности зданий и сооружений»; № 116-ФЗ   «О промышленной безопасности опасных производственных объектов»; 2002   № 7-ФЗ   «Об охране окружающей среды»; № 123-ФЗ  «Технический регламент о требованиях пожарной безопасности»;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0"/>
            <a:ext cx="792961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Оценка рынка</a:t>
            </a:r>
          </a:p>
          <a:p>
            <a:pPr algn="ctr"/>
            <a:endParaRPr lang="ru-RU" sz="900" b="1" dirty="0" smtClean="0"/>
          </a:p>
          <a:p>
            <a:r>
              <a:rPr lang="ru-RU" sz="1700" dirty="0" smtClean="0"/>
              <a:t>Общая площадь жилых зданий 4.1 млрд. м</a:t>
            </a:r>
            <a:r>
              <a:rPr lang="ru-RU" sz="1700" baseline="30000" dirty="0" smtClean="0"/>
              <a:t>2</a:t>
            </a:r>
            <a:endParaRPr lang="ru-RU" sz="1700" dirty="0" smtClean="0"/>
          </a:p>
          <a:p>
            <a:r>
              <a:rPr lang="ru-RU" sz="1700" dirty="0" smtClean="0"/>
              <a:t>Энергопотребление жилых зданий 143.5 млн. </a:t>
            </a:r>
            <a:r>
              <a:rPr lang="ru-RU" sz="1700" dirty="0" err="1" smtClean="0"/>
              <a:t>т.у.т</a:t>
            </a:r>
            <a:r>
              <a:rPr lang="ru-RU" sz="1700" dirty="0" smtClean="0"/>
              <a:t>. (58% от общего объема)</a:t>
            </a:r>
          </a:p>
          <a:p>
            <a:endParaRPr lang="ru-RU" sz="1700" dirty="0" smtClean="0"/>
          </a:p>
          <a:p>
            <a:r>
              <a:rPr lang="ru-RU" sz="1700" dirty="0" smtClean="0"/>
              <a:t>Структура энергопотребления зданий:</a:t>
            </a:r>
          </a:p>
          <a:p>
            <a:r>
              <a:rPr lang="ru-RU" sz="1700" dirty="0" smtClean="0"/>
              <a:t>- доля тепловой энергии на отопление 65%</a:t>
            </a:r>
          </a:p>
          <a:p>
            <a:r>
              <a:rPr lang="ru-RU" sz="1700" dirty="0" smtClean="0"/>
              <a:t>- доля тепловой энергии для ГВС 18.3%</a:t>
            </a:r>
          </a:p>
          <a:p>
            <a:pPr>
              <a:buFontTx/>
              <a:buChar char="-"/>
            </a:pPr>
            <a:r>
              <a:rPr lang="ru-RU" sz="1700" dirty="0" smtClean="0"/>
              <a:t>прочие энергоресурсы (электроэнергия) 16.7%</a:t>
            </a:r>
          </a:p>
          <a:p>
            <a:pPr>
              <a:buFontTx/>
              <a:buChar char="-"/>
            </a:pPr>
            <a:endParaRPr lang="ru-RU" sz="1700" dirty="0" smtClean="0"/>
          </a:p>
          <a:p>
            <a:r>
              <a:rPr lang="ru-RU" sz="1700" dirty="0" smtClean="0"/>
              <a:t>Оплата коммунальных услуг населением 1667.5 млрд. руб.</a:t>
            </a:r>
          </a:p>
          <a:p>
            <a:r>
              <a:rPr lang="ru-RU" sz="1700" dirty="0" smtClean="0"/>
              <a:t>Субсидии и льготы для населения 326 млрд. руб.</a:t>
            </a:r>
          </a:p>
          <a:p>
            <a:endParaRPr lang="ru-RU" sz="1700" dirty="0" smtClean="0"/>
          </a:p>
          <a:p>
            <a:r>
              <a:rPr lang="ru-RU" sz="1700" dirty="0" smtClean="0"/>
              <a:t>Модернизация и реконструкция систем теплоснабжения с переводом на </a:t>
            </a:r>
            <a:r>
              <a:rPr lang="ru-RU" sz="1700" dirty="0" smtClean="0"/>
              <a:t>поквартирное </a:t>
            </a:r>
            <a:r>
              <a:rPr lang="ru-RU" sz="1700" dirty="0" smtClean="0"/>
              <a:t>теплоснабжение хотя бы 30% жилого фонда потребует 2013.9 млрд. рублей</a:t>
            </a:r>
          </a:p>
          <a:p>
            <a:r>
              <a:rPr lang="ru-RU" sz="1700" dirty="0" smtClean="0"/>
              <a:t>Из которых стоимость оборудования составляет 70% </a:t>
            </a:r>
            <a:r>
              <a:rPr lang="en-US" sz="1700" dirty="0" smtClean="0"/>
              <a:t>~ 1422.4</a:t>
            </a:r>
            <a:r>
              <a:rPr lang="ru-RU" sz="1700" dirty="0" smtClean="0"/>
              <a:t> млрд. руб.</a:t>
            </a:r>
          </a:p>
          <a:p>
            <a:endParaRPr lang="ru-RU" sz="1700" dirty="0" smtClean="0"/>
          </a:p>
          <a:p>
            <a:r>
              <a:rPr lang="ru-RU" sz="1700" dirty="0" smtClean="0"/>
              <a:t>Если эту программу растянуть хотя бы на 10 лет как это было сделано в Татарстане это составит:</a:t>
            </a:r>
          </a:p>
          <a:p>
            <a:r>
              <a:rPr lang="ru-RU" sz="1700" dirty="0" smtClean="0"/>
              <a:t>По оборудованию </a:t>
            </a:r>
            <a:r>
              <a:rPr lang="en-US" sz="1700" dirty="0" smtClean="0"/>
              <a:t>~</a:t>
            </a:r>
            <a:r>
              <a:rPr lang="ru-RU" sz="1700" dirty="0" smtClean="0"/>
              <a:t> 142,2 млрд. руб./год </a:t>
            </a:r>
          </a:p>
          <a:p>
            <a:r>
              <a:rPr lang="ru-RU" sz="1700" dirty="0" smtClean="0"/>
              <a:t>По </a:t>
            </a:r>
            <a:r>
              <a:rPr lang="ru-RU" sz="1700" dirty="0" err="1" smtClean="0"/>
              <a:t>строймонтажу</a:t>
            </a:r>
            <a:r>
              <a:rPr lang="ru-RU" sz="1700" dirty="0" smtClean="0"/>
              <a:t> </a:t>
            </a:r>
            <a:r>
              <a:rPr lang="en-US" sz="1700" dirty="0" smtClean="0"/>
              <a:t>~</a:t>
            </a:r>
            <a:r>
              <a:rPr lang="ru-RU" sz="1700" dirty="0" smtClean="0"/>
              <a:t> 59.15 млрд. руб./год</a:t>
            </a:r>
          </a:p>
          <a:p>
            <a:endParaRPr lang="ru-RU" sz="1700" dirty="0" smtClean="0"/>
          </a:p>
          <a:p>
            <a:r>
              <a:rPr lang="ru-RU" sz="1700" dirty="0" smtClean="0"/>
              <a:t>Как видно это сопоставимо с объемом субсидий и льгот населению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9" y="357166"/>
            <a:ext cx="79296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Проблемы внедрения</a:t>
            </a:r>
          </a:p>
          <a:p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Сложности в подключении к газовым сетям общего пользования.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Оборудования к сожалению только импортное. Отечественная промышленность пока слабо интересуется производством этой продукции.</a:t>
            </a:r>
          </a:p>
          <a:p>
            <a:pPr marL="342900" indent="-342900"/>
            <a:r>
              <a:rPr lang="ru-RU" dirty="0" smtClean="0"/>
              <a:t>3. Окончательно законодательно не решен вопрос гарантированного возврата частных инвестиций за счет </a:t>
            </a:r>
            <a:r>
              <a:rPr lang="ru-RU" dirty="0" err="1" smtClean="0"/>
              <a:t>энергосервисных</a:t>
            </a:r>
            <a:r>
              <a:rPr lang="ru-RU" dirty="0" smtClean="0"/>
              <a:t> контрактов.</a:t>
            </a:r>
          </a:p>
          <a:p>
            <a:pPr marL="342900" indent="-342900"/>
            <a:r>
              <a:rPr lang="ru-RU" dirty="0" smtClean="0"/>
              <a:t>4. Не решены вопросы </a:t>
            </a:r>
            <a:r>
              <a:rPr lang="ru-RU" dirty="0" err="1" smtClean="0"/>
              <a:t>организационо-правового</a:t>
            </a:r>
            <a:r>
              <a:rPr lang="ru-RU" dirty="0" smtClean="0"/>
              <a:t> характера действии сервисных служб (у нас малый и средний бизнес ассоциируется только с деятельностью «купли-продажи»).</a:t>
            </a:r>
          </a:p>
          <a:p>
            <a:r>
              <a:rPr lang="ru-RU" dirty="0" smtClean="0"/>
              <a:t>   Полагаю, что создание ассоциации производителей отопительного оборудования и внимание к этому Министерства промышленности и торговли активизирует решение проблем эффективного использования «народного достояния» (природного газа) в пользу и в интересах отечественных потребителей.</a:t>
            </a:r>
          </a:p>
          <a:p>
            <a:pPr indent="85725"/>
            <a:r>
              <a:rPr lang="ru-RU" dirty="0" smtClean="0"/>
              <a:t>   При этом организацию производства этого оборудования можно выполнить на базе отечественной технологии каталитического окисления газа с минимальными выделениями </a:t>
            </a:r>
            <a:r>
              <a:rPr lang="en-US" dirty="0" err="1" smtClean="0"/>
              <a:t>Nox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Каталитический </a:t>
            </a:r>
            <a:r>
              <a:rPr lang="ru-RU" sz="3200" dirty="0" err="1" smtClean="0"/>
              <a:t>теплогенератор</a:t>
            </a:r>
            <a:endParaRPr lang="ru-RU" sz="3200" dirty="0"/>
          </a:p>
        </p:txBody>
      </p:sp>
      <p:pic>
        <p:nvPicPr>
          <p:cNvPr id="54274" name="Picture 2" descr="C:\Users\Olga\Downloads\Test 3, котельная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2981861" cy="4980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1"/>
            <a:ext cx="82153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Регулирующей  организационные и экономические взаимодействия участников хозяйственной деятельности в этой сфере: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35-ФЗ «Об электроэнергетики»; № 69-ФЗ «О газоснабжении; № 190-ФЗ «О теплоснабжении»;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Постановления Правительства РФ: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 753 «О безопасности машин и оборудования»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№317 «Правила пользования газом»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162 «Правила поставки газа»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 83 «Правила подключения объектов капитального строительства к инженерным сетям общего пользования»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154 « О требованиях к схемам теплоснабжения»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 18 «Правила установления требований энергетической эффективности для зданий, строений, сооружений и требования к правилам определения класса энергетической эффективности многоквартирных домов. 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3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Нормативные правовые акты регулирующей область хозяйственно - экономической деятельности  разрабатывались и принимались для развития и определения взаимоотношений естественных монополий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ресурсоснабжающих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организаций без учета интересов потребителей, практически в традициях Госплана СССР и не отвечают требованиям развития конкуренции и рыночного механизма развития экономики. Отсюда постоянный рост тарифов, ограничения в использовании новых эффективных технологий, практическое топтание на месте по снижению удельного потребления энергии на единицу продукции, услуг.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282" y="142852"/>
            <a:ext cx="8643998" cy="6572272"/>
            <a:chOff x="1406" y="1242"/>
            <a:chExt cx="14740" cy="9019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8819" y="1586"/>
              <a:ext cx="0" cy="31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561" y="1899"/>
              <a:ext cx="10666" cy="409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Нормативные параметры по качеству, количеству и времени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544" y="1242"/>
              <a:ext cx="6529" cy="409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Коммунальные услуги для отопления, вентиляции и ГВС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06" y="2607"/>
              <a:ext cx="7413" cy="20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Нормативные документы по отоплению, вентиляции и кондиционированию.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Проектирование, строительство, эксплуатация с учетом назначения объектов капитального строительства.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Методы расчета энергопотребления, определения потерь в зависимости от эффективности передающих конструкций, используемых технологий организаций отопления, вентиляции и кондиционирования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10575" y="2607"/>
              <a:ext cx="5461" cy="2036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Нормативные документы по горячему водоснабжению.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Проектирование, строительство и эксплуатация.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Методы расчета энергопотребления, определения потерь в зависимости от схемы и организации схемы приготовления и распределения бытового и технологического потребления горячей воды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1842" y="4966"/>
              <a:ext cx="14304" cy="409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Выбор системы теплоснабжения на основе технико-экономических обоснований "Схема теплоснабжения"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11001" y="8421"/>
              <a:ext cx="3978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 Правила проектирования и устройства поквартирных</a:t>
              </a:r>
              <a:r>
                <a:rPr kumimoji="0" lang="ru-RU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систем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теплоснабжения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995" y="2308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13652" y="2308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5000" y="4667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4813" y="5363"/>
              <a:ext cx="0" cy="24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12527" y="5363"/>
              <a:ext cx="0" cy="24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2419" y="5610"/>
              <a:ext cx="4827" cy="53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Теплоснабжение централизованное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10022" y="5610"/>
              <a:ext cx="5403" cy="438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Теплоснабжение автономное, поквартирное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12730" y="6048"/>
              <a:ext cx="0" cy="237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13524" y="4643"/>
              <a:ext cx="0" cy="13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419" y="6394"/>
              <a:ext cx="2270" cy="1682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 базе комбинированной выработки тепловой и электрической энергии ТЭЦ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4976" y="6394"/>
              <a:ext cx="2270" cy="1002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Районные, квартальные котельные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3560" y="6140"/>
              <a:ext cx="1" cy="25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6060" y="6140"/>
              <a:ext cx="1" cy="25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10080" y="6301"/>
              <a:ext cx="2270" cy="1682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Источники теплоснабжения автономные. Правила проектирования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13085" y="6301"/>
              <a:ext cx="2743" cy="1371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Теплогенераторные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установки мощностью до 360кВт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11116" y="6048"/>
              <a:ext cx="0" cy="25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>
              <a:off x="14308" y="6048"/>
              <a:ext cx="0" cy="25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124" y="7653"/>
              <a:ext cx="2073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Котельные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6061" y="7373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2419" y="8347"/>
              <a:ext cx="2394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Тепловые сети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5124" y="8347"/>
              <a:ext cx="5540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 Автоматизированные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погодозависимые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ИТП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3169" y="9123"/>
              <a:ext cx="5309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ГОСТ на оборудование, материалы, устройства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10442" y="9104"/>
              <a:ext cx="5309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ГОСТ на оборудование, материалы, устройства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9446" y="9767"/>
              <a:ext cx="6305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НД на монтаж, строительство, наладку и эксплуатацию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2113" y="9838"/>
              <a:ext cx="4288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НД на монтаж, строительство, наладку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Text Box 35"/>
            <p:cNvSpPr txBox="1">
              <a:spLocks noChangeArrowheads="1"/>
            </p:cNvSpPr>
            <p:nvPr/>
          </p:nvSpPr>
          <p:spPr bwMode="auto">
            <a:xfrm>
              <a:off x="6682" y="9838"/>
              <a:ext cx="2528" cy="423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НД на эксплуатацию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12822" y="8844"/>
              <a:ext cx="0" cy="25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12822" y="9514"/>
              <a:ext cx="0" cy="25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15175" y="7653"/>
              <a:ext cx="1" cy="145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10830" y="7983"/>
              <a:ext cx="1" cy="114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6682" y="8076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H="1">
              <a:off x="4813" y="8076"/>
              <a:ext cx="311" cy="27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>
              <a:off x="6922" y="8770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>
              <a:off x="3835" y="8798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>
              <a:off x="4343" y="9527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>
              <a:off x="7500" y="9546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Зима – традиционное время, когда в России в разных регионах происходят крупные и мелкие аварии в теплоснабжении</a:t>
            </a:r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Аварии на теплосетях стали нормой?</a:t>
            </a:r>
          </a:p>
          <a:p>
            <a:pPr algn="just"/>
            <a:r>
              <a:rPr lang="ru-RU" sz="2200" dirty="0" smtClean="0"/>
              <a:t>   По анализу схем теплоснабжения большинства городов и населенных пунктов оборудование источников теплоты котельных морально и физически устарело. Износ тепловых сетей составляет 60 – 70%.</a:t>
            </a:r>
          </a:p>
          <a:p>
            <a:pPr algn="just"/>
            <a:r>
              <a:rPr lang="ru-RU" sz="2200" dirty="0" smtClean="0"/>
              <a:t>   Аварии в тепловых сетях: Санкт – Петербург, Архангельск, Киров, Кисловодск, Ижевск, Иваново, Бурятия, Курганская область, Екатеринбург и др.</a:t>
            </a:r>
            <a:endParaRPr lang="ru-RU" sz="2200" dirty="0"/>
          </a:p>
        </p:txBody>
      </p:sp>
      <p:pic>
        <p:nvPicPr>
          <p:cNvPr id="5" name="Рисунок 4" descr="http://www.ivteleradio.ru/images/2016/1/23/fbb72b6c2737449ebdc63f8306bcf8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r>
              <a:rPr lang="ru-RU" sz="2200" dirty="0" smtClean="0"/>
              <a:t>АЛЬТЕРНАТИВА?!</a:t>
            </a:r>
          </a:p>
          <a:p>
            <a:pPr algn="ctr"/>
            <a:endParaRPr lang="ru-RU" sz="2200" dirty="0" smtClean="0"/>
          </a:p>
          <a:p>
            <a:pPr algn="just"/>
            <a:r>
              <a:rPr lang="ru-RU" sz="2200" dirty="0" smtClean="0"/>
              <a:t>   На рынке теплоснабжения на равных условиях должны присутствовать автономное и поквартирное системы теплоснабжения, позволяющие диверсифицировать централизованную систему теплоснабжения, работающей на источниках раздельной генерации тепловой  энергии – районных, квартальных, </a:t>
            </a:r>
            <a:r>
              <a:rPr lang="ru-RU" sz="2200" dirty="0" err="1" smtClean="0"/>
              <a:t>отопительно</a:t>
            </a:r>
            <a:r>
              <a:rPr lang="ru-RU" sz="2200" dirty="0" smtClean="0"/>
              <a:t> – производственных и модульных котельных с тепловыми сетями</a:t>
            </a: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Сравнительная диаграмма энергетической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эффективности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9333" name="Picture 5" descr="Диаг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1275"/>
            <a:ext cx="9144000" cy="1736725"/>
          </a:xfrm>
          <a:prstGeom prst="rect">
            <a:avLst/>
          </a:prstGeom>
          <a:noFill/>
        </p:spPr>
      </p:pic>
      <p:pic>
        <p:nvPicPr>
          <p:cNvPr id="99334" name="Picture 6" descr="Ди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44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1654</Words>
  <Application>Microsoft Office PowerPoint</Application>
  <PresentationFormat>Экран (4:3)</PresentationFormat>
  <Paragraphs>249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Инновационные  технологии  систем теплоснабжения. Приоритетные направления развития. Проблемы внедрения.  г.Москва 105203, Первомайская Нижняя ул. д.47;  тел-факс.(495) 465 21 58; e-mail stp@santechproekt.ru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Удельная стоимость инвестиций по вариантам систем теплоснабжения</vt:lpstr>
      <vt:lpstr>Слайд 13</vt:lpstr>
      <vt:lpstr>Квартирная  система теплоснабжения надежнее, комфортнее, дешевле</vt:lpstr>
      <vt:lpstr>Дом с поквартирной системой теплоснабжения г. Белгород</vt:lpstr>
      <vt:lpstr>10-ти этажный жилой дом с поквартиным теплоснабжением, г. Серпухов</vt:lpstr>
      <vt:lpstr>Преимущество  программы перехода  на поквартирное отопление  для конечного потребителя</vt:lpstr>
      <vt:lpstr>Слайд 18</vt:lpstr>
      <vt:lpstr>Преимущество  программы перехода  на поквартирное отопление  для органов исполнительной власти</vt:lpstr>
      <vt:lpstr>Слайд 20</vt:lpstr>
      <vt:lpstr>Слайд 21</vt:lpstr>
      <vt:lpstr>Преимущество  программы перехода  на поквартирное отопление  для газоснабжающих организаций</vt:lpstr>
      <vt:lpstr>Слайд 23</vt:lpstr>
      <vt:lpstr>Слайд 24</vt:lpstr>
      <vt:lpstr>Преимущество  программы перехода  на поквартирное отопление  для сервисных служб участие и развитие малого и среднего бизнеса в этой сфере</vt:lpstr>
      <vt:lpstr>Слайд 26</vt:lpstr>
      <vt:lpstr>Требования безопасности при установке газоиспользующего оборудования в многоэтажных жилых домах</vt:lpstr>
      <vt:lpstr>Газовые установки для промышленного  отопления и вентиляции</vt:lpstr>
      <vt:lpstr>Слайд 29</vt:lpstr>
      <vt:lpstr>Слайд 30</vt:lpstr>
      <vt:lpstr>Слайд 31</vt:lpstr>
      <vt:lpstr>Каталитический теплогенератор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Olga</cp:lastModifiedBy>
  <cp:revision>103</cp:revision>
  <dcterms:created xsi:type="dcterms:W3CDTF">2015-11-10T08:59:20Z</dcterms:created>
  <dcterms:modified xsi:type="dcterms:W3CDTF">2016-04-14T07:34:25Z</dcterms:modified>
</cp:coreProperties>
</file>