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60" r:id="rId3"/>
    <p:sldId id="261" r:id="rId4"/>
    <p:sldId id="266" r:id="rId5"/>
    <p:sldId id="267" r:id="rId6"/>
    <p:sldId id="268" r:id="rId7"/>
    <p:sldId id="277" r:id="rId8"/>
    <p:sldId id="269" r:id="rId9"/>
    <p:sldId id="274" r:id="rId10"/>
    <p:sldId id="275" r:id="rId11"/>
    <p:sldId id="276" r:id="rId12"/>
    <p:sldId id="270" r:id="rId13"/>
    <p:sldId id="271" r:id="rId14"/>
    <p:sldId id="278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0E602-7026-4709-AACA-D324A0C54008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B674D-7B5A-456D-8350-903A48CE1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8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F960D-4E3A-484D-84FC-82ED1585519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45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3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42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DC12-7CC6-483A-B454-9C9567AA2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0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3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8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9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42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5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8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4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7C5F-0FB9-4CBD-B8BF-B32BBC5345FB}" type="datetimeFigureOut">
              <a:rPr lang="ru-RU" smtClean="0"/>
              <a:t>03.06.2016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73515-1F83-401E-B2DE-ECBA17F9D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nostroy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 sz="quarter"/>
          </p:nvPr>
        </p:nvSpPr>
        <p:spPr>
          <a:xfrm>
            <a:off x="1870165" y="1988840"/>
            <a:ext cx="9919064" cy="2304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ПОВЫШЕНИЕ </a:t>
            </a:r>
            <a:r>
              <a:rPr lang="ru-RU" sz="2400" b="1" dirty="0"/>
              <a:t>ЭНЕРГЕТИЧЕСКОЙ ЭФФЕКТИВНОСТИ ЗДАНИЙ  И </a:t>
            </a:r>
            <a:r>
              <a:rPr lang="ru-RU" sz="2400" b="1" dirty="0" smtClean="0"/>
              <a:t>СООРУЖЕНИЙ</a:t>
            </a:r>
            <a:br>
              <a:rPr lang="ru-RU" sz="2400" b="1" dirty="0" smtClean="0"/>
            </a:br>
            <a:r>
              <a:rPr lang="ru-RU" sz="2400" b="1" dirty="0" smtClean="0"/>
              <a:t>подходы и механизмы реализации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2054" name="Picture 7" descr="C:\Users\Фадеева_ЕН\Documents\КАРТИНКИ ДЛЯ СЛАЙДОВ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907"/>
            <a:ext cx="1497013" cy="203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54865" y="4725144"/>
            <a:ext cx="4449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Елена Николаевна ФАДЕЕВА</a:t>
            </a:r>
          </a:p>
          <a:p>
            <a:endParaRPr lang="ru-RU" dirty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Директор Департамента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технического регулирования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Национального </a:t>
            </a:r>
            <a:r>
              <a:rPr lang="ru-RU" dirty="0">
                <a:solidFill>
                  <a:srgbClr val="C00000"/>
                </a:solidFill>
              </a:rPr>
              <a:t>объединения строителей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8DC12-7CC6-483A-B454-9C9567AA246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82" y="469232"/>
            <a:ext cx="8170797" cy="62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6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274" y="274722"/>
            <a:ext cx="6474569" cy="3767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09" y="2758992"/>
            <a:ext cx="6797634" cy="381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9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-23813"/>
            <a:ext cx="10944225" cy="690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887" y="1435769"/>
            <a:ext cx="287955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www.stroytehcatalog.ru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2516" y="1989996"/>
            <a:ext cx="2899610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ru-RU" sz="2000" u="sng" dirty="0" err="1" smtClean="0">
                <a:solidFill>
                  <a:schemeClr val="accent5">
                    <a:lumMod val="75000"/>
                  </a:schemeClr>
                </a:solidFill>
              </a:rPr>
              <a:t>стройтехкаталог.рф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4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338" y="0"/>
            <a:ext cx="8495608" cy="6595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632" y="1171074"/>
            <a:ext cx="287955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www.stroytehcatalog.ru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2" y="1749364"/>
            <a:ext cx="287066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ru-RU" sz="2000" u="sng" dirty="0" err="1" smtClean="0">
                <a:solidFill>
                  <a:schemeClr val="accent5">
                    <a:lumMod val="75000"/>
                  </a:schemeClr>
                </a:solidFill>
              </a:rPr>
              <a:t>стройтехкаталог.рф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3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381000"/>
            <a:ext cx="105060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1876425" y="1857375"/>
            <a:ext cx="82184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ru-RU" sz="4000" b="1">
                <a:solidFill>
                  <a:srgbClr val="C00000"/>
                </a:solidFill>
              </a:rPr>
              <a:t>Благодарю за внимание!</a:t>
            </a:r>
            <a:endParaRPr lang="ru-RU" sz="40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5024439" y="3929064"/>
            <a:ext cx="5392737" cy="216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ru-RU" sz="2400" b="1" dirty="0">
                <a:solidFill>
                  <a:srgbClr val="800000"/>
                </a:solidFill>
              </a:rPr>
              <a:t>123242, Москва, М.Грузинская, д.3, </a:t>
            </a:r>
          </a:p>
          <a:p>
            <a:pPr algn="r" eaLnBrk="1" hangingPunct="1"/>
            <a:r>
              <a:rPr lang="ru-RU" sz="2400" b="1" dirty="0">
                <a:solidFill>
                  <a:srgbClr val="800000"/>
                </a:solidFill>
              </a:rPr>
              <a:t>Телефон/факс: 987-31-50</a:t>
            </a:r>
          </a:p>
          <a:p>
            <a:pPr algn="r" eaLnBrk="1" hangingPunct="1"/>
            <a:r>
              <a:rPr lang="en-US" sz="2400" b="1" dirty="0">
                <a:solidFill>
                  <a:srgbClr val="800000"/>
                </a:solidFill>
              </a:rPr>
              <a:t>E-mail</a:t>
            </a:r>
            <a:r>
              <a:rPr lang="ru-RU" sz="2400" b="1" dirty="0">
                <a:solidFill>
                  <a:srgbClr val="800000"/>
                </a:solidFill>
              </a:rPr>
              <a:t>:</a:t>
            </a:r>
            <a:r>
              <a:rPr lang="en-US" sz="2400" b="1" dirty="0">
                <a:solidFill>
                  <a:srgbClr val="800000"/>
                </a:solidFill>
              </a:rPr>
              <a:t> e.fadeeva@nostroy.ru</a:t>
            </a:r>
            <a:endParaRPr lang="ru-RU" sz="2400" b="1" dirty="0">
              <a:solidFill>
                <a:srgbClr val="800000"/>
              </a:solidFill>
            </a:endParaRPr>
          </a:p>
          <a:p>
            <a:pPr algn="r" eaLnBrk="1" hangingPunct="1"/>
            <a:r>
              <a:rPr lang="ru-RU" sz="2400" b="1" dirty="0">
                <a:solidFill>
                  <a:srgbClr val="800000"/>
                </a:solidFill>
              </a:rPr>
              <a:t>Интернет: </a:t>
            </a:r>
            <a:r>
              <a:rPr lang="en-US" sz="2400" b="1" dirty="0">
                <a:solidFill>
                  <a:srgbClr val="800000"/>
                </a:solidFill>
                <a:hlinkClick r:id="rId2"/>
              </a:rPr>
              <a:t>www.nostroy.ru</a:t>
            </a:r>
            <a:endParaRPr lang="en-US" sz="2400" b="1" dirty="0">
              <a:solidFill>
                <a:srgbClr val="800000"/>
              </a:solidFill>
            </a:endParaRPr>
          </a:p>
          <a:p>
            <a:pPr algn="r" eaLnBrk="1" hangingPunct="1"/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21508" name="Picture 5" descr="C:\Users\Пугачев_СВ\Documents\Строительство\НОСТРОЙ\rek_nostro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6"/>
            <a:ext cx="378618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37618" y="5645310"/>
            <a:ext cx="287955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</a:rPr>
              <a:t>www.stroytehcatalog.ru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7617" y="6138802"/>
            <a:ext cx="296996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ru-RU" sz="2000" b="1" u="sng" dirty="0" err="1" smtClean="0">
                <a:solidFill>
                  <a:schemeClr val="accent5">
                    <a:lumMod val="75000"/>
                  </a:schemeClr>
                </a:solidFill>
              </a:rPr>
              <a:t>стройтехкаталог.рф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12420" y="800894"/>
            <a:ext cx="9044249" cy="595120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058410" y="0"/>
            <a:ext cx="6352268" cy="57104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здания</a:t>
            </a:r>
          </a:p>
        </p:txBody>
      </p:sp>
      <p:pic>
        <p:nvPicPr>
          <p:cNvPr id="4" name="Рисунок 3" descr="logonostr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9"/>
            <a:ext cx="1187450" cy="76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8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450" y="-50763"/>
            <a:ext cx="10766251" cy="6728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Энергосбережение и повышение энергетической эффективности в строительстве</a:t>
            </a:r>
          </a:p>
        </p:txBody>
      </p:sp>
      <p:pic>
        <p:nvPicPr>
          <p:cNvPr id="3" name="Рисунок 2" descr="logonostr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19"/>
            <a:ext cx="1187450" cy="76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98516" y="908050"/>
            <a:ext cx="11355185" cy="865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u="sng" dirty="0">
                <a:solidFill>
                  <a:srgbClr val="000000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 заказу НОСТРОЙ в 2011 году выполнена НИР</a:t>
            </a:r>
            <a:r>
              <a:rPr lang="ru-RU" sz="1600" b="1" dirty="0">
                <a:solidFill>
                  <a:srgbClr val="000000">
                    <a:lumMod val="75000"/>
                  </a:srgbClr>
                </a:solidFill>
                <a:cs typeface="Arial" pitchFamily="34" charset="0"/>
              </a:rPr>
              <a:t>: </a:t>
            </a:r>
            <a:r>
              <a:rPr lang="ru-RU" sz="1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1600" b="1" spc="1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Концепция и Программа разработки нормативных документов в области энергосбережения и повышения энергетической эффективности зданий и сооружений на период до 2015 года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93725" y="2997199"/>
            <a:ext cx="4802500" cy="720725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1600" dirty="0">
                <a:solidFill>
                  <a:srgbClr val="FFFFFF"/>
                </a:solidFill>
                <a:cs typeface="Arial" pitchFamily="34" charset="0"/>
              </a:rPr>
              <a:t>Нормативные требования Европы</a:t>
            </a:r>
          </a:p>
        </p:txBody>
      </p:sp>
      <p:sp>
        <p:nvSpPr>
          <p:cNvPr id="131078" name="Содержимое 2"/>
          <p:cNvSpPr txBox="1">
            <a:spLocks/>
          </p:cNvSpPr>
          <p:nvPr/>
        </p:nvSpPr>
        <p:spPr bwMode="auto">
          <a:xfrm>
            <a:off x="598516" y="5516564"/>
            <a:ext cx="4849784" cy="11525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FFFF"/>
                </a:solidFill>
              </a:rPr>
              <a:t>Опыт Реализации нормативных требований по повышению энергетической эффективности зданий в странах Прибалтики, Центральной и Восточной  Европы</a:t>
            </a:r>
          </a:p>
        </p:txBody>
      </p:sp>
      <p:sp>
        <p:nvSpPr>
          <p:cNvPr id="131079" name="Содержимое 2"/>
          <p:cNvSpPr txBox="1">
            <a:spLocks/>
          </p:cNvSpPr>
          <p:nvPr/>
        </p:nvSpPr>
        <p:spPr bwMode="auto">
          <a:xfrm>
            <a:off x="598516" y="3789363"/>
            <a:ext cx="4849784" cy="165576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FFFF"/>
                </a:solidFill>
              </a:rPr>
              <a:t>Стратегия энергосбережения в США (по документам Американского общества инженеров по отоплению, охлаждению и кондиционированию воздуха </a:t>
            </a:r>
            <a:r>
              <a:rPr lang="en-US" sz="1600" dirty="0">
                <a:solidFill>
                  <a:srgbClr val="FFFFFF"/>
                </a:solidFill>
              </a:rPr>
              <a:t>ASHRAE</a:t>
            </a:r>
            <a:r>
              <a:rPr lang="ru-RU" sz="1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98516" y="1844677"/>
            <a:ext cx="4813272" cy="40825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В рамках НИР </a:t>
            </a:r>
            <a:r>
              <a:rPr lang="ru-RU" sz="1600" b="1" dirty="0" err="1">
                <a:solidFill>
                  <a:srgbClr val="FFFFFF"/>
                </a:solidFill>
                <a:cs typeface="Arial" charset="0"/>
              </a:rPr>
              <a:t>проаналированы</a:t>
            </a:r>
            <a:r>
              <a:rPr lang="ru-RU" sz="1600" b="1" dirty="0">
                <a:solidFill>
                  <a:srgbClr val="FFFFFF"/>
                </a:solidFill>
                <a:cs typeface="Arial" charset="0"/>
              </a:rPr>
              <a:t>:</a:t>
            </a:r>
            <a:endParaRPr lang="ru-RU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93725" y="2336932"/>
            <a:ext cx="4802500" cy="576262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ru-RU" sz="1600" dirty="0">
                <a:solidFill>
                  <a:srgbClr val="FFFFFF"/>
                </a:solidFill>
                <a:cs typeface="Arial" charset="0"/>
              </a:rPr>
              <a:t>Нормативная правовая и нормативная техническая база документов РФ</a:t>
            </a:r>
            <a:endParaRPr lang="ru-RU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91176" y="1844676"/>
            <a:ext cx="6362525" cy="50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ru-RU" sz="1600" b="1"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утверждена 24.04.2012 </a:t>
            </a:r>
            <a:r>
              <a:rPr lang="ru-RU" sz="1600" b="1" spc="1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Минрегионом</a:t>
            </a:r>
            <a:r>
              <a:rPr lang="ru-RU" sz="1600" b="1"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России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519737" y="2492376"/>
            <a:ext cx="6454421" cy="4176713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Содержит 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195 документа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 которых: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9  основополагающих документа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обеспечивающих гармонизацию со стандартами </a:t>
            </a: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поддерживающих Директиву </a:t>
            </a: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EPBD</a:t>
            </a: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2010/31/ЕС, обеспечивающих реализацию ФЗ «Об энергосбережении…»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186  стандарта</a:t>
            </a: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, устанавливающих требования по: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терминологии, условным обозначениям, размерности показателей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системе базовых стандартов по показателям энергоемкости зданий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системе общих показателей энергоемкости зданий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определению показателей годового энергопотребления инженерными системами зданий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определению теплотехнических характеристик ограждающих конструкций и т.д.</a:t>
            </a:r>
          </a:p>
        </p:txBody>
      </p:sp>
      <p:pic>
        <p:nvPicPr>
          <p:cNvPr id="12" name="Рисунок 11" descr="ASHRA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701" y="4617244"/>
            <a:ext cx="827087" cy="72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08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3361949"/>
            <a:ext cx="2540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313411" y="1"/>
            <a:ext cx="10878589" cy="7651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указателя класса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здания 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347" y="2276477"/>
            <a:ext cx="6359957" cy="42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877" y="556958"/>
            <a:ext cx="3768984" cy="45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6996228" y="1987552"/>
            <a:ext cx="720725" cy="288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706528" y="4881830"/>
            <a:ext cx="1657350" cy="2889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5" name="TextBox 16"/>
          <p:cNvSpPr txBox="1">
            <a:spLocks noChangeArrowheads="1"/>
          </p:cNvSpPr>
          <p:nvPr/>
        </p:nvSpPr>
        <p:spPr bwMode="auto">
          <a:xfrm>
            <a:off x="5256465" y="1670349"/>
            <a:ext cx="2520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Указатель класса</a:t>
            </a:r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7363878" y="5145064"/>
            <a:ext cx="238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Указатель класса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6092F-A0A7-446D-AE47-11D4D4E2DDE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2" name="Рисунок 11" descr="logonostr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187450" cy="76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1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765177"/>
            <a:ext cx="3381400" cy="480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0"/>
            <a:ext cx="10668000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Каталог технических решений и практических рекомендаций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1824" y="476673"/>
            <a:ext cx="58326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Цель каталога </a:t>
            </a:r>
            <a:r>
              <a:rPr lang="ru-RU" sz="2400" dirty="0"/>
              <a:t>– информационное содействие проектировщикам и строителям при создании ими объектов «зеленого строительства». </a:t>
            </a:r>
          </a:p>
          <a:p>
            <a:endParaRPr lang="ru-RU" sz="2400" dirty="0"/>
          </a:p>
          <a:p>
            <a:r>
              <a:rPr lang="ru-RU" sz="2400" dirty="0"/>
              <a:t>Для достижения в проектах </a:t>
            </a:r>
            <a:r>
              <a:rPr lang="ru-RU" sz="2400" dirty="0">
                <a:solidFill>
                  <a:srgbClr val="C00000"/>
                </a:solidFill>
              </a:rPr>
              <a:t>критериев устойчивости среды обитания человека </a:t>
            </a:r>
            <a:r>
              <a:rPr lang="ru-RU" sz="2400" dirty="0"/>
              <a:t>(</a:t>
            </a:r>
            <a:r>
              <a:rPr lang="ru-RU" sz="2400" dirty="0" err="1"/>
              <a:t>sustainability</a:t>
            </a:r>
            <a:r>
              <a:rPr lang="ru-RU" sz="2400" dirty="0"/>
              <a:t> </a:t>
            </a:r>
            <a:r>
              <a:rPr lang="ru-RU" sz="2400" dirty="0" err="1"/>
              <a:t>in</a:t>
            </a:r>
            <a:r>
              <a:rPr lang="ru-RU" sz="2400" dirty="0"/>
              <a:t> </a:t>
            </a:r>
            <a:r>
              <a:rPr lang="ru-RU" sz="2400" dirty="0" err="1"/>
              <a:t>building</a:t>
            </a:r>
            <a:r>
              <a:rPr lang="ru-RU" sz="2400" dirty="0"/>
              <a:t> </a:t>
            </a:r>
            <a:r>
              <a:rPr lang="ru-RU" sz="2400" dirty="0" err="1"/>
              <a:t>construction</a:t>
            </a:r>
            <a:r>
              <a:rPr lang="ru-RU" sz="2400" dirty="0"/>
              <a:t>) </a:t>
            </a:r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критериев </a:t>
            </a:r>
            <a:r>
              <a:rPr lang="ru-RU" sz="2400" dirty="0">
                <a:solidFill>
                  <a:srgbClr val="C00000"/>
                </a:solidFill>
              </a:rPr>
              <a:t>«зеленого строительства»</a:t>
            </a:r>
            <a:r>
              <a:rPr lang="ru-RU" sz="2400" dirty="0"/>
              <a:t>, установленных ГОСТ Р 54954-2012 «Оценка соответствия. Экологические требования к объектам недвижимости</a:t>
            </a:r>
            <a:r>
              <a:rPr lang="ru-RU" sz="2400" dirty="0" smtClean="0"/>
              <a:t>» и СТО НОСТРОЙ 2.35.4-2011 «Зеленое строительство. Здания жилые и общественные. Рейтинговая система оценки устойчивости среды обитания»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logonostr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187450" cy="76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1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E9051-6457-4A49-A51D-159F1AA275D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0" y="29730"/>
            <a:ext cx="11604142" cy="6691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5538" y="6321365"/>
            <a:ext cx="268705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www.stroytehcatalog.ru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0600" y="6321365"/>
            <a:ext cx="290763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ru-RU" sz="2000" u="sng" dirty="0" err="1" smtClean="0">
                <a:solidFill>
                  <a:schemeClr val="accent5">
                    <a:lumMod val="75000"/>
                  </a:schemeClr>
                </a:solidFill>
              </a:rPr>
              <a:t>стройтехкаталог.рф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2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5" y="248654"/>
            <a:ext cx="11890693" cy="61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0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0" y="0"/>
            <a:ext cx="10645833" cy="6649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0148" y="866274"/>
            <a:ext cx="268705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www.stroytehcatalog.ru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4219" y="866274"/>
            <a:ext cx="289348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</a:rPr>
              <a:t>www.</a:t>
            </a:r>
            <a:r>
              <a:rPr lang="ru-RU" sz="2000" u="sng" dirty="0" err="1" smtClean="0">
                <a:solidFill>
                  <a:schemeClr val="accent5">
                    <a:lumMod val="75000"/>
                  </a:schemeClr>
                </a:solidFill>
              </a:rPr>
              <a:t>стройтехкаталог.рф</a:t>
            </a:r>
            <a:endParaRPr lang="ru-RU" sz="20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6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99" y="129344"/>
            <a:ext cx="8517605" cy="679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88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311</Words>
  <Application>Microsoft Office PowerPoint</Application>
  <PresentationFormat>Широкоэкранный</PresentationFormat>
  <Paragraphs>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ПОВЫШЕНИЕ ЭНЕРГЕТИЧЕСКОЙ ЭФФЕКТИВНОСТИ ЗДАНИЙ  И СООРУЖЕНИЙ подходы и механизмы реализации </vt:lpstr>
      <vt:lpstr>Жизненный цикл здания</vt:lpstr>
      <vt:lpstr>Презентация PowerPoint</vt:lpstr>
      <vt:lpstr>Размещение указателя класса энергоэффективности здания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 Елена Николаевна</dc:creator>
  <cp:lastModifiedBy>Фадеева Елена Николаевна</cp:lastModifiedBy>
  <cp:revision>10</cp:revision>
  <dcterms:created xsi:type="dcterms:W3CDTF">2016-05-17T14:35:57Z</dcterms:created>
  <dcterms:modified xsi:type="dcterms:W3CDTF">2016-06-03T10:10:27Z</dcterms:modified>
</cp:coreProperties>
</file>