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7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0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4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2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46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63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4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6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0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0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D834-BD77-4E1F-BC7C-7D7C1CE36D7B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3AFD-3709-49B6-8129-242EF5760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95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dirty="0" smtClean="0"/>
              <a:t>IV Всероссийский Форум</a:t>
            </a:r>
            <a:br>
              <a:rPr lang="ru-RU" dirty="0" smtClean="0"/>
            </a:br>
            <a:r>
              <a:rPr lang="ru-RU" dirty="0" err="1" smtClean="0"/>
              <a:t>Энергоэффективная</a:t>
            </a:r>
            <a:r>
              <a:rPr lang="ru-RU" dirty="0" smtClean="0"/>
              <a:t>  Россия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ООО "Агентство недвижимости "</a:t>
            </a:r>
            <a:r>
              <a:rPr lang="ru-RU" dirty="0" err="1" smtClean="0">
                <a:solidFill>
                  <a:schemeClr val="tx1"/>
                </a:solidFill>
              </a:rPr>
              <a:t>Мультидом</a:t>
            </a:r>
            <a:r>
              <a:rPr lang="ru-RU" dirty="0" smtClean="0">
                <a:solidFill>
                  <a:schemeClr val="tx1"/>
                </a:solidFill>
              </a:rPr>
              <a:t>"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г.Севастополь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55658"/>
            <a:ext cx="7132637" cy="298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ПРИГЛАШАЕМ К СОТРУДНИЧЕСТВУ!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304032" cy="1865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762" y="1772816"/>
            <a:ext cx="5245238" cy="1800200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3933056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МАРИНУЦА РУСЛАН ЕПИФАНОВИЧ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+79787481020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: invest_ruslan@mail.ru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Участник профессиональных объединений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038600" cy="1904873"/>
          </a:xfrm>
        </p:spPr>
      </p:pic>
      <p:pic>
        <p:nvPicPr>
          <p:cNvPr id="1026" name="Picture 2" descr="G:\Б Основной диск\FIABCI\ФИАБСИ\КАРТИНКИ\FIABCI_logo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2675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12" y="1844824"/>
            <a:ext cx="3602417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72"/>
            <a:ext cx="9144000" cy="70855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52642"/>
            <a:ext cx="3464904" cy="492514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232"/>
            <a:ext cx="3224771" cy="4525963"/>
          </a:xfrm>
        </p:spPr>
      </p:pic>
    </p:spTree>
    <p:extLst>
      <p:ext uri="{BB962C8B-B14F-4D97-AF65-F5344CB8AC3E}">
        <p14:creationId xmlns:p14="http://schemas.microsoft.com/office/powerpoint/2010/main" val="33852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Агентство недвижимости "МУЛЬТИДОМ" работает на рынке недвижимости </a:t>
            </a:r>
            <a:r>
              <a:rPr lang="ru-RU" sz="2400" dirty="0" err="1" smtClean="0"/>
              <a:t>г.Севастополя</a:t>
            </a:r>
            <a:r>
              <a:rPr lang="ru-RU" sz="2400" dirty="0" smtClean="0"/>
              <a:t> 23 года - с 1995 года.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1125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 smtClean="0"/>
              <a:t>В настоящий момент АН «</a:t>
            </a:r>
            <a:r>
              <a:rPr lang="ru-RU" sz="3800" dirty="0" err="1" smtClean="0"/>
              <a:t>Мультидом</a:t>
            </a:r>
            <a:r>
              <a:rPr lang="ru-RU" sz="3800" dirty="0" smtClean="0"/>
              <a:t>» предоставляет на рынке недвижимости </a:t>
            </a:r>
            <a:r>
              <a:rPr lang="ru-RU" sz="3800" dirty="0" err="1" smtClean="0"/>
              <a:t>г.Севастополя</a:t>
            </a:r>
            <a:r>
              <a:rPr lang="ru-RU" sz="3800" dirty="0" smtClean="0"/>
              <a:t>  следующие виды услуг:</a:t>
            </a:r>
          </a:p>
          <a:p>
            <a:r>
              <a:rPr lang="ru-RU" sz="3800" dirty="0" smtClean="0"/>
              <a:t>Базовые (брокерские):</a:t>
            </a:r>
          </a:p>
          <a:p>
            <a:pPr marL="0" indent="0">
              <a:buNone/>
            </a:pPr>
            <a:r>
              <a:rPr lang="ru-RU" sz="3800" dirty="0" smtClean="0"/>
              <a:t>организация процесса покупки, продажи или обмена квартир на рынке вторичного жилья; организация процесса покупки, продажи загородных домов, коттеджей и земельных участков; услуги по аренде (сдачи в аренду) жилья, офисов и др. помещений;  организация процесса покупки квартир в новостройках; услуги по междугороднему  обмену недвижимости; услуги по организации операций с коммерческой недвижимостью, организация процесса приобретения недвижимости семьям военнослужащих по программе «военная ипотека», улучшение жилищных условий семьям с двумя и более детьми по программе «материнский капитал», работа с жилищными сертификатами граждан России с дальнего Севера и других категорий.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1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Профильные: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консалтинговые услуги в сфере недвижимости; маркетинговые услуги; услуги по мониторингу рынка недвижимости, анализу и прогнозированию; услуги по привлечению дополнительных источников финансирования покупки недвижимости; организация процесса ипотеки; юридические услуги в сегменте гражданско-правовых отношений при совершении сделок с недвижимостью; услуги по оценке недвижимости; услуги по профессиональному обучению; услуги по взаимодействию с другими участниками рынка недвижимости, переводы документов о праве собственности и других с украинского на русский язык и нотариальное заверение подписи переводчика, регистрация права собственности по законодательству </a:t>
            </a:r>
            <a:r>
              <a:rPr lang="ru-RU" sz="2400" dirty="0" err="1" smtClean="0"/>
              <a:t>РФорганизация</a:t>
            </a:r>
            <a:r>
              <a:rPr lang="ru-RU" sz="2400" dirty="0" smtClean="0"/>
              <a:t> подготовки и получения документов о праве собственности по наследству по законодательству РФ.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28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59216" cy="6453336"/>
          </a:xfrm>
        </p:spPr>
        <p:txBody>
          <a:bodyPr>
            <a:normAutofit fontScale="90000"/>
          </a:bodyPr>
          <a:lstStyle/>
          <a:p>
            <a:pPr algn="l"/>
            <a:r>
              <a:rPr lang="ru-RU" sz="1100" dirty="0"/>
              <a:t>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b="1" dirty="0" smtClean="0"/>
              <a:t>Рейтинг городов Крыма по стоимости новостроек (</a:t>
            </a:r>
            <a:r>
              <a:rPr lang="ru-RU" sz="3100" b="1" dirty="0" err="1" smtClean="0"/>
              <a:t>тыс.руб</a:t>
            </a:r>
            <a:r>
              <a:rPr lang="ru-RU" sz="3100" b="1" dirty="0" smtClean="0"/>
              <a:t>/</a:t>
            </a:r>
            <a:r>
              <a:rPr lang="ru-RU" sz="3100" b="1" dirty="0" err="1" smtClean="0"/>
              <a:t>кв.м</a:t>
            </a:r>
            <a:r>
              <a:rPr lang="ru-RU" sz="3100" b="1" dirty="0" smtClean="0"/>
              <a:t>.)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Ялта – 105</a:t>
            </a:r>
            <a:br>
              <a:rPr lang="ru-RU" sz="3100" dirty="0" smtClean="0"/>
            </a:br>
            <a:r>
              <a:rPr lang="ru-RU" sz="3100" dirty="0" smtClean="0"/>
              <a:t>Массандра – 92,5</a:t>
            </a:r>
            <a:br>
              <a:rPr lang="ru-RU" sz="3100" dirty="0" smtClean="0"/>
            </a:br>
            <a:r>
              <a:rPr lang="ru-RU" sz="3100" dirty="0" smtClean="0"/>
              <a:t>Гурзуф – 84,7</a:t>
            </a:r>
            <a:br>
              <a:rPr lang="ru-RU" sz="3100" dirty="0" smtClean="0"/>
            </a:br>
            <a:r>
              <a:rPr lang="ru-RU" sz="3100" dirty="0" smtClean="0"/>
              <a:t>Алушта – 80,8</a:t>
            </a:r>
            <a:br>
              <a:rPr lang="ru-RU" sz="3100" dirty="0" smtClean="0"/>
            </a:br>
            <a:r>
              <a:rPr lang="ru-RU" sz="3100" dirty="0" smtClean="0"/>
              <a:t>Алупка – 79</a:t>
            </a:r>
            <a:br>
              <a:rPr lang="ru-RU" sz="3100" dirty="0" smtClean="0"/>
            </a:br>
            <a:r>
              <a:rPr lang="ru-RU" sz="3100" dirty="0" err="1" smtClean="0"/>
              <a:t>Гаспра</a:t>
            </a:r>
            <a:r>
              <a:rPr lang="ru-RU" sz="3100" dirty="0" smtClean="0"/>
              <a:t> – 76,3</a:t>
            </a:r>
            <a:br>
              <a:rPr lang="ru-RU" sz="3100" dirty="0" smtClean="0"/>
            </a:br>
            <a:r>
              <a:rPr lang="ru-RU" sz="3100" dirty="0" smtClean="0"/>
              <a:t>Севастополь – 70,7</a:t>
            </a:r>
            <a:br>
              <a:rPr lang="ru-RU" sz="3100" dirty="0" smtClean="0"/>
            </a:br>
            <a:r>
              <a:rPr lang="ru-RU" sz="3100" dirty="0" smtClean="0"/>
              <a:t>Симферополь – 70,1</a:t>
            </a:r>
            <a:br>
              <a:rPr lang="ru-RU" sz="3100" dirty="0" smtClean="0"/>
            </a:br>
            <a:r>
              <a:rPr lang="ru-RU" sz="3100" dirty="0" smtClean="0"/>
              <a:t>Судак – 69,6</a:t>
            </a:r>
            <a:br>
              <a:rPr lang="ru-RU" sz="3100" dirty="0" smtClean="0"/>
            </a:br>
            <a:r>
              <a:rPr lang="ru-RU" sz="3100" dirty="0" smtClean="0"/>
              <a:t>Евпатория – 67,5</a:t>
            </a:r>
            <a:br>
              <a:rPr lang="ru-RU" sz="3100" dirty="0" smtClean="0"/>
            </a:br>
            <a:r>
              <a:rPr lang="ru-RU" sz="3100" dirty="0" smtClean="0"/>
              <a:t>Феодосия 63,1</a:t>
            </a:r>
            <a:br>
              <a:rPr lang="ru-RU" sz="3100" dirty="0" smtClean="0"/>
            </a:br>
            <a:r>
              <a:rPr lang="ru-RU" sz="3100" dirty="0" smtClean="0"/>
              <a:t>Керчь – 55,9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9599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ru-RU" dirty="0" smtClean="0"/>
              <a:t>ПРИГЛАШАЕМ К СОТРУДНИЧЕСТВУ!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Агентство недвижимости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МУЛЬТИДОМ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г.Севастополь</a:t>
            </a:r>
            <a:r>
              <a:rPr lang="ru-RU" dirty="0">
                <a:solidFill>
                  <a:schemeClr val="tx1"/>
                </a:solidFill>
              </a:rPr>
              <a:t>, ул.Б.Морская,35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 smtClean="0">
                <a:solidFill>
                  <a:schemeClr val="tx1"/>
                </a:solidFill>
              </a:rPr>
              <a:t>E-</a:t>
            </a:r>
            <a:r>
              <a:rPr lang="ru-RU" dirty="0" err="1" smtClean="0">
                <a:solidFill>
                  <a:schemeClr val="tx1"/>
                </a:solidFill>
              </a:rPr>
              <a:t>mail</a:t>
            </a:r>
            <a:r>
              <a:rPr lang="ru-RU" dirty="0" smtClean="0">
                <a:solidFill>
                  <a:schemeClr val="tx1"/>
                </a:solidFill>
              </a:rPr>
              <a:t>:  </a:t>
            </a:r>
            <a:r>
              <a:rPr lang="ru-RU" dirty="0">
                <a:solidFill>
                  <a:schemeClr val="tx1"/>
                </a:solidFill>
              </a:rPr>
              <a:t>nat_mas@mail.ru</a:t>
            </a:r>
          </a:p>
          <a:p>
            <a:r>
              <a:rPr lang="ru-RU" smtClean="0">
                <a:solidFill>
                  <a:schemeClr val="tx1"/>
                </a:solidFill>
              </a:rPr>
              <a:t>Тел</a:t>
            </a:r>
            <a:r>
              <a:rPr lang="ru-RU" dirty="0">
                <a:solidFill>
                  <a:schemeClr val="tx1"/>
                </a:solidFill>
              </a:rPr>
              <a:t>. +79787362110</a:t>
            </a:r>
          </a:p>
          <a:p>
            <a:r>
              <a:rPr lang="ru-RU" dirty="0">
                <a:solidFill>
                  <a:schemeClr val="tx1"/>
                </a:solidFill>
              </a:rPr>
              <a:t>  Директор 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Массальская </a:t>
            </a:r>
            <a:r>
              <a:rPr lang="ru-RU" dirty="0">
                <a:solidFill>
                  <a:schemeClr val="tx1"/>
                </a:solidFill>
              </a:rPr>
              <a:t>Наталия Яковлевна</a:t>
            </a:r>
          </a:p>
        </p:txBody>
      </p:sp>
    </p:spTree>
    <p:extLst>
      <p:ext uri="{BB962C8B-B14F-4D97-AF65-F5344CB8AC3E}">
        <p14:creationId xmlns:p14="http://schemas.microsoft.com/office/powerpoint/2010/main" val="8582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48680"/>
            <a:ext cx="5709320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КОНСАЛТИНГОВАЯ КОМПАНИЯ</a:t>
            </a:r>
            <a:br>
              <a:rPr lang="ru-RU" sz="3100" dirty="0" smtClean="0"/>
            </a:br>
            <a:r>
              <a:rPr lang="ru-RU" sz="3100" dirty="0" smtClean="0"/>
              <a:t>«КРЫМ  ИНВЕСТ  ИНФОРМ»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8" y="196611"/>
            <a:ext cx="2664296" cy="150419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" y="3516982"/>
            <a:ext cx="1747290" cy="292494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406345" cy="18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1840" y="1700808"/>
            <a:ext cx="5688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Направления, по которым специализируется компания:</a:t>
            </a:r>
          </a:p>
          <a:p>
            <a:endParaRPr lang="ru-RU" sz="2000" dirty="0" smtClean="0"/>
          </a:p>
          <a:p>
            <a:r>
              <a:rPr lang="ru-RU" sz="2000" dirty="0" smtClean="0"/>
              <a:t>- Инвестиционный менеджмент (сопровождение инвестиций на всех этапах);</a:t>
            </a:r>
          </a:p>
          <a:p>
            <a:r>
              <a:rPr lang="ru-RU" sz="2000" dirty="0" smtClean="0"/>
              <a:t>- Управление проектами в области </a:t>
            </a:r>
            <a:r>
              <a:rPr lang="ru-RU" sz="2000" dirty="0" err="1" smtClean="0"/>
              <a:t>девелопмента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- Операции с коммерческой и жилой недвижимостью;</a:t>
            </a:r>
          </a:p>
          <a:p>
            <a:r>
              <a:rPr lang="ru-RU" sz="2000" dirty="0" smtClean="0"/>
              <a:t>- Оценка бизнеса и недвижимости;</a:t>
            </a:r>
          </a:p>
          <a:p>
            <a:r>
              <a:rPr lang="ru-RU" sz="2000" dirty="0" smtClean="0"/>
              <a:t>- Маркетинговые исследования различных сегментов рынка недвижимости;</a:t>
            </a:r>
          </a:p>
          <a:p>
            <a:r>
              <a:rPr lang="ru-RU" sz="2000" dirty="0" smtClean="0"/>
              <a:t>- Юридическое обслуживание продажи или покупки корпоративных прав предприятий;</a:t>
            </a:r>
          </a:p>
          <a:p>
            <a:r>
              <a:rPr lang="ru-RU" sz="2000" dirty="0" smtClean="0"/>
              <a:t>- Сопровождение по сложным сделкам купли/продажи активов.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40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038600" cy="13860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300" dirty="0" smtClean="0"/>
              <a:t>Предлагает для внедрения на  территории </a:t>
            </a:r>
            <a:r>
              <a:rPr lang="ru-RU" sz="3300" dirty="0" err="1" smtClean="0"/>
              <a:t>г.Севастополя</a:t>
            </a:r>
            <a:r>
              <a:rPr lang="ru-RU" sz="3300" dirty="0" smtClean="0"/>
              <a:t> и Республики Крым программы, разработанные на основе передовых технологий и новейших достижений науки:</a:t>
            </a:r>
          </a:p>
          <a:p>
            <a:pPr marL="0" indent="0" algn="just">
              <a:buNone/>
            </a:pPr>
            <a:endParaRPr lang="ru-RU" sz="3300" dirty="0" smtClean="0"/>
          </a:p>
          <a:p>
            <a:pPr marL="0" indent="0" algn="just">
              <a:buNone/>
            </a:pPr>
            <a:r>
              <a:rPr lang="ru-RU" sz="3300" dirty="0" smtClean="0"/>
              <a:t>1.	АТП-</a:t>
            </a:r>
            <a:r>
              <a:rPr lang="ru-RU" sz="3300" dirty="0" err="1" smtClean="0"/>
              <a:t>ТермаРОН</a:t>
            </a:r>
            <a:r>
              <a:rPr lang="ru-RU" sz="3300" dirty="0" smtClean="0"/>
              <a:t> - Экономичное отопление и ГВС молекулярными котлами для частных и многоквартирных домов;</a:t>
            </a:r>
          </a:p>
          <a:p>
            <a:pPr marL="0" indent="0" algn="just">
              <a:buNone/>
            </a:pPr>
            <a:r>
              <a:rPr lang="ru-RU" sz="3300" dirty="0" smtClean="0"/>
              <a:t>2.	Сверхтонкие специальные защитные покрытия, которые выполняют задачи по теплоизоляции, гидроизоляции, защите поверхностей от механических и химических воздействий, защите металла от коррозии, огнезащите, улучшению микроклимата в помещениях. </a:t>
            </a:r>
          </a:p>
          <a:p>
            <a:pPr marL="0" indent="0" algn="just">
              <a:buNone/>
            </a:pPr>
            <a:r>
              <a:rPr lang="ru-RU" sz="3300" dirty="0" smtClean="0"/>
              <a:t>3.	Инновационные разработки в области энергосбережения;</a:t>
            </a:r>
          </a:p>
          <a:p>
            <a:pPr marL="0" indent="0" algn="just">
              <a:buNone/>
            </a:pPr>
            <a:r>
              <a:rPr lang="ru-RU" sz="3300" dirty="0" smtClean="0"/>
              <a:t>4.	Программу реконструкции многоквартирных домов малой этажности с надстройкой и обстройкой устаревшего, аварийного и/или ветхого жилья.</a:t>
            </a:r>
          </a:p>
          <a:p>
            <a:pPr marL="0" indent="0" algn="just">
              <a:buNone/>
            </a:pPr>
            <a:r>
              <a:rPr lang="ru-RU" sz="3300" dirty="0" smtClean="0"/>
              <a:t>5.	Реализацию проектов KNX (интеллектуальное здание) «под ключ».</a:t>
            </a:r>
          </a:p>
          <a:p>
            <a:pPr marL="0" indent="0" algn="just">
              <a:buNone/>
            </a:pPr>
            <a:r>
              <a:rPr lang="ru-RU" sz="3300" dirty="0" smtClean="0"/>
              <a:t>ООО «Комплексное инновационное строительство» является членом Международной ассоциации фондов жилищного строительства и ипотечного кредитования (МАИФ) и членом Консорциума </a:t>
            </a:r>
            <a:r>
              <a:rPr lang="ru-RU" sz="3300" dirty="0" err="1" smtClean="0"/>
              <a:t>ЭнРеКа</a:t>
            </a:r>
            <a:r>
              <a:rPr lang="ru-RU" sz="3300" dirty="0" smtClean="0"/>
              <a:t> (</a:t>
            </a:r>
            <a:r>
              <a:rPr lang="ru-RU" sz="3300" dirty="0" err="1" smtClean="0"/>
              <a:t>Энергоэффективность·Реконструкция·Капремонт</a:t>
            </a:r>
            <a:r>
              <a:rPr lang="ru-RU" sz="3300" dirty="0" smtClean="0"/>
              <a:t>).</a:t>
            </a:r>
          </a:p>
          <a:p>
            <a:pPr marL="0" indent="0" algn="just">
              <a:buNone/>
            </a:pPr>
            <a:endParaRPr lang="ru-RU" sz="3300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12869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ООО «КИС» – Новые горизонты в строительстве!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36" y="188640"/>
            <a:ext cx="216024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IV Всероссийский Форум Энергоэффективная  Россия</vt:lpstr>
      <vt:lpstr>Участник профессиональных объединений</vt:lpstr>
      <vt:lpstr>Презентация PowerPoint</vt:lpstr>
      <vt:lpstr>Агентство недвижимости "МУЛЬТИДОМ" работает на рынке недвижимости г.Севастополя 23 года - с 1995 года.</vt:lpstr>
      <vt:lpstr>Профильные:</vt:lpstr>
      <vt:lpstr>  Рейтинг городов Крыма по стоимости новостроек (тыс.руб/кв.м.)  Ялта – 105 Массандра – 92,5 Гурзуф – 84,7 Алушта – 80,8 Алупка – 79 Гаспра – 76,3 Севастополь – 70,7 Симферополь – 70,1 Судак – 69,6 Евпатория – 67,5 Феодосия 63,1 Керчь – 55,9</vt:lpstr>
      <vt:lpstr>ПРИГЛАШАЕМ К СОТРУДНИЧЕСТВУ!</vt:lpstr>
      <vt:lpstr>КОНСАЛТИНГОВАЯ КОМПАНИЯ «КРЫМ  ИНВЕСТ  ИНФОРМ» </vt:lpstr>
      <vt:lpstr>Презентация PowerPoint</vt:lpstr>
      <vt:lpstr>ПРИГЛАШАЕМ К СОТРУДНИЧЕСТВУ!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Всероссийский Форум Энергоэффективная  Россия</dc:title>
  <dc:creator>User</dc:creator>
  <cp:lastModifiedBy>User</cp:lastModifiedBy>
  <cp:revision>12</cp:revision>
  <dcterms:created xsi:type="dcterms:W3CDTF">2018-06-17T08:39:51Z</dcterms:created>
  <dcterms:modified xsi:type="dcterms:W3CDTF">2018-06-17T11:05:51Z</dcterms:modified>
</cp:coreProperties>
</file>