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1" r:id="rId2"/>
    <p:sldId id="272" r:id="rId3"/>
    <p:sldId id="273" r:id="rId4"/>
    <p:sldId id="258" r:id="rId5"/>
    <p:sldId id="259" r:id="rId6"/>
    <p:sldId id="260" r:id="rId7"/>
    <p:sldId id="270" r:id="rId8"/>
    <p:sldId id="267" r:id="rId9"/>
    <p:sldId id="268" r:id="rId10"/>
    <p:sldId id="274" r:id="rId11"/>
    <p:sldId id="275" r:id="rId12"/>
    <p:sldId id="276" r:id="rId13"/>
    <p:sldId id="281" r:id="rId14"/>
    <p:sldId id="277" r:id="rId15"/>
    <p:sldId id="284" r:id="rId16"/>
    <p:sldId id="285" r:id="rId17"/>
    <p:sldId id="278" r:id="rId18"/>
    <p:sldId id="280" r:id="rId19"/>
    <p:sldId id="282" r:id="rId20"/>
    <p:sldId id="286" r:id="rId21"/>
    <p:sldId id="287" r:id="rId22"/>
    <p:sldId id="262" r:id="rId23"/>
    <p:sldId id="264" r:id="rId2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231" autoAdjust="0"/>
  </p:normalViewPr>
  <p:slideViewPr>
    <p:cSldViewPr>
      <p:cViewPr varScale="1">
        <p:scale>
          <a:sx n="117" d="100"/>
          <a:sy n="117" d="100"/>
        </p:scale>
        <p:origin x="654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E788E-A00B-4261-880D-3A8B1E814827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DE3F7-1353-4BE4-8A59-B599C38EB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24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92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7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395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DE3F7-1353-4BE4-8A59-B599C38EB1BD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77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851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94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69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44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928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108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2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56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5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517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158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9EDDE-F9AF-4873-AC09-5CE831426C95}" type="datetimeFigureOut">
              <a:rPr lang="ru-RU" smtClean="0"/>
              <a:t>17.06.2018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13AD9-00DC-46A4-9E0D-FF0B60F205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26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9862"/>
            <a:ext cx="9144000" cy="1261963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Сервис по формированию и </a:t>
            </a:r>
            <a:r>
              <a:rPr lang="ru-RU" sz="2000" b="1" dirty="0" smtClean="0">
                <a:solidFill>
                  <a:schemeClr val="tx2"/>
                </a:solidFill>
              </a:rPr>
              <a:t>передаче </a:t>
            </a:r>
            <a:r>
              <a:rPr lang="ru-RU" sz="2000" b="1" dirty="0">
                <a:solidFill>
                  <a:schemeClr val="tx2"/>
                </a:solidFill>
              </a:rPr>
              <a:t>данных управляющих организаций, расчетных центров, </a:t>
            </a:r>
            <a:r>
              <a:rPr lang="ru-RU" sz="2000" b="1" dirty="0" err="1">
                <a:solidFill>
                  <a:schemeClr val="tx2"/>
                </a:solidFill>
              </a:rPr>
              <a:t>ресурсоснабжающих</a:t>
            </a:r>
            <a:r>
              <a:rPr lang="ru-RU" sz="2000" b="1" dirty="0">
                <a:solidFill>
                  <a:schemeClr val="tx2"/>
                </a:solidFill>
              </a:rPr>
              <a:t> организаций, производителей приборов учета в государственную информационную систему жилищно-коммунального хозяйства («ГИС ЖКХ»)</a:t>
            </a:r>
            <a:endParaRPr lang="ru-RU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671900" y="555526"/>
            <a:ext cx="1800200" cy="1800200"/>
            <a:chOff x="3118734" y="655399"/>
            <a:chExt cx="1440160" cy="1440160"/>
          </a:xfrm>
        </p:grpSpPr>
        <p:sp>
          <p:nvSpPr>
            <p:cNvPr id="5" name="Овал 4"/>
            <p:cNvSpPr/>
            <p:nvPr/>
          </p:nvSpPr>
          <p:spPr>
            <a:xfrm>
              <a:off x="3118734" y="655399"/>
              <a:ext cx="1440160" cy="14401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7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182" y="755635"/>
              <a:ext cx="1265089" cy="126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881480" y="2547255"/>
            <a:ext cx="7380820" cy="830997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</a:rPr>
              <a:t>АИС24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87283"/>
            <a:ext cx="2736304" cy="46166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«ЖКХ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Онлайн»</a:t>
            </a:r>
          </a:p>
        </p:txBody>
      </p:sp>
    </p:spTree>
    <p:extLst>
      <p:ext uri="{BB962C8B-B14F-4D97-AF65-F5344CB8AC3E}">
        <p14:creationId xmlns:p14="http://schemas.microsoft.com/office/powerpoint/2010/main" val="21135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1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СПИСОК ПОМЕЩЕНИЙ ИЗ РОСРЕЕСТРА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7D9015B-CBD4-4CC1-A809-A44CE5CF2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0" y="902836"/>
            <a:ext cx="8389906" cy="3944823"/>
          </a:xfrm>
        </p:spPr>
      </p:pic>
    </p:spTree>
    <p:extLst>
      <p:ext uri="{BB962C8B-B14F-4D97-AF65-F5344CB8AC3E}">
        <p14:creationId xmlns:p14="http://schemas.microsoft.com/office/powerpoint/2010/main" val="376929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СПИСОК ЛИЦЕВЫХ СЧЕТОВ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25445A90-1E74-42F1-BF46-2A57FC53B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68" y="978101"/>
            <a:ext cx="8397888" cy="3822675"/>
          </a:xfrm>
        </p:spPr>
      </p:pic>
    </p:spTree>
    <p:extLst>
      <p:ext uri="{BB962C8B-B14F-4D97-AF65-F5344CB8AC3E}">
        <p14:creationId xmlns:p14="http://schemas.microsoft.com/office/powerpoint/2010/main" val="105832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СПИСОК ПРИБОРОВ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E51EB4-7380-4EE4-96C4-DC6AD25BD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915566"/>
            <a:ext cx="8478689" cy="3960440"/>
          </a:xfrm>
        </p:spPr>
      </p:pic>
    </p:spTree>
    <p:extLst>
      <p:ext uri="{BB962C8B-B14F-4D97-AF65-F5344CB8AC3E}">
        <p14:creationId xmlns:p14="http://schemas.microsoft.com/office/powerpoint/2010/main" val="3297864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prstClr val="white"/>
                </a:solidFill>
              </a:rPr>
              <a:t> </a:t>
            </a:r>
            <a:r>
              <a:rPr lang="ru-RU" sz="1800" b="1" dirty="0" smtClean="0">
                <a:solidFill>
                  <a:prstClr val="white"/>
                </a:solidFill>
              </a:rPr>
              <a:t>ПОКАЗАНИЯ ПРИБОРОВ УЧЕТА</a:t>
            </a:r>
            <a:endParaRPr lang="ru-RU" sz="1800" i="1" dirty="0">
              <a:solidFill>
                <a:prstClr val="white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rgbClr val="4F81BD">
                    <a:lumMod val="75000"/>
                  </a:srgbClr>
                </a:solidFill>
              </a:endParaRPr>
            </a:p>
            <a:p>
              <a:pPr algn="ctr"/>
              <a:endParaRPr lang="ru-RU" sz="900" dirty="0">
                <a:solidFill>
                  <a:srgbClr val="4F81BD">
                    <a:lumMod val="75000"/>
                  </a:srgbClr>
                </a:solidFill>
              </a:endParaRPr>
            </a:p>
            <a:p>
              <a:pPr algn="ctr"/>
              <a:r>
                <a:rPr lang="ru-RU" sz="900" dirty="0">
                  <a:solidFill>
                    <a:srgbClr val="4F81BD">
                      <a:lumMod val="75000"/>
                    </a:srgbClr>
                  </a:solidFill>
                </a:rPr>
                <a:t>«ЖКХ</a:t>
              </a:r>
              <a:r>
                <a:rPr lang="en-US" sz="900" dirty="0">
                  <a:solidFill>
                    <a:srgbClr val="4F81BD">
                      <a:lumMod val="75000"/>
                    </a:srgbClr>
                  </a:solidFill>
                </a:rPr>
                <a:t>-</a:t>
              </a:r>
              <a:r>
                <a:rPr lang="ru-RU" sz="900" dirty="0">
                  <a:solidFill>
                    <a:srgbClr val="4F81BD">
                      <a:lumMod val="75000"/>
                    </a:srgb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674815"/>
            <a:ext cx="8009470" cy="4468684"/>
          </a:xfrm>
        </p:spPr>
      </p:pic>
    </p:spTree>
    <p:extLst>
      <p:ext uri="{BB962C8B-B14F-4D97-AF65-F5344CB8AC3E}">
        <p14:creationId xmlns:p14="http://schemas.microsoft.com/office/powerpoint/2010/main" val="1578942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-5680" y="-72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СПРАВОЧНИКИ КОММУНАЛЬНЫХ И ДОПОЛНИТЕЛЬНЫХ УСЛУГ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77636"/>
            <a:ext cx="7184788" cy="4342386"/>
          </a:xfrm>
        </p:spPr>
      </p:pic>
    </p:spTree>
    <p:extLst>
      <p:ext uri="{BB962C8B-B14F-4D97-AF65-F5344CB8AC3E}">
        <p14:creationId xmlns:p14="http://schemas.microsoft.com/office/powerpoint/2010/main" val="24561338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НАСТРОЙКА УСЛУГ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132ABBC8-75E2-4EBA-9050-DF2D16D44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43558"/>
            <a:ext cx="8424935" cy="4032448"/>
          </a:xfrm>
        </p:spPr>
      </p:pic>
    </p:spTree>
    <p:extLst>
      <p:ext uri="{BB962C8B-B14F-4D97-AF65-F5344CB8AC3E}">
        <p14:creationId xmlns:p14="http://schemas.microsoft.com/office/powerpoint/2010/main" val="1354114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НАСТРОЙКА УСЛУГ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78021"/>
            <a:ext cx="7249834" cy="4381698"/>
          </a:xfrm>
        </p:spPr>
      </p:pic>
    </p:spTree>
    <p:extLst>
      <p:ext uri="{BB962C8B-B14F-4D97-AF65-F5344CB8AC3E}">
        <p14:creationId xmlns:p14="http://schemas.microsoft.com/office/powerpoint/2010/main" val="12908080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НАЧИСЛЕНИЯ ЗА ЖКУ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04" y="648000"/>
            <a:ext cx="7352966" cy="444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96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НАЧИСЛЕНИЯ ЗА ЖКУ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259DA141-FEFB-4E23-89F4-1FD42B679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5566"/>
            <a:ext cx="8280920" cy="3960440"/>
          </a:xfrm>
        </p:spPr>
      </p:pic>
    </p:spTree>
    <p:extLst>
      <p:ext uri="{BB962C8B-B14F-4D97-AF65-F5344CB8AC3E}">
        <p14:creationId xmlns:p14="http://schemas.microsoft.com/office/powerpoint/2010/main" val="183552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8898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НАЧИСЛЕНИЯ ЗА ЖКУ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34116"/>
            <a:ext cx="7375938" cy="4457914"/>
          </a:xfrm>
        </p:spPr>
      </p:pic>
    </p:spTree>
    <p:extLst>
      <p:ext uri="{BB962C8B-B14F-4D97-AF65-F5344CB8AC3E}">
        <p14:creationId xmlns:p14="http://schemas.microsoft.com/office/powerpoint/2010/main" val="3598298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ВОЗМОЖНОСТЬ ОПЕРАТИВНОГО РАСКРЫТИЯ ИНФОРМАЦИИ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89620" y="987574"/>
            <a:ext cx="8602860" cy="3888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800" dirty="0">
                <a:solidFill>
                  <a:schemeClr val="tx1"/>
                </a:solidFill>
              </a:rPr>
              <a:t>ООО «ЖКХ-Онлайн» создана в 2016 году для предоставления онлайн-сервиса по реализации </a:t>
            </a:r>
            <a:r>
              <a:rPr lang="ru-RU" sz="1800" b="1" dirty="0">
                <a:solidFill>
                  <a:schemeClr val="tx1"/>
                </a:solidFill>
              </a:rPr>
              <a:t>Федерального закона Российской Федерации от 21.07.2014 № 209-ФЗ</a:t>
            </a:r>
            <a:r>
              <a:rPr lang="en-US" sz="1800" b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«О государственной информационной системе жилищно-коммунального хозяйства»</a:t>
            </a:r>
            <a:r>
              <a:rPr lang="en-US" sz="1800" i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и </a:t>
            </a:r>
            <a:r>
              <a:rPr lang="ru-RU" sz="1800" b="1" dirty="0">
                <a:solidFill>
                  <a:schemeClr val="tx1"/>
                </a:solidFill>
              </a:rPr>
              <a:t>совместного приказа Министерства связи и массовых коммуникаций Российской Федерации и Министерства строительства и жилищно-коммунального хозяйства Российской Федерации от 23.03.2015 № 89/204/</a:t>
            </a:r>
            <a:r>
              <a:rPr lang="ru-RU" sz="1800" b="1" dirty="0" err="1">
                <a:solidFill>
                  <a:schemeClr val="tx1"/>
                </a:solidFill>
              </a:rPr>
              <a:t>пр</a:t>
            </a:r>
            <a:r>
              <a:rPr lang="ru-RU" sz="1800" b="1" dirty="0">
                <a:solidFill>
                  <a:schemeClr val="tx1"/>
                </a:solidFill>
              </a:rPr>
              <a:t> </a:t>
            </a:r>
            <a:r>
              <a:rPr lang="ru-RU" sz="1800" i="1" dirty="0">
                <a:solidFill>
                  <a:schemeClr val="tx1"/>
                </a:solidFill>
              </a:rPr>
              <a:t>«Об утверждении состава, сроков и периодичности размещения информации поставщиками информации в государственной информационной системе жилищно-коммунального хозяйства».</a:t>
            </a:r>
            <a:endParaRPr lang="en-US" sz="1800" i="1" dirty="0">
              <a:solidFill>
                <a:schemeClr val="tx1"/>
              </a:solidFill>
            </a:endParaRP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В настоящее время сервисом, разработанным ООО «ЖКХ-Онлайн» - </a:t>
            </a:r>
            <a:r>
              <a:rPr lang="ru-RU" sz="1800" dirty="0" smtClean="0">
                <a:solidFill>
                  <a:schemeClr val="tx1"/>
                </a:solidFill>
              </a:rPr>
              <a:t>«Автоматизированная информационная система 24» (АИС24), </a:t>
            </a:r>
            <a:r>
              <a:rPr lang="ru-RU" sz="1800" dirty="0">
                <a:solidFill>
                  <a:schemeClr val="tx1"/>
                </a:solidFill>
              </a:rPr>
              <a:t>пользуются более </a:t>
            </a:r>
            <a:r>
              <a:rPr lang="ru-RU" sz="1800" dirty="0" smtClean="0">
                <a:solidFill>
                  <a:schemeClr val="tx1"/>
                </a:solidFill>
              </a:rPr>
              <a:t>300 </a:t>
            </a:r>
            <a:r>
              <a:rPr lang="ru-RU" sz="1800" dirty="0">
                <a:solidFill>
                  <a:schemeClr val="tx1"/>
                </a:solidFill>
              </a:rPr>
              <a:t>организаций из </a:t>
            </a:r>
            <a:r>
              <a:rPr lang="ru-RU" sz="1800" dirty="0" smtClean="0">
                <a:solidFill>
                  <a:schemeClr val="tx1"/>
                </a:solidFill>
              </a:rPr>
              <a:t>9 </a:t>
            </a:r>
            <a:r>
              <a:rPr lang="ru-RU" sz="1800" dirty="0">
                <a:solidFill>
                  <a:schemeClr val="tx1"/>
                </a:solidFill>
              </a:rPr>
              <a:t>субъектов Российской Федерации (Москва, Московская область, Санкт-Петербург, Ленинградская область, Владимир, Владимировская область, </a:t>
            </a:r>
            <a:r>
              <a:rPr lang="ru-RU" sz="1800" dirty="0" smtClean="0">
                <a:solidFill>
                  <a:schemeClr val="tx1"/>
                </a:solidFill>
              </a:rPr>
              <a:t>Самара, Иваново и </a:t>
            </a:r>
            <a:r>
              <a:rPr lang="ru-RU" sz="1800" dirty="0">
                <a:solidFill>
                  <a:schemeClr val="tx1"/>
                </a:solidFill>
              </a:rPr>
              <a:t>республика Крым).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2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8316416" y="4912782"/>
            <a:ext cx="936104" cy="200055"/>
          </a:xfrm>
          <a:prstGeom prst="rect">
            <a:avLst/>
          </a:prstGeom>
          <a:noFill/>
          <a:effectLst>
            <a:outerShdw dist="12700" dir="5400000" algn="t" rotWithShape="0">
              <a:schemeClr val="bg1">
                <a:alpha val="5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700" b="1" dirty="0">
                <a:solidFill>
                  <a:schemeClr val="accent1">
                    <a:lumMod val="75000"/>
                  </a:schemeClr>
                </a:solidFill>
              </a:rPr>
              <a:t>«ЖКХ</a:t>
            </a:r>
            <a:r>
              <a:rPr lang="en-US" sz="7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700" b="1" dirty="0">
                <a:solidFill>
                  <a:schemeClr val="accent1">
                    <a:lumMod val="75000"/>
                  </a:schemeClr>
                </a:solidFill>
              </a:rPr>
              <a:t>Онлайн»</a:t>
            </a:r>
          </a:p>
        </p:txBody>
      </p:sp>
    </p:spTree>
    <p:extLst>
      <p:ext uri="{BB962C8B-B14F-4D97-AF65-F5344CB8AC3E}">
        <p14:creationId xmlns:p14="http://schemas.microsoft.com/office/powerpoint/2010/main" val="57012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8899"/>
            <a:ext cx="9144000" cy="51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en-US" sz="1800" b="1" dirty="0" smtClean="0">
                <a:solidFill>
                  <a:schemeClr val="bg1"/>
                </a:solidFill>
              </a:rPr>
              <a:t>1C: </a:t>
            </a:r>
            <a:r>
              <a:rPr lang="ru-RU" sz="1800" b="1" dirty="0" smtClean="0">
                <a:solidFill>
                  <a:schemeClr val="bg1"/>
                </a:solidFill>
              </a:rPr>
              <a:t>БУХГАЛТЕРИЯ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79" y="645248"/>
            <a:ext cx="8532440" cy="450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0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8899"/>
            <a:ext cx="9144000" cy="513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</a:t>
            </a:r>
            <a:r>
              <a:rPr lang="ru-RU" sz="1800" b="1" dirty="0">
                <a:solidFill>
                  <a:schemeClr val="bg1"/>
                </a:solidFill>
              </a:rPr>
              <a:t>СХЕМА ОБМЕНА ДАННЫМИ С ПРОИЗВОДИТЕЛЕМ ПУ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4" y="656972"/>
            <a:ext cx="7989706" cy="4486528"/>
          </a:xfrm>
        </p:spPr>
      </p:pic>
    </p:spTree>
    <p:extLst>
      <p:ext uri="{BB962C8B-B14F-4D97-AF65-F5344CB8AC3E}">
        <p14:creationId xmlns:p14="http://schemas.microsoft.com/office/powerpoint/2010/main" val="76183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893729"/>
            <a:ext cx="914400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Автоматизированный продукт внесения данных в «ГИС ЖКХ»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0" y="1219509"/>
            <a:ext cx="914400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Персональное сопровождение по внесению данных в «ГИС ЖКХ»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545289"/>
            <a:ext cx="9144000" cy="576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Сайт организации (УК,ТСЖ,ЖСК) с личными кабинетами жильцов, с возможностью просмотра начисления платежей и удобными системами оплаты ЖКУ (Сбербанк онлайн, Яндекс деньги и т.д.)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-28056" y="2124849"/>
            <a:ext cx="914400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Интеграция с отраслевым решением 1С для организаций в ЖКХ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0" y="2448849"/>
            <a:ext cx="9143960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Сервис начислений ЖКУ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0" y="2759598"/>
            <a:ext cx="9144000" cy="576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Резервное хранение данных, ваши данные всегда защищены, надежно хранятся и дублируются на наших серверах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0" y="3359138"/>
            <a:ext cx="9126468" cy="324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0" rtlCol="0" anchor="ctr"/>
          <a:lstStyle/>
          <a:p>
            <a:r>
              <a:rPr lang="ru-RU" sz="1400" dirty="0">
                <a:solidFill>
                  <a:schemeClr val="tx1"/>
                </a:solidFill>
              </a:rPr>
              <a:t>Минимальная стоимость по рынку услуг, в зависимости от пакета заказанных услуг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1636" y="3923991"/>
            <a:ext cx="8532948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tx2"/>
                </a:solidFill>
              </a:rPr>
              <a:t>P.S.</a:t>
            </a:r>
            <a:r>
              <a:rPr lang="ru-RU" sz="1600" i="1" dirty="0">
                <a:solidFill>
                  <a:schemeClr val="tx2"/>
                </a:solidFill>
              </a:rPr>
              <a:t> программа </a:t>
            </a:r>
            <a:r>
              <a:rPr lang="ru-RU" sz="1600" b="1" i="1" dirty="0">
                <a:solidFill>
                  <a:schemeClr val="tx2"/>
                </a:solidFill>
              </a:rPr>
              <a:t>не допускает несвоевременную передачу</a:t>
            </a:r>
            <a:r>
              <a:rPr lang="ru-RU" sz="1600" i="1" dirty="0">
                <a:solidFill>
                  <a:schemeClr val="tx2"/>
                </a:solidFill>
              </a:rPr>
              <a:t> данных, которая может привести к дополнительным финансовым потерям.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НАШЕ ПРЕДЛОЖЕНИЕ ДЛЯ ВАС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96" y="88509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3596" y="1213814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596" y="153842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96" y="211626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596" y="2441132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596" y="27643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8192" y="2879720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96" y="3353260"/>
            <a:ext cx="334007" cy="335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2"/>
                </a:solidFill>
                <a:sym typeface="Wingdings 3"/>
              </a:rPr>
              <a:t></a:t>
            </a:r>
            <a:endParaRPr lang="ru-RU" dirty="0">
              <a:solidFill>
                <a:schemeClr val="tx2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27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242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8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2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60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800"/>
                            </p:stCondLst>
                            <p:childTnLst>
                              <p:par>
                                <p:cTn id="6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  <p:bldP spid="21" grpId="0" animBg="1"/>
      <p:bldP spid="22" grpId="0" animBg="1"/>
      <p:bldP spid="24" grpId="0" animBg="1"/>
      <p:bldP spid="29" grpId="0" animBg="1"/>
      <p:bldP spid="10" grpId="0"/>
      <p:bldP spid="12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47714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СПАСИБО ЗА ВНИМАНИЕ!</a:t>
            </a:r>
            <a:endParaRPr lang="ru-RU" sz="2200" i="1" dirty="0">
              <a:solidFill>
                <a:schemeClr val="bg1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044330" y="3419003"/>
            <a:ext cx="3055341" cy="1384995"/>
            <a:chOff x="3707904" y="3291830"/>
            <a:chExt cx="3055341" cy="1384995"/>
          </a:xfrm>
        </p:grpSpPr>
        <p:sp>
          <p:nvSpPr>
            <p:cNvPr id="3" name="TextBox 2"/>
            <p:cNvSpPr txBox="1"/>
            <p:nvPr/>
          </p:nvSpPr>
          <p:spPr>
            <a:xfrm>
              <a:off x="3707904" y="3291830"/>
              <a:ext cx="11656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Контакты: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4788024" y="3291830"/>
              <a:ext cx="197522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+7 (499) 348-12-77</a:t>
              </a:r>
              <a:endParaRPr lang="en-US" dirty="0"/>
            </a:p>
            <a:p>
              <a:r>
                <a:rPr lang="en-US" sz="400" dirty="0"/>
                <a:t> </a:t>
              </a:r>
              <a:endParaRPr lang="ru-RU" sz="400" dirty="0"/>
            </a:p>
            <a:p>
              <a:r>
                <a:rPr lang="ru-RU" dirty="0"/>
                <a:t>+7 (812) 409-38-77</a:t>
              </a:r>
              <a:endParaRPr lang="en-US" dirty="0"/>
            </a:p>
            <a:p>
              <a:r>
                <a:rPr lang="en-US" sz="400" dirty="0"/>
                <a:t> </a:t>
              </a:r>
              <a:endParaRPr lang="ru-RU" sz="400" dirty="0"/>
            </a:p>
            <a:p>
              <a:r>
                <a:rPr lang="en-AU" u="sng" dirty="0">
                  <a:solidFill>
                    <a:schemeClr val="tx2"/>
                  </a:solidFill>
                </a:rPr>
                <a:t>info@isdlyagis.ru</a:t>
              </a:r>
            </a:p>
            <a:p>
              <a:r>
                <a:rPr lang="en-US" sz="400" dirty="0"/>
                <a:t> </a:t>
              </a:r>
              <a:endParaRPr lang="ru-RU" sz="400" dirty="0"/>
            </a:p>
            <a:p>
              <a:r>
                <a:rPr lang="en-US" u="sng" dirty="0">
                  <a:solidFill>
                    <a:schemeClr val="tx2"/>
                  </a:solidFill>
                </a:rPr>
                <a:t>www.</a:t>
              </a:r>
              <a:r>
                <a:rPr lang="en-AU" u="sng" dirty="0">
                  <a:solidFill>
                    <a:schemeClr val="tx2"/>
                  </a:solidFill>
                </a:rPr>
                <a:t>isdlyagis.ru</a:t>
              </a:r>
              <a:endParaRPr lang="ru-RU" u="sng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851920" y="411510"/>
            <a:ext cx="1440160" cy="1440160"/>
            <a:chOff x="3118734" y="655399"/>
            <a:chExt cx="1440160" cy="1440160"/>
          </a:xfrm>
        </p:grpSpPr>
        <p:sp>
          <p:nvSpPr>
            <p:cNvPr id="16" name="Овал 15"/>
            <p:cNvSpPr/>
            <p:nvPr/>
          </p:nvSpPr>
          <p:spPr>
            <a:xfrm>
              <a:off x="3118734" y="655399"/>
              <a:ext cx="1440160" cy="144016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182" y="755635"/>
              <a:ext cx="1265089" cy="1265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4636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НАША МИССИЯ И ЦЕЛИ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9632" y="1059582"/>
            <a:ext cx="75364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Предоставить </a:t>
            </a:r>
            <a:r>
              <a:rPr lang="ru-RU" b="1" dirty="0"/>
              <a:t>качественный программный продукт</a:t>
            </a:r>
            <a:r>
              <a:rPr lang="ru-RU" dirty="0"/>
              <a:t> для интеграции данных управляющих организаций, производителей приборов учета, ресурсоснабжающих организаций, расчетно-кассовых центров  в государственные информационные системы.</a:t>
            </a:r>
            <a:endParaRPr lang="en-US" dirty="0"/>
          </a:p>
          <a:p>
            <a:endParaRPr lang="ru-RU" dirty="0"/>
          </a:p>
          <a:p>
            <a:r>
              <a:rPr lang="ru-RU" dirty="0"/>
              <a:t>Обеспечить </a:t>
            </a:r>
            <a:r>
              <a:rPr lang="ru-RU" b="1" dirty="0"/>
              <a:t>легкий и удобный доступ</a:t>
            </a:r>
            <a:r>
              <a:rPr lang="ru-RU" dirty="0"/>
              <a:t> для изменения и контроля данных в государственной информационной системе.</a:t>
            </a:r>
            <a:endParaRPr lang="en-US" dirty="0"/>
          </a:p>
          <a:p>
            <a:endParaRPr lang="ru-RU" dirty="0"/>
          </a:p>
          <a:p>
            <a:r>
              <a:rPr lang="ru-RU" b="1" dirty="0"/>
              <a:t>Снизить нагрузку</a:t>
            </a:r>
            <a:r>
              <a:rPr lang="ru-RU" dirty="0"/>
              <a:t> по раскрытию информации, в том числе сократить финансовые издержки.</a:t>
            </a:r>
            <a:endParaRPr lang="en-US" dirty="0"/>
          </a:p>
          <a:p>
            <a:endParaRPr lang="ru-RU" dirty="0"/>
          </a:p>
          <a:p>
            <a:r>
              <a:rPr lang="ru-RU" dirty="0"/>
              <a:t>Стремиться к </a:t>
            </a:r>
            <a:r>
              <a:rPr lang="ru-RU" b="1" dirty="0"/>
              <a:t>улучшению качества</a:t>
            </a:r>
            <a:r>
              <a:rPr lang="ru-RU" dirty="0"/>
              <a:t> и расширению линейки программных продуктов, предлагаемых в области жилищно-коммунального хозяйства.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3162" y="1479069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53163" y="2580614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53163" y="3405488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5285" y="4196799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63738" y="239646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583202" y="1303205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5945" y="3223352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14" name="TextBox 13"/>
          <p:cNvSpPr txBox="1"/>
          <p:nvPr/>
        </p:nvSpPr>
        <p:spPr>
          <a:xfrm>
            <a:off x="563739" y="403358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8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562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0" grpId="1"/>
      <p:bldP spid="10" grpId="2"/>
      <p:bldP spid="9" grpId="0"/>
      <p:bldP spid="9" grpId="1"/>
      <p:bldP spid="9" grpId="2"/>
      <p:bldP spid="11" grpId="0"/>
      <p:bldP spid="11" grpId="1"/>
      <p:bldP spid="11" grpId="2"/>
      <p:bldP spid="14" grpId="0"/>
      <p:bldP spid="14" grpId="1"/>
      <p:bldP spid="14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US" sz="1800" b="1" dirty="0">
                <a:solidFill>
                  <a:schemeClr val="bg1"/>
                </a:solidFill>
              </a:rPr>
              <a:t>  </a:t>
            </a:r>
            <a:r>
              <a:rPr lang="ru-RU" sz="1800" b="1" dirty="0">
                <a:solidFill>
                  <a:schemeClr val="bg1"/>
                </a:solidFill>
              </a:rPr>
              <a:t>ТРЕБОВАНИЯ И ОТВЕТСТВЕННОСТЬ УПРАВЛЯЮЩЕЙ ОРГАНИЗАЦИИ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26551" y="1059582"/>
            <a:ext cx="769390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dirty="0"/>
              <a:t>Данные в «ГИС ЖКХ» </a:t>
            </a:r>
            <a:r>
              <a:rPr lang="ru-RU" b="1" dirty="0"/>
              <a:t>должны быть предоставлены до 1 января 2018 года (</a:t>
            </a:r>
          </a:p>
          <a:p>
            <a:pPr algn="just"/>
            <a:r>
              <a:rPr lang="ru-RU" b="1" dirty="0"/>
              <a:t>для Москвы, Санкт-Петербурга и Севастополя - и до 1 января 2020 года).</a:t>
            </a:r>
          </a:p>
          <a:p>
            <a:r>
              <a:rPr lang="ru-RU" sz="2400" dirty="0"/>
              <a:t> </a:t>
            </a:r>
          </a:p>
          <a:p>
            <a:pPr algn="just"/>
            <a:r>
              <a:rPr lang="ru-RU" b="1" dirty="0" err="1"/>
              <a:t>Неразмещение</a:t>
            </a:r>
            <a:r>
              <a:rPr lang="ru-RU" b="1" dirty="0"/>
              <a:t> информации</a:t>
            </a:r>
            <a:r>
              <a:rPr lang="ru-RU" dirty="0"/>
              <a:t> в соответствии с действующим</a:t>
            </a:r>
          </a:p>
          <a:p>
            <a:pPr algn="just"/>
            <a:r>
              <a:rPr lang="ru-RU" dirty="0"/>
              <a:t>законодательством РФ в «ГИС ЖКХ» </a:t>
            </a:r>
            <a:r>
              <a:rPr lang="ru-RU" b="1" dirty="0"/>
              <a:t>влечет наложение штрафа</a:t>
            </a:r>
            <a:endParaRPr lang="en-US" b="1"/>
          </a:p>
          <a:p>
            <a:pPr algn="just"/>
            <a:r>
              <a:rPr lang="ru-RU"/>
              <a:t>до </a:t>
            </a:r>
            <a:r>
              <a:rPr lang="ru-RU" b="1" dirty="0"/>
              <a:t>2</a:t>
            </a:r>
            <a:r>
              <a:rPr lang="en-US" b="1" dirty="0"/>
              <a:t>5</a:t>
            </a:r>
            <a:r>
              <a:rPr lang="ru-RU" b="1" dirty="0"/>
              <a:t> тысяч рублей</a:t>
            </a:r>
            <a:r>
              <a:rPr lang="ru-RU" dirty="0"/>
              <a:t> (ст. 13.19.2 КоАП РФ)</a:t>
            </a:r>
          </a:p>
          <a:p>
            <a:r>
              <a:rPr lang="ru-RU" sz="2400" dirty="0"/>
              <a:t> </a:t>
            </a:r>
          </a:p>
          <a:p>
            <a:r>
              <a:rPr lang="ru-RU" dirty="0"/>
              <a:t>Согласно ст. 155 п. 2.2 ЖК РФ, </a:t>
            </a:r>
            <a:r>
              <a:rPr lang="ru-RU" b="1" dirty="0"/>
              <a:t>не размещение данных</a:t>
            </a:r>
            <a:r>
              <a:rPr lang="ru-RU" dirty="0"/>
              <a:t> в «ГИС ЖКХ»</a:t>
            </a:r>
          </a:p>
          <a:p>
            <a:r>
              <a:rPr lang="ru-RU" dirty="0"/>
              <a:t>по начислениям </a:t>
            </a:r>
            <a:r>
              <a:rPr lang="ru-RU" b="1" dirty="0"/>
              <a:t>дает возможность</a:t>
            </a:r>
            <a:r>
              <a:rPr lang="ru-RU" dirty="0"/>
              <a:t> жильцу</a:t>
            </a:r>
          </a:p>
          <a:p>
            <a:r>
              <a:rPr lang="ru-RU" b="1" dirty="0"/>
              <a:t>не оплачивать коммунальные услуги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72622" y="1032616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59901" y="2110284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71183" y="3363838"/>
            <a:ext cx="392867" cy="392867"/>
          </a:xfrm>
          <a:prstGeom prst="roundRect">
            <a:avLst/>
          </a:prstGeom>
          <a:solidFill>
            <a:schemeClr val="bg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1560" y="817349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26" name="TextBox 25"/>
          <p:cNvSpPr txBox="1"/>
          <p:nvPr/>
        </p:nvSpPr>
        <p:spPr>
          <a:xfrm>
            <a:off x="582727" y="1921908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602450" y="3166389"/>
            <a:ext cx="655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ym typeface="Wingdings 2"/>
              </a:rPr>
              <a:t></a:t>
            </a:r>
            <a:endParaRPr lang="ru-RU" sz="48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3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239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5" grpId="1"/>
      <p:bldP spid="5" grpId="2"/>
      <p:bldP spid="26" grpId="0"/>
      <p:bldP spid="26" grpId="1"/>
      <p:bldP spid="26" grpId="2"/>
      <p:bldP spid="28" grpId="0"/>
      <p:bldP spid="28" grpId="1"/>
      <p:bldP spid="2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ОБЪЕМ ИНФОРМАЦИИ НАПРАВЛЯЕМЫЙ В «ГИС ЖКХ»</a:t>
            </a:r>
            <a:endParaRPr lang="ru-RU" sz="1800" i="1" dirty="0">
              <a:solidFill>
                <a:schemeClr val="bg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58984" y="2988962"/>
            <a:ext cx="1872208" cy="18722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Сведения</a:t>
            </a:r>
          </a:p>
          <a:p>
            <a:pPr algn="ctr"/>
            <a:r>
              <a:rPr lang="ru-RU" sz="1200" b="1" dirty="0"/>
              <a:t>о лицевых счетах, номерах свидетельств</a:t>
            </a:r>
          </a:p>
          <a:p>
            <a:pPr algn="ctr"/>
            <a:r>
              <a:rPr lang="ru-RU" sz="1200" b="1" dirty="0"/>
              <a:t>о правах на собственность, доля от общей площади дома</a:t>
            </a:r>
          </a:p>
        </p:txBody>
      </p:sp>
      <p:sp>
        <p:nvSpPr>
          <p:cNvPr id="7" name="Овал 6"/>
          <p:cNvSpPr/>
          <p:nvPr/>
        </p:nvSpPr>
        <p:spPr>
          <a:xfrm>
            <a:off x="1527136" y="2139702"/>
            <a:ext cx="1008112" cy="100811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Реквизиты</a:t>
            </a:r>
          </a:p>
        </p:txBody>
      </p:sp>
      <p:sp>
        <p:nvSpPr>
          <p:cNvPr id="8" name="Овал 7"/>
          <p:cNvSpPr/>
          <p:nvPr/>
        </p:nvSpPr>
        <p:spPr>
          <a:xfrm>
            <a:off x="6987375" y="1398105"/>
            <a:ext cx="1872208" cy="187220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Учредительные документы, протоколы </a:t>
            </a:r>
          </a:p>
          <a:p>
            <a:pPr algn="ctr"/>
            <a:r>
              <a:rPr lang="ru-RU" sz="1200" b="1" dirty="0"/>
              <a:t>общих собраний</a:t>
            </a:r>
          </a:p>
          <a:p>
            <a:pPr algn="ctr"/>
            <a:r>
              <a:rPr lang="ru-RU" sz="1200" b="1" dirty="0"/>
              <a:t>по пунктам</a:t>
            </a:r>
          </a:p>
          <a:p>
            <a:pPr algn="ctr"/>
            <a:r>
              <a:rPr lang="ru-RU" sz="1200" b="1" dirty="0"/>
              <a:t>с указанием числа проголосовавших</a:t>
            </a:r>
          </a:p>
        </p:txBody>
      </p:sp>
      <p:sp>
        <p:nvSpPr>
          <p:cNvPr id="9" name="Овал 8"/>
          <p:cNvSpPr/>
          <p:nvPr/>
        </p:nvSpPr>
        <p:spPr>
          <a:xfrm>
            <a:off x="3969935" y="3258888"/>
            <a:ext cx="1656184" cy="1656184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об органах управления с идентификацией руководителей</a:t>
            </a:r>
          </a:p>
        </p:txBody>
      </p:sp>
      <p:sp>
        <p:nvSpPr>
          <p:cNvPr id="10" name="Овал 9"/>
          <p:cNvSpPr/>
          <p:nvPr/>
        </p:nvSpPr>
        <p:spPr>
          <a:xfrm>
            <a:off x="2445902" y="2641604"/>
            <a:ext cx="1524033" cy="15240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 кредитных организациях и банковских счетах</a:t>
            </a:r>
          </a:p>
        </p:txBody>
      </p:sp>
      <p:sp>
        <p:nvSpPr>
          <p:cNvPr id="11" name="Овал 10"/>
          <p:cNvSpPr/>
          <p:nvPr/>
        </p:nvSpPr>
        <p:spPr>
          <a:xfrm>
            <a:off x="5619332" y="2715766"/>
            <a:ext cx="1692188" cy="1692188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Полная информация</a:t>
            </a:r>
          </a:p>
          <a:p>
            <a:pPr algn="ctr"/>
            <a:r>
              <a:rPr lang="ru-RU" sz="1200" b="1" dirty="0"/>
              <a:t>о сроках выставления платежных поручений и оплаты за ЖКХ</a:t>
            </a:r>
          </a:p>
        </p:txBody>
      </p:sp>
      <p:sp>
        <p:nvSpPr>
          <p:cNvPr id="12" name="Овал 11"/>
          <p:cNvSpPr/>
          <p:nvPr/>
        </p:nvSpPr>
        <p:spPr>
          <a:xfrm>
            <a:off x="7335550" y="3357905"/>
            <a:ext cx="1524033" cy="15240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Полные параметры МКД, в том числе конструктивные</a:t>
            </a:r>
          </a:p>
        </p:txBody>
      </p:sp>
      <p:sp>
        <p:nvSpPr>
          <p:cNvPr id="13" name="Овал 12"/>
          <p:cNvSpPr/>
          <p:nvPr/>
        </p:nvSpPr>
        <p:spPr>
          <a:xfrm>
            <a:off x="251520" y="921702"/>
            <a:ext cx="1524033" cy="152403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Сведения о коммунальных услугах</a:t>
            </a:r>
          </a:p>
          <a:p>
            <a:pPr algn="ctr"/>
            <a:r>
              <a:rPr lang="ru-RU" sz="1200" b="1" dirty="0"/>
              <a:t>и услугах по капитальному ремонту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3779912" y="1398105"/>
            <a:ext cx="1728991" cy="1767459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 качестве предоставляемых коммунальных услуг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2157213" y="751144"/>
            <a:ext cx="1657710" cy="1694592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 о приборах учета, марка, модель, дата ввода в эксплуатацию, поверок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5580112" y="1302707"/>
            <a:ext cx="1312405" cy="133828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/>
              <a:t>Информация</a:t>
            </a:r>
          </a:p>
          <a:p>
            <a:pPr algn="ctr"/>
            <a:r>
              <a:rPr lang="ru-RU" sz="1200" b="1" dirty="0"/>
              <a:t>о платежах </a:t>
            </a:r>
          </a:p>
          <a:p>
            <a:pPr algn="ctr"/>
            <a:r>
              <a:rPr lang="ru-RU" sz="1200" b="1" dirty="0"/>
              <a:t>и состоянии расчетов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9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7048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"/>
                            </p:stCondLst>
                            <p:childTnLst>
                              <p:par>
                                <p:cTn id="2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"/>
                            </p:stCondLst>
                            <p:childTnLst>
                              <p:par>
                                <p:cTn id="3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00"/>
                            </p:stCondLst>
                            <p:childTnLst>
                              <p:par>
                                <p:cTn id="5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00"/>
                            </p:stCondLst>
                            <p:childTnLst>
                              <p:par>
                                <p:cTn id="7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6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8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0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700"/>
                            </p:stCondLst>
                            <p:childTnLst>
                              <p:par>
                                <p:cTn id="8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200"/>
                            </p:stCondLst>
                            <p:childTnLst>
                              <p:par>
                                <p:cTn id="9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700"/>
                            </p:stCondLst>
                            <p:childTnLst>
                              <p:par>
                                <p:cTn id="10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200"/>
                            </p:stCondLst>
                            <p:childTnLst>
                              <p:par>
                                <p:cTn id="119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60" fill="hold">
                                          <p:stCondLst>
                                            <p:cond delay="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6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60" fill="hold">
                                          <p:stCondLst>
                                            <p:cond delay="1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6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ТИПИЧНЫЕ ПРОБЛЕМЫ ПРИ РАБОТЕ С «ГИС ЖКХ»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191155" y="1131590"/>
            <a:ext cx="3580687" cy="1625539"/>
            <a:chOff x="49281" y="914896"/>
            <a:chExt cx="3580687" cy="162553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9281" y="914896"/>
              <a:ext cx="1560925" cy="1625539"/>
              <a:chOff x="1446142" y="1724231"/>
              <a:chExt cx="1560925" cy="1625539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1446142" y="1724231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TextBox 4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7" name="Группа 6"/>
              <p:cNvGrpSpPr/>
              <p:nvPr/>
            </p:nvGrpSpPr>
            <p:grpSpPr>
              <a:xfrm>
                <a:off x="2000060" y="2149441"/>
                <a:ext cx="1007007" cy="1200329"/>
                <a:chOff x="3290476" y="2149441"/>
                <a:chExt cx="1007007" cy="120032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" name="Овал 5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TextBox 3"/>
                <p:cNvSpPr txBox="1"/>
                <p:nvPr/>
              </p:nvSpPr>
              <p:spPr>
                <a:xfrm>
                  <a:off x="3290476" y="2149441"/>
                  <a:ext cx="1007007" cy="120032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7200" dirty="0">
                      <a:solidFill>
                        <a:srgbClr val="C00000"/>
                      </a:solidFill>
                      <a:sym typeface="Wingdings 2"/>
                    </a:rPr>
                    <a:t></a:t>
                  </a:r>
                  <a:endParaRPr lang="ru-RU" sz="72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39" name="TextBox 38"/>
            <p:cNvSpPr txBox="1"/>
            <p:nvPr/>
          </p:nvSpPr>
          <p:spPr>
            <a:xfrm>
              <a:off x="1691680" y="1312167"/>
              <a:ext cx="19382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Время регистрации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r>
                <a:rPr lang="ru-RU" sz="1600" b="1" dirty="0"/>
                <a:t>в системе</a:t>
              </a:r>
              <a:r>
                <a:rPr lang="en-US" sz="1600" b="1" dirty="0"/>
                <a:t> </a:t>
              </a:r>
              <a:r>
                <a:rPr lang="ru-RU" sz="1600" b="1" dirty="0"/>
                <a:t>занимает</a:t>
              </a:r>
              <a:endParaRPr lang="en-US" sz="1600" b="1" dirty="0"/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до 8 часов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191155" y="3159553"/>
            <a:ext cx="4182197" cy="1368152"/>
            <a:chOff x="49281" y="6375991"/>
            <a:chExt cx="4182197" cy="1368152"/>
          </a:xfrm>
        </p:grpSpPr>
        <p:grpSp>
          <p:nvGrpSpPr>
            <p:cNvPr id="36" name="Группа 35"/>
            <p:cNvGrpSpPr/>
            <p:nvPr/>
          </p:nvGrpSpPr>
          <p:grpSpPr>
            <a:xfrm>
              <a:off x="49281" y="6375991"/>
              <a:ext cx="1489398" cy="1368152"/>
              <a:chOff x="3478232" y="3037890"/>
              <a:chExt cx="1489398" cy="1368152"/>
            </a:xfrm>
          </p:grpSpPr>
          <p:grpSp>
            <p:nvGrpSpPr>
              <p:cNvPr id="11" name="Группа 10"/>
              <p:cNvGrpSpPr/>
              <p:nvPr/>
            </p:nvGrpSpPr>
            <p:grpSpPr>
              <a:xfrm>
                <a:off x="3478232" y="3037890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2" name="Овал 11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15" name="Группа 14"/>
              <p:cNvGrpSpPr/>
              <p:nvPr/>
            </p:nvGrpSpPr>
            <p:grpSpPr>
              <a:xfrm>
                <a:off x="4097210" y="3538875"/>
                <a:ext cx="870420" cy="867167"/>
                <a:chOff x="3347864" y="2283718"/>
                <a:chExt cx="870420" cy="867167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6" name="Овал 15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366769" y="231988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4800" dirty="0">
                      <a:solidFill>
                        <a:srgbClr val="C00000"/>
                      </a:solidFill>
                      <a:sym typeface="Wingdings 2"/>
                    </a:rPr>
                    <a:t></a:t>
                  </a:r>
                  <a:endParaRPr lang="ru-RU" sz="48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0" name="TextBox 39"/>
            <p:cNvSpPr txBox="1"/>
            <p:nvPr/>
          </p:nvSpPr>
          <p:spPr>
            <a:xfrm>
              <a:off x="1691680" y="6398348"/>
              <a:ext cx="253979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Время ответа технической</a:t>
              </a:r>
              <a:endParaRPr lang="en-US" sz="1600" b="1" dirty="0">
                <a:solidFill>
                  <a:srgbClr val="C00000"/>
                </a:solidFill>
              </a:endParaRP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поддержки </a:t>
              </a:r>
              <a:r>
                <a:rPr lang="ru-RU" sz="1600" b="1" dirty="0"/>
                <a:t>«ГИС ЖКХ» на</a:t>
              </a:r>
              <a:endParaRPr lang="en-US" sz="1600" b="1" dirty="0"/>
            </a:p>
            <a:p>
              <a:r>
                <a:rPr lang="ru-RU" sz="1600" b="1" dirty="0"/>
                <a:t>исправление</a:t>
              </a:r>
              <a:r>
                <a:rPr lang="en-US" sz="1600" b="1" dirty="0"/>
                <a:t> </a:t>
              </a:r>
              <a:r>
                <a:rPr lang="ru-RU" sz="1600" b="1" dirty="0"/>
                <a:t>ошибки при</a:t>
              </a:r>
              <a:endParaRPr lang="en-US" sz="1600" b="1" dirty="0"/>
            </a:p>
            <a:p>
              <a:r>
                <a:rPr lang="ru-RU" sz="1600" b="1" dirty="0"/>
                <a:t>занесении данных</a:t>
              </a:r>
              <a:endParaRPr lang="en-US" sz="1600" b="1" dirty="0"/>
            </a:p>
            <a:p>
              <a:r>
                <a:rPr lang="ru-RU" sz="1600" b="1" dirty="0"/>
                <a:t>составляет </a:t>
              </a:r>
              <a:r>
                <a:rPr lang="ru-RU" sz="1600" b="1" dirty="0">
                  <a:solidFill>
                    <a:srgbClr val="C00000"/>
                  </a:solidFill>
                </a:rPr>
                <a:t>до 5 дней</a:t>
              </a:r>
            </a:p>
          </p:txBody>
        </p:sp>
      </p:grpSp>
      <p:grpSp>
        <p:nvGrpSpPr>
          <p:cNvPr id="45" name="Группа 44"/>
          <p:cNvGrpSpPr/>
          <p:nvPr/>
        </p:nvGrpSpPr>
        <p:grpSpPr>
          <a:xfrm>
            <a:off x="4608656" y="3109944"/>
            <a:ext cx="4499848" cy="1467370"/>
            <a:chOff x="49281" y="4674880"/>
            <a:chExt cx="4499848" cy="1467370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49281" y="4674880"/>
              <a:ext cx="1483074" cy="1365081"/>
              <a:chOff x="6063890" y="1208864"/>
              <a:chExt cx="1483074" cy="1365081"/>
            </a:xfrm>
          </p:grpSpPr>
          <p:grpSp>
            <p:nvGrpSpPr>
              <p:cNvPr id="18" name="Группа 17"/>
              <p:cNvGrpSpPr/>
              <p:nvPr/>
            </p:nvGrpSpPr>
            <p:grpSpPr>
              <a:xfrm>
                <a:off x="6063890" y="1208864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9" name="Овал 18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21" name="Группа 20"/>
              <p:cNvGrpSpPr/>
              <p:nvPr/>
            </p:nvGrpSpPr>
            <p:grpSpPr>
              <a:xfrm>
                <a:off x="6682868" y="1709849"/>
                <a:ext cx="864096" cy="864096"/>
                <a:chOff x="3347864" y="2283718"/>
                <a:chExt cx="864096" cy="86409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2" name="Овал 21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3373803" y="2340990"/>
                  <a:ext cx="824265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4400" dirty="0">
                      <a:solidFill>
                        <a:srgbClr val="C00000"/>
                      </a:solidFill>
                      <a:sym typeface="Wingdings 2"/>
                    </a:rPr>
                    <a:t></a:t>
                  </a:r>
                  <a:endParaRPr lang="ru-RU" sz="44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1" name="TextBox 40"/>
            <p:cNvSpPr txBox="1"/>
            <p:nvPr/>
          </p:nvSpPr>
          <p:spPr>
            <a:xfrm>
              <a:off x="1691680" y="4818811"/>
              <a:ext cx="285744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При обращении</a:t>
              </a:r>
            </a:p>
            <a:p>
              <a:r>
                <a:rPr lang="ru-RU" sz="1600" b="1" dirty="0"/>
                <a:t>в техническую поддержку</a:t>
              </a: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требуется предоставление</a:t>
              </a:r>
            </a:p>
            <a:p>
              <a:r>
                <a:rPr lang="ru-RU" sz="1600" b="1" dirty="0"/>
                <a:t>скриншотов </a:t>
              </a:r>
              <a:r>
                <a:rPr lang="ru-RU" sz="1600" b="1" dirty="0">
                  <a:solidFill>
                    <a:srgbClr val="C00000"/>
                  </a:solidFill>
                </a:rPr>
                <a:t>ранее внесенных</a:t>
              </a: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данных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995936" y="1261819"/>
            <a:ext cx="5111169" cy="1365081"/>
            <a:chOff x="49281" y="2870291"/>
            <a:chExt cx="5111169" cy="1365081"/>
          </a:xfrm>
        </p:grpSpPr>
        <p:grpSp>
          <p:nvGrpSpPr>
            <p:cNvPr id="37" name="Группа 36"/>
            <p:cNvGrpSpPr/>
            <p:nvPr/>
          </p:nvGrpSpPr>
          <p:grpSpPr>
            <a:xfrm>
              <a:off x="49281" y="2870291"/>
              <a:ext cx="1483074" cy="1365081"/>
              <a:chOff x="5249166" y="3152867"/>
              <a:chExt cx="1483074" cy="136508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5249166" y="3152867"/>
                <a:ext cx="1093768" cy="1323439"/>
                <a:chOff x="1446142" y="1724231"/>
                <a:chExt cx="1093768" cy="1323439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1" name="Овал 30"/>
                <p:cNvSpPr/>
                <p:nvPr/>
              </p:nvSpPr>
              <p:spPr>
                <a:xfrm>
                  <a:off x="1446142" y="1793309"/>
                  <a:ext cx="1093768" cy="109376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475554" y="1724231"/>
                  <a:ext cx="1050288" cy="132343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8000" dirty="0">
                      <a:solidFill>
                        <a:schemeClr val="tx2"/>
                      </a:solidFill>
                      <a:sym typeface="Wingdings"/>
                    </a:rPr>
                    <a:t></a:t>
                  </a:r>
                  <a:endParaRPr lang="ru-RU" sz="8000" dirty="0">
                    <a:solidFill>
                      <a:schemeClr val="tx2"/>
                    </a:solidFill>
                  </a:endParaRPr>
                </a:p>
              </p:txBody>
            </p:sp>
          </p:grpSp>
          <p:grpSp>
            <p:nvGrpSpPr>
              <p:cNvPr id="33" name="Группа 32"/>
              <p:cNvGrpSpPr/>
              <p:nvPr/>
            </p:nvGrpSpPr>
            <p:grpSpPr>
              <a:xfrm>
                <a:off x="5868144" y="3653852"/>
                <a:ext cx="864096" cy="864096"/>
                <a:chOff x="3347864" y="2283718"/>
                <a:chExt cx="864096" cy="864096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Овал 33"/>
                <p:cNvSpPr/>
                <p:nvPr/>
              </p:nvSpPr>
              <p:spPr>
                <a:xfrm>
                  <a:off x="3347864" y="2283718"/>
                  <a:ext cx="864096" cy="86409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3549820" y="2302838"/>
                  <a:ext cx="470000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800" dirty="0">
                      <a:solidFill>
                        <a:srgbClr val="C00000"/>
                      </a:solidFill>
                      <a:sym typeface="Wingdings 2"/>
                    </a:rPr>
                    <a:t>?</a:t>
                  </a:r>
                  <a:endParaRPr lang="ru-RU" sz="4800" dirty="0">
                    <a:solidFill>
                      <a:srgbClr val="C00000"/>
                    </a:solidFill>
                  </a:endParaRPr>
                </a:p>
              </p:txBody>
            </p:sp>
          </p:grpSp>
        </p:grpSp>
        <p:sp>
          <p:nvSpPr>
            <p:cNvPr id="42" name="TextBox 41"/>
            <p:cNvSpPr txBox="1"/>
            <p:nvPr/>
          </p:nvSpPr>
          <p:spPr>
            <a:xfrm>
              <a:off x="1691680" y="2891112"/>
              <a:ext cx="3468770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/>
                <a:t>Постоянное совершенствование</a:t>
              </a:r>
            </a:p>
            <a:p>
              <a:r>
                <a:rPr lang="ru-RU" sz="1600" b="1" dirty="0"/>
                <a:t>системы </a:t>
              </a:r>
              <a:r>
                <a:rPr lang="ru-RU" sz="1600" b="1" dirty="0">
                  <a:solidFill>
                    <a:srgbClr val="C00000"/>
                  </a:solidFill>
                </a:rPr>
                <a:t>«ГИС ЖКХ» меняет порядок</a:t>
              </a:r>
            </a:p>
            <a:p>
              <a:r>
                <a:rPr lang="ru-RU" sz="1600" b="1" dirty="0">
                  <a:solidFill>
                    <a:srgbClr val="C00000"/>
                  </a:solidFill>
                </a:rPr>
                <a:t>занесения данных</a:t>
              </a:r>
              <a:r>
                <a:rPr lang="ru-RU" sz="1600" b="1" dirty="0"/>
                <a:t>, что требует</a:t>
              </a:r>
            </a:p>
            <a:p>
              <a:r>
                <a:rPr lang="ru-RU" sz="1600" b="1" dirty="0"/>
                <a:t>дополнительного времени</a:t>
              </a:r>
            </a:p>
            <a:p>
              <a:r>
                <a:rPr lang="ru-RU" sz="1600" b="1" dirty="0"/>
                <a:t>для изучения изменений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49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526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48072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b="1" dirty="0">
                <a:solidFill>
                  <a:schemeClr val="bg1"/>
                </a:solidFill>
              </a:rPr>
              <a:t>  АВТОМАТИЗАЦИЯ ПРОЦЕССА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466284" y="1057224"/>
            <a:ext cx="2448272" cy="1587631"/>
            <a:chOff x="6300192" y="1023028"/>
            <a:chExt cx="2448272" cy="1587631"/>
          </a:xfrm>
        </p:grpSpPr>
        <p:pic>
          <p:nvPicPr>
            <p:cNvPr id="3" name="Picture 2" descr="C:\Users\Jeen\Desktop\ИС для ГИС презентация\site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023028"/>
              <a:ext cx="2301032" cy="1440000"/>
            </a:xfrm>
            <a:prstGeom prst="rect">
              <a:avLst/>
            </a:prstGeom>
            <a:noFill/>
            <a:ln w="38100">
              <a:solidFill>
                <a:schemeClr val="tx2"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6584089" y="1779662"/>
              <a:ext cx="2164375" cy="830997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Персональный сайт дома</a:t>
              </a:r>
            </a:p>
            <a:p>
              <a:pPr algn="ctr"/>
              <a:r>
                <a:rPr lang="ru-RU" sz="1200" b="1" dirty="0"/>
                <a:t>с личным кабинетом</a:t>
              </a:r>
            </a:p>
            <a:p>
              <a:pPr algn="ctr"/>
              <a:r>
                <a:rPr lang="ru-RU" sz="1200" b="1" dirty="0"/>
                <a:t>жильца и онлайн-оплатой ЖКУ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300728" y="1014597"/>
            <a:ext cx="2482241" cy="1629161"/>
            <a:chOff x="300728" y="1014597"/>
            <a:chExt cx="2482241" cy="1629161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00728" y="1014597"/>
              <a:ext cx="2300400" cy="1456862"/>
              <a:chOff x="251520" y="987574"/>
              <a:chExt cx="2300400" cy="1456862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51520" y="987574"/>
                <a:ext cx="2300400" cy="1440000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 w="38100">
                <a:solidFill>
                  <a:schemeClr val="tx2">
                    <a:alpha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" name="Группа 9"/>
              <p:cNvGrpSpPr/>
              <p:nvPr/>
            </p:nvGrpSpPr>
            <p:grpSpPr>
              <a:xfrm>
                <a:off x="395536" y="1203598"/>
                <a:ext cx="1970149" cy="1240838"/>
                <a:chOff x="369603" y="1113709"/>
                <a:chExt cx="2437147" cy="1485180"/>
              </a:xfrm>
            </p:grpSpPr>
            <p:pic>
              <p:nvPicPr>
                <p:cNvPr id="1028" name="Picture 4" descr="C:\Users\Jeen\Desktop\ИС для ГИС презентация\house-icon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69603" y="1113709"/>
                  <a:ext cx="1485180" cy="14851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" name="Picture 5" descr="C:\Users\Jeen\Desktop\user-female-alt-icon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118" y="1561269"/>
                  <a:ext cx="85725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1" name="Picture 7" descr="C:\Users\Jeen\Desktop\device-computer-icon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97795" y="1709564"/>
                  <a:ext cx="708955" cy="70895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0" name="Picture 6" descr="C:\Users\Jeen\Desktop\user-male-alt-icon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06178" y="1561269"/>
                  <a:ext cx="857250" cy="8572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32" name="Picture 8" descr="C:\Users\Jeen\Desktop\device-mobile-phone-icon.pn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62275" y="2188430"/>
                  <a:ext cx="244475" cy="24447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0" name="TextBox 19"/>
            <p:cNvSpPr txBox="1"/>
            <p:nvPr/>
          </p:nvSpPr>
          <p:spPr>
            <a:xfrm>
              <a:off x="618594" y="2182093"/>
              <a:ext cx="2164375" cy="461665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/>
                <a:t>УК, ТСЖ, ЖСК</a:t>
              </a:r>
            </a:p>
            <a:p>
              <a:pPr algn="ctr"/>
              <a:r>
                <a:rPr lang="ru-RU" sz="1200" b="1" dirty="0"/>
                <a:t>и другая организация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165489" y="3455584"/>
            <a:ext cx="2457053" cy="1596168"/>
            <a:chOff x="2292871" y="3400994"/>
            <a:chExt cx="2457053" cy="1596168"/>
          </a:xfrm>
        </p:grpSpPr>
        <p:pic>
          <p:nvPicPr>
            <p:cNvPr id="1027" name="Picture 3" descr="C:\Users\Jeen\Desktop\ИС для ГИС презентация\site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871" y="3400994"/>
              <a:ext cx="2301031" cy="1440000"/>
            </a:xfrm>
            <a:prstGeom prst="rect">
              <a:avLst/>
            </a:prstGeom>
            <a:noFill/>
            <a:ln w="38100">
              <a:solidFill>
                <a:schemeClr val="tx2">
                  <a:alpha val="5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585549" y="4350831"/>
              <a:ext cx="2164375" cy="646331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/>
                <a:t>Автоматическая выгрузка</a:t>
              </a:r>
            </a:p>
            <a:p>
              <a:pPr algn="ctr"/>
              <a:r>
                <a:rPr lang="ru-RU" sz="1200" b="1" dirty="0"/>
                <a:t>информации из базы данных</a:t>
              </a:r>
            </a:p>
            <a:p>
              <a:pPr algn="ctr"/>
              <a:r>
                <a:rPr lang="ru-RU" sz="1200" b="1" dirty="0"/>
                <a:t>в «ГИС ЖКХ»</a:t>
              </a:r>
            </a:p>
          </p:txBody>
        </p:sp>
      </p:grpSp>
      <p:cxnSp>
        <p:nvCxnSpPr>
          <p:cNvPr id="23" name="Прямая со стрелкой 22"/>
          <p:cNvCxnSpPr>
            <a:stCxn id="6" idx="3"/>
            <a:endCxn id="1026" idx="1"/>
          </p:cNvCxnSpPr>
          <p:nvPr/>
        </p:nvCxnSpPr>
        <p:spPr>
          <a:xfrm>
            <a:off x="2601128" y="1734597"/>
            <a:ext cx="1444594" cy="453750"/>
          </a:xfrm>
          <a:prstGeom prst="straightConnector1">
            <a:avLst/>
          </a:prstGeom>
          <a:ln w="38100">
            <a:gradFill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1027" idx="0"/>
          </p:cNvCxnSpPr>
          <p:nvPr/>
        </p:nvCxnSpPr>
        <p:spPr>
          <a:xfrm flipV="1">
            <a:off x="4316005" y="2567226"/>
            <a:ext cx="0" cy="888358"/>
          </a:xfrm>
          <a:prstGeom prst="straightConnector1">
            <a:avLst/>
          </a:prstGeom>
          <a:ln w="38100">
            <a:gradFill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endCxn id="9" idx="0"/>
          </p:cNvCxnSpPr>
          <p:nvPr/>
        </p:nvCxnSpPr>
        <p:spPr>
          <a:xfrm flipH="1">
            <a:off x="4690858" y="1796792"/>
            <a:ext cx="1725855" cy="364476"/>
          </a:xfrm>
          <a:prstGeom prst="straightConnector1">
            <a:avLst/>
          </a:prstGeom>
          <a:ln w="38100">
            <a:gradFill>
              <a:gsLst>
                <a:gs pos="0">
                  <a:schemeClr val="tx2">
                    <a:alpha val="5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Группа 14"/>
          <p:cNvGrpSpPr/>
          <p:nvPr/>
        </p:nvGrpSpPr>
        <p:grpSpPr>
          <a:xfrm>
            <a:off x="4045722" y="1614717"/>
            <a:ext cx="1117384" cy="1304586"/>
            <a:chOff x="4045722" y="1266781"/>
            <a:chExt cx="1117384" cy="1304586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4045722" y="1448856"/>
              <a:ext cx="1052556" cy="1122511"/>
              <a:chOff x="3918767" y="2097311"/>
              <a:chExt cx="797247" cy="850234"/>
            </a:xfrm>
          </p:grpSpPr>
          <p:pic>
            <p:nvPicPr>
              <p:cNvPr id="1026" name="Picture 2" descr="C:\Users\Jeen\AppData\Local\Microsoft\Windows\INetCache\IE\O6KC7H3U\600px-Applications-database.svg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8767" y="2097311"/>
                <a:ext cx="527623" cy="5931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7" name="Группа 6"/>
              <p:cNvGrpSpPr/>
              <p:nvPr/>
            </p:nvGrpSpPr>
            <p:grpSpPr>
              <a:xfrm>
                <a:off x="4098897" y="2330428"/>
                <a:ext cx="617117" cy="617117"/>
                <a:chOff x="3118734" y="655399"/>
                <a:chExt cx="1440160" cy="1440160"/>
              </a:xfr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8" name="Овал 7"/>
                <p:cNvSpPr/>
                <p:nvPr/>
              </p:nvSpPr>
              <p:spPr>
                <a:xfrm>
                  <a:off x="3118734" y="655399"/>
                  <a:ext cx="1440160" cy="144016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pic>
              <p:nvPicPr>
                <p:cNvPr id="9" name="Picture 3" descr="C:\Users\Jeen\Desktop\ИС для ГИС презентация\is_dlya_gis_logo.png"/>
                <p:cNvPicPr>
                  <a:picLocks noChangeAspect="1" noChangeArrowheads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6183" y="755635"/>
                  <a:ext cx="1265089" cy="126508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2" name="TextBox 21"/>
            <p:cNvSpPr txBox="1"/>
            <p:nvPr/>
          </p:nvSpPr>
          <p:spPr>
            <a:xfrm>
              <a:off x="4545628" y="1266781"/>
              <a:ext cx="617478" cy="27699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 w="25400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200" b="1" dirty="0" smtClean="0"/>
                <a:t>АИС24</a:t>
              </a:r>
              <a:endParaRPr lang="ru-RU" sz="12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32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316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 </a:t>
            </a:r>
            <a:r>
              <a:rPr lang="ru-RU" sz="1800" b="1" dirty="0" smtClean="0">
                <a:solidFill>
                  <a:schemeClr val="bg1"/>
                </a:solidFill>
              </a:rPr>
              <a:t>АИС24 </a:t>
            </a:r>
            <a:r>
              <a:rPr lang="en-US" sz="1800" b="1" dirty="0" smtClean="0">
                <a:solidFill>
                  <a:schemeClr val="bg1"/>
                </a:solidFill>
              </a:rPr>
              <a:t>- </a:t>
            </a:r>
            <a:r>
              <a:rPr lang="en-US" sz="1800" b="1" dirty="0">
                <a:solidFill>
                  <a:schemeClr val="bg1"/>
                </a:solidFill>
              </a:rPr>
              <a:t>http</a:t>
            </a:r>
            <a:r>
              <a:rPr lang="en-US" sz="1800" b="1" dirty="0" smtClean="0">
                <a:solidFill>
                  <a:schemeClr val="bg1"/>
                </a:solidFill>
              </a:rPr>
              <a:t>://ais24.ru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7534"/>
            <a:ext cx="5100964" cy="4503014"/>
          </a:xfrm>
        </p:spPr>
      </p:pic>
    </p:spTree>
    <p:extLst>
      <p:ext uri="{BB962C8B-B14F-4D97-AF65-F5344CB8AC3E}">
        <p14:creationId xmlns:p14="http://schemas.microsoft.com/office/powerpoint/2010/main" val="42285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Jeen\Desktop\ИС для ГИС презентация\82a66c6b69a61564494a682e4fb0d704.jpg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1" t="5551" r="5549" b="19441"/>
          <a:stretch/>
        </p:blipFill>
        <p:spPr bwMode="auto">
          <a:xfrm>
            <a:off x="0" y="0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64807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800" b="1" dirty="0">
                <a:solidFill>
                  <a:schemeClr val="bg1"/>
                </a:solidFill>
              </a:rPr>
              <a:t> ЛИЧНЫЙ КАБИНЕТ ОРГАНИЗАЦИИ</a:t>
            </a:r>
            <a:endParaRPr lang="ru-RU" sz="1800" i="1" dirty="0">
              <a:solidFill>
                <a:schemeClr val="bg1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884368" y="0"/>
            <a:ext cx="1259632" cy="648000"/>
            <a:chOff x="7884368" y="0"/>
            <a:chExt cx="1259632" cy="648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7884368" y="0"/>
              <a:ext cx="1259632" cy="64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endParaRPr lang="ru-RU" sz="9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«ЖКХ</a:t>
              </a:r>
              <a:r>
                <a:rPr lang="en-US" sz="900" dirty="0">
                  <a:solidFill>
                    <a:schemeClr val="accent1">
                      <a:lumMod val="75000"/>
                    </a:schemeClr>
                  </a:solidFill>
                </a:rPr>
                <a:t>-</a:t>
              </a:r>
              <a:r>
                <a:rPr lang="ru-RU" sz="900" dirty="0">
                  <a:solidFill>
                    <a:schemeClr val="accent1">
                      <a:lumMod val="75000"/>
                    </a:schemeClr>
                  </a:solidFill>
                </a:rPr>
                <a:t>Онлайн»</a:t>
              </a:r>
            </a:p>
          </p:txBody>
        </p:sp>
        <p:pic>
          <p:nvPicPr>
            <p:cNvPr id="11" name="Picture 3" descr="C:\Users\Jeen\Desktop\ИС для ГИС презентация\is_dlya_gis_logo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041" b="21434"/>
            <a:stretch/>
          </p:blipFill>
          <p:spPr bwMode="auto">
            <a:xfrm>
              <a:off x="8226152" y="41910"/>
              <a:ext cx="576064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0087" y="2547937"/>
            <a:ext cx="123825" cy="47625"/>
          </a:xfrm>
          <a:prstGeom prst="rect">
            <a:avLst/>
          </a:prstGeom>
        </p:spPr>
      </p:pic>
      <p:pic>
        <p:nvPicPr>
          <p:cNvPr id="19" name="Объект 18">
            <a:extLst>
              <a:ext uri="{FF2B5EF4-FFF2-40B4-BE49-F238E27FC236}">
                <a16:creationId xmlns:a16="http://schemas.microsoft.com/office/drawing/2014/main" xmlns="" id="{625AED3F-BACD-4CCB-A372-7654A663EA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1779"/>
            <a:ext cx="4534295" cy="2079534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7C58F3A-4A42-4316-ABAA-76D80F2CC2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95" y="648001"/>
            <a:ext cx="4609706" cy="208702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7C5E33CE-6E18-4131-9632-C9CB0EF3F7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8729"/>
            <a:ext cx="4534295" cy="2404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8B97BB25-FAEA-4E5A-93FC-01E7250565B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087" y="2738728"/>
            <a:ext cx="4633913" cy="241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38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778</Words>
  <Application>Microsoft Office PowerPoint</Application>
  <PresentationFormat>Экран (16:9)</PresentationFormat>
  <Paragraphs>201</Paragraphs>
  <Slides>23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Wingdings</vt:lpstr>
      <vt:lpstr>Wingdings 2</vt:lpstr>
      <vt:lpstr>Wingdings 3</vt:lpstr>
      <vt:lpstr>Тема Office</vt:lpstr>
      <vt:lpstr>Сервис по формированию и передаче данных управляющих организаций, расчетных центров, ресурсоснабжающих организаций, производителей приборов учета в государственную информационную систему жилищно-коммунального хозяйства («ГИС ЖКХ»)</vt:lpstr>
      <vt:lpstr>  ВОЗМОЖНОСТЬ ОПЕРАТИВНОГО РАСКРЫТИЯ ИНФОРМАЦИИ</vt:lpstr>
      <vt:lpstr>  НАША МИССИЯ И ЦЕЛИ</vt:lpstr>
      <vt:lpstr>  ТРЕБОВАНИЯ И ОТВЕТСТВЕННОСТЬ УПРАВЛЯЮЩЕЙ ОРГАНИЗАЦИИ</vt:lpstr>
      <vt:lpstr>  ОБЪЕМ ИНФОРМАЦИИ НАПРАВЛЯЕМЫЙ В «ГИС ЖКХ»</vt:lpstr>
      <vt:lpstr>  ТИПИЧНЫЕ ПРОБЛЕМЫ ПРИ РАБОТЕ С «ГИС ЖКХ»</vt:lpstr>
      <vt:lpstr>  АВТОМАТИЗАЦИЯ ПРОЦЕССА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НАШЕ ПРЕДЛОЖЕНИЕ ДЛЯ ВАС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Внесение данных в Государственную информационную систему жилищно-коммунального хозяйства, как механизм сокращения затратной части организации и высвобождение финансовых средств для погашения задолженностей (ГИС ЖКХ)</dc:title>
  <dc:creator>Jeen</dc:creator>
  <cp:lastModifiedBy>Пользователь Windows</cp:lastModifiedBy>
  <cp:revision>54</cp:revision>
  <dcterms:created xsi:type="dcterms:W3CDTF">2016-10-27T19:54:39Z</dcterms:created>
  <dcterms:modified xsi:type="dcterms:W3CDTF">2018-06-17T12:58:03Z</dcterms:modified>
</cp:coreProperties>
</file>