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506CC-1F10-4301-A4A8-47B8CC45F60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D71B3-5690-41AD-8EE6-BB04B702DEB2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Инфоплощадка</a:t>
          </a:r>
          <a:r>
            <a:rPr lang="ru-RU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20579A69-41C1-4A2D-8094-4049F2450832}" type="parTrans" cxnId="{B7517B33-A60A-4FDF-83E9-5861666AAD1A}">
      <dgm:prSet/>
      <dgm:spPr/>
      <dgm:t>
        <a:bodyPr/>
        <a:lstStyle/>
        <a:p>
          <a:endParaRPr lang="ru-RU"/>
        </a:p>
      </dgm:t>
    </dgm:pt>
    <dgm:pt modelId="{F6485C8A-C061-4DAA-88BF-F5A043163886}" type="sibTrans" cxnId="{B7517B33-A60A-4FDF-83E9-5861666AAD1A}">
      <dgm:prSet/>
      <dgm:spPr/>
      <dgm:t>
        <a:bodyPr/>
        <a:lstStyle/>
        <a:p>
          <a:endParaRPr lang="ru-RU"/>
        </a:p>
      </dgm:t>
    </dgm:pt>
    <dgm:pt modelId="{4C0A47D7-F26C-4148-9979-37CABB26E65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раздел на сайте</a:t>
          </a:r>
        </a:p>
        <a:p>
          <a:r>
            <a:rPr lang="ru-RU" sz="1200" dirty="0" smtClean="0">
              <a:solidFill>
                <a:schemeClr val="tx1"/>
              </a:solidFill>
            </a:rPr>
            <a:t>кластеризация отраслевых СМИ</a:t>
          </a:r>
          <a:endParaRPr lang="ru-RU" sz="1200" dirty="0">
            <a:solidFill>
              <a:schemeClr val="tx1"/>
            </a:solidFill>
          </a:endParaRPr>
        </a:p>
      </dgm:t>
    </dgm:pt>
    <dgm:pt modelId="{DAFC7AB6-99D5-4E23-80B2-3D802EC602D3}" type="parTrans" cxnId="{330425DB-1578-4422-A81F-ACB587544549}">
      <dgm:prSet/>
      <dgm:spPr/>
      <dgm:t>
        <a:bodyPr/>
        <a:lstStyle/>
        <a:p>
          <a:endParaRPr lang="ru-RU"/>
        </a:p>
      </dgm:t>
    </dgm:pt>
    <dgm:pt modelId="{B3208187-7841-405A-834B-3BC025619998}" type="sibTrans" cxnId="{330425DB-1578-4422-A81F-ACB587544549}">
      <dgm:prSet/>
      <dgm:spPr/>
      <dgm:t>
        <a:bodyPr/>
        <a:lstStyle/>
        <a:p>
          <a:endParaRPr lang="ru-RU"/>
        </a:p>
      </dgm:t>
    </dgm:pt>
    <dgm:pt modelId="{9B60CB27-005E-49A1-A749-497BB8E374C3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Инфополе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1B611C71-1FEF-4F15-AC7F-A49DEC3C98E2}" type="parTrans" cxnId="{C6EE10BA-613C-4861-9073-962189C8E328}">
      <dgm:prSet/>
      <dgm:spPr/>
      <dgm:t>
        <a:bodyPr/>
        <a:lstStyle/>
        <a:p>
          <a:endParaRPr lang="ru-RU"/>
        </a:p>
      </dgm:t>
    </dgm:pt>
    <dgm:pt modelId="{229701E7-9CBD-4C16-AB17-4B5F0630957B}" type="sibTrans" cxnId="{C6EE10BA-613C-4861-9073-962189C8E328}">
      <dgm:prSet/>
      <dgm:spPr/>
      <dgm:t>
        <a:bodyPr/>
        <a:lstStyle/>
        <a:p>
          <a:endParaRPr lang="ru-RU"/>
        </a:p>
      </dgm:t>
    </dgm:pt>
    <dgm:pt modelId="{E94B3BED-0CF3-4DCA-9A5C-754F46B7362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карта </a:t>
          </a:r>
          <a:r>
            <a:rPr lang="ru-RU" sz="1200" dirty="0" err="1" smtClean="0">
              <a:solidFill>
                <a:schemeClr val="tx1"/>
              </a:solidFill>
            </a:rPr>
            <a:t>энергоэффек-тивности</a:t>
          </a:r>
          <a:r>
            <a:rPr lang="ru-RU" sz="1200" dirty="0" smtClean="0">
              <a:solidFill>
                <a:schemeClr val="tx1"/>
              </a:solidFill>
            </a:rPr>
            <a:t>, </a:t>
          </a:r>
        </a:p>
        <a:p>
          <a:r>
            <a:rPr lang="ru-RU" sz="1200" dirty="0" smtClean="0">
              <a:solidFill>
                <a:schemeClr val="tx1"/>
              </a:solidFill>
            </a:rPr>
            <a:t>интерактивное общение, </a:t>
          </a:r>
        </a:p>
        <a:p>
          <a:r>
            <a:rPr lang="ru-RU" sz="1200" dirty="0" err="1" smtClean="0">
              <a:solidFill>
                <a:schemeClr val="tx1"/>
              </a:solidFill>
            </a:rPr>
            <a:t>вебинары</a:t>
          </a:r>
          <a:r>
            <a:rPr lang="ru-RU" sz="1200" dirty="0" smtClean="0">
              <a:solidFill>
                <a:schemeClr val="tx1"/>
              </a:solidFill>
            </a:rPr>
            <a:t>, </a:t>
          </a:r>
        </a:p>
        <a:p>
          <a:r>
            <a:rPr lang="ru-RU" sz="1200" dirty="0" smtClean="0">
              <a:solidFill>
                <a:schemeClr val="tx1"/>
              </a:solidFill>
            </a:rPr>
            <a:t>библиотека методических </a:t>
          </a:r>
          <a:r>
            <a:rPr lang="ru-RU" sz="1200" dirty="0" smtClean="0">
              <a:solidFill>
                <a:schemeClr val="tx1"/>
              </a:solidFill>
            </a:rPr>
            <a:t>материалов</a:t>
          </a:r>
          <a:endParaRPr lang="ru-RU" sz="1200" dirty="0">
            <a:solidFill>
              <a:schemeClr val="tx1"/>
            </a:solidFill>
          </a:endParaRPr>
        </a:p>
      </dgm:t>
    </dgm:pt>
    <dgm:pt modelId="{68B19004-754C-4ECB-872D-D5C0FD52EAFC}" type="parTrans" cxnId="{5B1C7F5D-4084-40F6-8AD6-C2ECE2A4D406}">
      <dgm:prSet/>
      <dgm:spPr/>
      <dgm:t>
        <a:bodyPr/>
        <a:lstStyle/>
        <a:p>
          <a:endParaRPr lang="ru-RU"/>
        </a:p>
      </dgm:t>
    </dgm:pt>
    <dgm:pt modelId="{CBF202CB-9667-48B7-AB82-9F90BF6E0B5F}" type="sibTrans" cxnId="{5B1C7F5D-4084-40F6-8AD6-C2ECE2A4D406}">
      <dgm:prSet/>
      <dgm:spPr/>
      <dgm:t>
        <a:bodyPr/>
        <a:lstStyle/>
        <a:p>
          <a:endParaRPr lang="ru-RU"/>
        </a:p>
      </dgm:t>
    </dgm:pt>
    <dgm:pt modelId="{D9D2A553-C572-4A1C-B617-92C0F54C3E57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Окно</a:t>
          </a:r>
          <a:endParaRPr lang="ru-RU" b="1" dirty="0">
            <a:solidFill>
              <a:schemeClr val="bg1"/>
            </a:solidFill>
          </a:endParaRPr>
        </a:p>
      </dgm:t>
    </dgm:pt>
    <dgm:pt modelId="{B8404879-AEDF-42F3-8B42-91B4B457C442}" type="parTrans" cxnId="{A00270AE-873B-4EB5-A58A-6560BB722155}">
      <dgm:prSet/>
      <dgm:spPr/>
      <dgm:t>
        <a:bodyPr/>
        <a:lstStyle/>
        <a:p>
          <a:endParaRPr lang="ru-RU"/>
        </a:p>
      </dgm:t>
    </dgm:pt>
    <dgm:pt modelId="{97F822ED-4B84-4973-ABCE-2340B8B0677A}" type="sibTrans" cxnId="{A00270AE-873B-4EB5-A58A-6560BB722155}">
      <dgm:prSet/>
      <dgm:spPr/>
      <dgm:t>
        <a:bodyPr/>
        <a:lstStyle/>
        <a:p>
          <a:endParaRPr lang="ru-RU"/>
        </a:p>
      </dgm:t>
    </dgm:pt>
    <dgm:pt modelId="{60462557-D5FA-4ADC-B1BE-3101A3A817A6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Окно </a:t>
          </a:r>
          <a:r>
            <a:rPr lang="ru-RU" sz="1200" dirty="0" smtClean="0">
              <a:solidFill>
                <a:schemeClr val="tx1"/>
              </a:solidFill>
            </a:rPr>
            <a:t>для ФОИВ и других партнеров</a:t>
          </a:r>
          <a:endParaRPr lang="ru-RU" sz="1200" dirty="0">
            <a:solidFill>
              <a:schemeClr val="tx1"/>
            </a:solidFill>
          </a:endParaRPr>
        </a:p>
      </dgm:t>
    </dgm:pt>
    <dgm:pt modelId="{F1F7A0C1-206D-4BC2-A201-6A3A171E490A}" type="parTrans" cxnId="{FEE3B81A-40A9-494E-8098-7C013B092E19}">
      <dgm:prSet/>
      <dgm:spPr/>
      <dgm:t>
        <a:bodyPr/>
        <a:lstStyle/>
        <a:p>
          <a:endParaRPr lang="ru-RU"/>
        </a:p>
      </dgm:t>
    </dgm:pt>
    <dgm:pt modelId="{3CCF4730-4E77-4784-9FFD-20E4C3B9C1B6}" type="sibTrans" cxnId="{FEE3B81A-40A9-494E-8098-7C013B092E19}">
      <dgm:prSet/>
      <dgm:spPr/>
      <dgm:t>
        <a:bodyPr/>
        <a:lstStyle/>
        <a:p>
          <a:endParaRPr lang="ru-RU"/>
        </a:p>
      </dgm:t>
    </dgm:pt>
    <dgm:pt modelId="{57207E4B-C0F9-4C03-8505-8A1C33F032F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8F2E2E74-0AE9-4C81-A1D7-57259885CB0D}" type="parTrans" cxnId="{FC388EDB-BF4D-4D37-A96B-03801927DA30}">
      <dgm:prSet/>
      <dgm:spPr/>
      <dgm:t>
        <a:bodyPr/>
        <a:lstStyle/>
        <a:p>
          <a:endParaRPr lang="ru-RU"/>
        </a:p>
      </dgm:t>
    </dgm:pt>
    <dgm:pt modelId="{8635AC0C-12F6-4734-81E6-7DD863B8085C}" type="sibTrans" cxnId="{FC388EDB-BF4D-4D37-A96B-03801927DA30}">
      <dgm:prSet/>
      <dgm:spPr/>
      <dgm:t>
        <a:bodyPr/>
        <a:lstStyle/>
        <a:p>
          <a:endParaRPr lang="ru-RU"/>
        </a:p>
      </dgm:t>
    </dgm:pt>
    <dgm:pt modelId="{370AA0E8-EEE7-4656-8917-56A2E0A799FE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Новые возможности</a:t>
          </a:r>
          <a:endParaRPr lang="ru-RU" sz="1200" dirty="0">
            <a:solidFill>
              <a:schemeClr val="tx1"/>
            </a:solidFill>
          </a:endParaRPr>
        </a:p>
      </dgm:t>
    </dgm:pt>
    <dgm:pt modelId="{1BDA95CB-6C11-421A-8E7A-095E9500542A}" type="parTrans" cxnId="{AF355E6D-3492-4853-94F4-C77C434E5594}">
      <dgm:prSet/>
      <dgm:spPr/>
      <dgm:t>
        <a:bodyPr/>
        <a:lstStyle/>
        <a:p>
          <a:endParaRPr lang="ru-RU"/>
        </a:p>
      </dgm:t>
    </dgm:pt>
    <dgm:pt modelId="{829B5954-0DCB-433E-9FDB-EE6356F83C3B}" type="sibTrans" cxnId="{AF355E6D-3492-4853-94F4-C77C434E5594}">
      <dgm:prSet/>
      <dgm:spPr/>
      <dgm:t>
        <a:bodyPr/>
        <a:lstStyle/>
        <a:p>
          <a:endParaRPr lang="ru-RU"/>
        </a:p>
      </dgm:t>
    </dgm:pt>
    <dgm:pt modelId="{C24186F7-7314-4348-A847-01F4404BC023}" type="pres">
      <dgm:prSet presAssocID="{9B6506CC-1F10-4301-A4A8-47B8CC45F60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17EA4D-B73E-4A5E-89B8-15A784FD4206}" type="pres">
      <dgm:prSet presAssocID="{DACD71B3-5690-41AD-8EE6-BB04B702DEB2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BC37E-F025-4458-8A2B-0FB57E262ED8}" type="pres">
      <dgm:prSet presAssocID="{DACD71B3-5690-41AD-8EE6-BB04B702DEB2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251BD-8EE2-4560-9644-B96240B83486}" type="pres">
      <dgm:prSet presAssocID="{9B60CB27-005E-49A1-A749-497BB8E374C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1AE18-4062-49D0-B469-E0E0925D5185}" type="pres">
      <dgm:prSet presAssocID="{9B60CB27-005E-49A1-A749-497BB8E374C3}" presName="childText2" presStyleLbl="solidAlignAcc1" presStyleIdx="1" presStyleCnt="4" custScaleY="126398" custLinFactNeighborY="10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DC518-E5AD-4AE1-A5CF-901D9E6544C8}" type="pres">
      <dgm:prSet presAssocID="{D9D2A553-C572-4A1C-B617-92C0F54C3E57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442DB-AF2F-415E-8D7A-B30A62070504}" type="pres">
      <dgm:prSet presAssocID="{D9D2A553-C572-4A1C-B617-92C0F54C3E57}" presName="childText3" presStyleLbl="solidAlignAcc1" presStyleIdx="2" presStyleCnt="4" custScaleY="98177" custLinFactNeighborY="-19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0496-4B2B-45E2-BFAC-2A713C407119}" type="pres">
      <dgm:prSet presAssocID="{57207E4B-C0F9-4C03-8505-8A1C33F032F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3D5CF-81A6-450B-A3AD-1E48C0A54FDF}" type="pres">
      <dgm:prSet presAssocID="{57207E4B-C0F9-4C03-8505-8A1C33F032F5}" presName="childText4" presStyleLbl="solidAlignAcc1" presStyleIdx="3" presStyleCnt="4" custScaleY="59581" custLinFactNeighborY="-19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7931B8-08F0-4BBC-B5BB-C0B02899E20F}" type="presOf" srcId="{E94B3BED-0CF3-4DCA-9A5C-754F46B73627}" destId="{D6D1AE18-4062-49D0-B469-E0E0925D5185}" srcOrd="0" destOrd="0" presId="urn:microsoft.com/office/officeart/2009/3/layout/IncreasingArrowsProcess"/>
    <dgm:cxn modelId="{E027CA6D-C48F-4380-9979-00E1CC8C124F}" type="presOf" srcId="{D9D2A553-C572-4A1C-B617-92C0F54C3E57}" destId="{CE3DC518-E5AD-4AE1-A5CF-901D9E6544C8}" srcOrd="0" destOrd="0" presId="urn:microsoft.com/office/officeart/2009/3/layout/IncreasingArrowsProcess"/>
    <dgm:cxn modelId="{6222C6E8-0B93-44A3-B589-A6C475166F3C}" type="presOf" srcId="{9B60CB27-005E-49A1-A749-497BB8E374C3}" destId="{653251BD-8EE2-4560-9644-B96240B83486}" srcOrd="0" destOrd="0" presId="urn:microsoft.com/office/officeart/2009/3/layout/IncreasingArrowsProcess"/>
    <dgm:cxn modelId="{A00270AE-873B-4EB5-A58A-6560BB722155}" srcId="{9B6506CC-1F10-4301-A4A8-47B8CC45F60E}" destId="{D9D2A553-C572-4A1C-B617-92C0F54C3E57}" srcOrd="2" destOrd="0" parTransId="{B8404879-AEDF-42F3-8B42-91B4B457C442}" sibTransId="{97F822ED-4B84-4973-ABCE-2340B8B0677A}"/>
    <dgm:cxn modelId="{330425DB-1578-4422-A81F-ACB587544549}" srcId="{DACD71B3-5690-41AD-8EE6-BB04B702DEB2}" destId="{4C0A47D7-F26C-4148-9979-37CABB26E651}" srcOrd="0" destOrd="0" parTransId="{DAFC7AB6-99D5-4E23-80B2-3D802EC602D3}" sibTransId="{B3208187-7841-405A-834B-3BC025619998}"/>
    <dgm:cxn modelId="{202C7010-161C-4C9E-9B28-291CF15883D6}" type="presOf" srcId="{DACD71B3-5690-41AD-8EE6-BB04B702DEB2}" destId="{4D17EA4D-B73E-4A5E-89B8-15A784FD4206}" srcOrd="0" destOrd="0" presId="urn:microsoft.com/office/officeart/2009/3/layout/IncreasingArrowsProcess"/>
    <dgm:cxn modelId="{ACBB0001-3566-4FF0-BEE0-394640014915}" type="presOf" srcId="{4C0A47D7-F26C-4148-9979-37CABB26E651}" destId="{7D7BC37E-F025-4458-8A2B-0FB57E262ED8}" srcOrd="0" destOrd="0" presId="urn:microsoft.com/office/officeart/2009/3/layout/IncreasingArrowsProcess"/>
    <dgm:cxn modelId="{74E338ED-FF5E-46CC-B471-2C57FA5B82CD}" type="presOf" srcId="{60462557-D5FA-4ADC-B1BE-3101A3A817A6}" destId="{754442DB-AF2F-415E-8D7A-B30A62070504}" srcOrd="0" destOrd="0" presId="urn:microsoft.com/office/officeart/2009/3/layout/IncreasingArrowsProcess"/>
    <dgm:cxn modelId="{AF355E6D-3492-4853-94F4-C77C434E5594}" srcId="{57207E4B-C0F9-4C03-8505-8A1C33F032F5}" destId="{370AA0E8-EEE7-4656-8917-56A2E0A799FE}" srcOrd="0" destOrd="0" parTransId="{1BDA95CB-6C11-421A-8E7A-095E9500542A}" sibTransId="{829B5954-0DCB-433E-9FDB-EE6356F83C3B}"/>
    <dgm:cxn modelId="{53DD1FD3-3CB4-40C4-8712-86AAC60A9B8B}" type="presOf" srcId="{57207E4B-C0F9-4C03-8505-8A1C33F032F5}" destId="{43E90496-4B2B-45E2-BFAC-2A713C407119}" srcOrd="0" destOrd="0" presId="urn:microsoft.com/office/officeart/2009/3/layout/IncreasingArrowsProcess"/>
    <dgm:cxn modelId="{FB6E02E2-20FC-43E1-8FE0-2C6C5E3DBD53}" type="presOf" srcId="{9B6506CC-1F10-4301-A4A8-47B8CC45F60E}" destId="{C24186F7-7314-4348-A847-01F4404BC023}" srcOrd="0" destOrd="0" presId="urn:microsoft.com/office/officeart/2009/3/layout/IncreasingArrowsProcess"/>
    <dgm:cxn modelId="{FC388EDB-BF4D-4D37-A96B-03801927DA30}" srcId="{9B6506CC-1F10-4301-A4A8-47B8CC45F60E}" destId="{57207E4B-C0F9-4C03-8505-8A1C33F032F5}" srcOrd="3" destOrd="0" parTransId="{8F2E2E74-0AE9-4C81-A1D7-57259885CB0D}" sibTransId="{8635AC0C-12F6-4734-81E6-7DD863B8085C}"/>
    <dgm:cxn modelId="{C6EE10BA-613C-4861-9073-962189C8E328}" srcId="{9B6506CC-1F10-4301-A4A8-47B8CC45F60E}" destId="{9B60CB27-005E-49A1-A749-497BB8E374C3}" srcOrd="1" destOrd="0" parTransId="{1B611C71-1FEF-4F15-AC7F-A49DEC3C98E2}" sibTransId="{229701E7-9CBD-4C16-AB17-4B5F0630957B}"/>
    <dgm:cxn modelId="{FEE3B81A-40A9-494E-8098-7C013B092E19}" srcId="{D9D2A553-C572-4A1C-B617-92C0F54C3E57}" destId="{60462557-D5FA-4ADC-B1BE-3101A3A817A6}" srcOrd="0" destOrd="0" parTransId="{F1F7A0C1-206D-4BC2-A201-6A3A171E490A}" sibTransId="{3CCF4730-4E77-4784-9FFD-20E4C3B9C1B6}"/>
    <dgm:cxn modelId="{5B1C7F5D-4084-40F6-8AD6-C2ECE2A4D406}" srcId="{9B60CB27-005E-49A1-A749-497BB8E374C3}" destId="{E94B3BED-0CF3-4DCA-9A5C-754F46B73627}" srcOrd="0" destOrd="0" parTransId="{68B19004-754C-4ECB-872D-D5C0FD52EAFC}" sibTransId="{CBF202CB-9667-48B7-AB82-9F90BF6E0B5F}"/>
    <dgm:cxn modelId="{944B416C-CA51-43F1-B7DC-8CD9EBBA2A1C}" type="presOf" srcId="{370AA0E8-EEE7-4656-8917-56A2E0A799FE}" destId="{8473D5CF-81A6-450B-A3AD-1E48C0A54FDF}" srcOrd="0" destOrd="0" presId="urn:microsoft.com/office/officeart/2009/3/layout/IncreasingArrowsProcess"/>
    <dgm:cxn modelId="{B7517B33-A60A-4FDF-83E9-5861666AAD1A}" srcId="{9B6506CC-1F10-4301-A4A8-47B8CC45F60E}" destId="{DACD71B3-5690-41AD-8EE6-BB04B702DEB2}" srcOrd="0" destOrd="0" parTransId="{20579A69-41C1-4A2D-8094-4049F2450832}" sibTransId="{F6485C8A-C061-4DAA-88BF-F5A043163886}"/>
    <dgm:cxn modelId="{7F81E8C4-EB9B-421E-A07E-2458BA79B01B}" type="presParOf" srcId="{C24186F7-7314-4348-A847-01F4404BC023}" destId="{4D17EA4D-B73E-4A5E-89B8-15A784FD4206}" srcOrd="0" destOrd="0" presId="urn:microsoft.com/office/officeart/2009/3/layout/IncreasingArrowsProcess"/>
    <dgm:cxn modelId="{06B55147-8353-494D-8040-193728219C6B}" type="presParOf" srcId="{C24186F7-7314-4348-A847-01F4404BC023}" destId="{7D7BC37E-F025-4458-8A2B-0FB57E262ED8}" srcOrd="1" destOrd="0" presId="urn:microsoft.com/office/officeart/2009/3/layout/IncreasingArrowsProcess"/>
    <dgm:cxn modelId="{0BBDB370-634A-47A4-ACA7-29CC034CB9FD}" type="presParOf" srcId="{C24186F7-7314-4348-A847-01F4404BC023}" destId="{653251BD-8EE2-4560-9644-B96240B83486}" srcOrd="2" destOrd="0" presId="urn:microsoft.com/office/officeart/2009/3/layout/IncreasingArrowsProcess"/>
    <dgm:cxn modelId="{F0B28450-3831-4D29-A35F-96B14011E103}" type="presParOf" srcId="{C24186F7-7314-4348-A847-01F4404BC023}" destId="{D6D1AE18-4062-49D0-B469-E0E0925D5185}" srcOrd="3" destOrd="0" presId="urn:microsoft.com/office/officeart/2009/3/layout/IncreasingArrowsProcess"/>
    <dgm:cxn modelId="{94F58F6F-7967-49D2-A091-2AA109F895B9}" type="presParOf" srcId="{C24186F7-7314-4348-A847-01F4404BC023}" destId="{CE3DC518-E5AD-4AE1-A5CF-901D9E6544C8}" srcOrd="4" destOrd="0" presId="urn:microsoft.com/office/officeart/2009/3/layout/IncreasingArrowsProcess"/>
    <dgm:cxn modelId="{623BF3A2-71C0-4377-873C-6F5AAC7192C0}" type="presParOf" srcId="{C24186F7-7314-4348-A847-01F4404BC023}" destId="{754442DB-AF2F-415E-8D7A-B30A62070504}" srcOrd="5" destOrd="0" presId="urn:microsoft.com/office/officeart/2009/3/layout/IncreasingArrowsProcess"/>
    <dgm:cxn modelId="{A2DBE871-FBF0-4EAD-B2B6-CA3C885ECD27}" type="presParOf" srcId="{C24186F7-7314-4348-A847-01F4404BC023}" destId="{43E90496-4B2B-45E2-BFAC-2A713C407119}" srcOrd="6" destOrd="0" presId="urn:microsoft.com/office/officeart/2009/3/layout/IncreasingArrowsProcess"/>
    <dgm:cxn modelId="{E3D4ADB3-4EA6-481D-A28A-531725EEE53B}" type="presParOf" srcId="{C24186F7-7314-4348-A847-01F4404BC023}" destId="{8473D5CF-81A6-450B-A3AD-1E48C0A54FDF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7EA4D-B73E-4A5E-89B8-15A784FD4206}">
      <dsp:nvSpPr>
        <dsp:cNvPr id="0" name=""/>
        <dsp:cNvSpPr/>
      </dsp:nvSpPr>
      <dsp:spPr>
        <a:xfrm>
          <a:off x="1597257" y="172485"/>
          <a:ext cx="5446445" cy="792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87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bg1"/>
              </a:solidFill>
            </a:rPr>
            <a:t>Инфоплощадка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1597257" y="370715"/>
        <a:ext cx="5248215" cy="396460"/>
      </dsp:txXfrm>
    </dsp:sp>
    <dsp:sp modelId="{7D7BC37E-F025-4458-8A2B-0FB57E262ED8}">
      <dsp:nvSpPr>
        <dsp:cNvPr id="0" name=""/>
        <dsp:cNvSpPr/>
      </dsp:nvSpPr>
      <dsp:spPr>
        <a:xfrm>
          <a:off x="1597257" y="785235"/>
          <a:ext cx="1255405" cy="1466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раздел на сайте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кластеризация отраслевых СМИ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597257" y="785235"/>
        <a:ext cx="1255405" cy="1466664"/>
      </dsp:txXfrm>
    </dsp:sp>
    <dsp:sp modelId="{653251BD-8EE2-4560-9644-B96240B83486}">
      <dsp:nvSpPr>
        <dsp:cNvPr id="0" name=""/>
        <dsp:cNvSpPr/>
      </dsp:nvSpPr>
      <dsp:spPr>
        <a:xfrm>
          <a:off x="2852662" y="436698"/>
          <a:ext cx="4191039" cy="792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87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bg1"/>
              </a:solidFill>
            </a:rPr>
            <a:t>Инфополе</a:t>
          </a:r>
          <a:r>
            <a:rPr lang="ru-RU" sz="1500" b="1" kern="1200" dirty="0" smtClean="0">
              <a:solidFill>
                <a:schemeClr val="bg1"/>
              </a:solidFill>
            </a:rPr>
            <a:t> 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2852662" y="634928"/>
        <a:ext cx="3992809" cy="396460"/>
      </dsp:txXfrm>
    </dsp:sp>
    <dsp:sp modelId="{D6D1AE18-4062-49D0-B469-E0E0925D5185}">
      <dsp:nvSpPr>
        <dsp:cNvPr id="0" name=""/>
        <dsp:cNvSpPr/>
      </dsp:nvSpPr>
      <dsp:spPr>
        <a:xfrm>
          <a:off x="2852662" y="1011186"/>
          <a:ext cx="1255405" cy="180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карта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энергоэффек-тивности</a:t>
          </a:r>
          <a:r>
            <a:rPr lang="ru-RU" sz="1200" kern="1200" dirty="0" smtClean="0">
              <a:solidFill>
                <a:schemeClr val="tx1"/>
              </a:solidFill>
            </a:rPr>
            <a:t>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интерактивное общение,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chemeClr val="tx1"/>
              </a:solidFill>
            </a:rPr>
            <a:t>вебинары</a:t>
          </a:r>
          <a:r>
            <a:rPr lang="ru-RU" sz="1200" kern="1200" dirty="0" smtClean="0">
              <a:solidFill>
                <a:schemeClr val="tx1"/>
              </a:solidFill>
            </a:rPr>
            <a:t>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библиотека методических </a:t>
          </a:r>
          <a:r>
            <a:rPr lang="ru-RU" sz="1200" kern="1200" dirty="0" smtClean="0">
              <a:solidFill>
                <a:schemeClr val="tx1"/>
              </a:solidFill>
            </a:rPr>
            <a:t>материалов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52662" y="1011186"/>
        <a:ext cx="1255405" cy="1806582"/>
      </dsp:txXfrm>
    </dsp:sp>
    <dsp:sp modelId="{CE3DC518-E5AD-4AE1-A5CF-901D9E6544C8}">
      <dsp:nvSpPr>
        <dsp:cNvPr id="0" name=""/>
        <dsp:cNvSpPr/>
      </dsp:nvSpPr>
      <dsp:spPr>
        <a:xfrm>
          <a:off x="4108068" y="700911"/>
          <a:ext cx="2935634" cy="792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87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</a:rPr>
            <a:t>Окно</a:t>
          </a:r>
          <a:endParaRPr lang="ru-RU" sz="1500" b="1" kern="1200" dirty="0">
            <a:solidFill>
              <a:schemeClr val="bg1"/>
            </a:solidFill>
          </a:endParaRPr>
        </a:p>
      </dsp:txBody>
      <dsp:txXfrm>
        <a:off x="4108068" y="899141"/>
        <a:ext cx="2737404" cy="396460"/>
      </dsp:txXfrm>
    </dsp:sp>
    <dsp:sp modelId="{754442DB-AF2F-415E-8D7A-B30A62070504}">
      <dsp:nvSpPr>
        <dsp:cNvPr id="0" name=""/>
        <dsp:cNvSpPr/>
      </dsp:nvSpPr>
      <dsp:spPr>
        <a:xfrm>
          <a:off x="4108068" y="1299222"/>
          <a:ext cx="1255405" cy="1412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Окно </a:t>
          </a:r>
          <a:r>
            <a:rPr lang="ru-RU" sz="1200" kern="1200" dirty="0" smtClean="0">
              <a:solidFill>
                <a:schemeClr val="tx1"/>
              </a:solidFill>
            </a:rPr>
            <a:t>для ФОИВ и других партнеров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108068" y="1299222"/>
        <a:ext cx="1255405" cy="1412607"/>
      </dsp:txXfrm>
    </dsp:sp>
    <dsp:sp modelId="{43E90496-4B2B-45E2-BFAC-2A713C407119}">
      <dsp:nvSpPr>
        <dsp:cNvPr id="0" name=""/>
        <dsp:cNvSpPr/>
      </dsp:nvSpPr>
      <dsp:spPr>
        <a:xfrm>
          <a:off x="5363474" y="965124"/>
          <a:ext cx="1680228" cy="79292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876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363474" y="1163354"/>
        <a:ext cx="1481998" cy="396460"/>
      </dsp:txXfrm>
    </dsp:sp>
    <dsp:sp modelId="{8473D5CF-81A6-450B-A3AD-1E48C0A54FDF}">
      <dsp:nvSpPr>
        <dsp:cNvPr id="0" name=""/>
        <dsp:cNvSpPr/>
      </dsp:nvSpPr>
      <dsp:spPr>
        <a:xfrm>
          <a:off x="5363474" y="1580953"/>
          <a:ext cx="1266843" cy="8673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Новые возможности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363474" y="1580953"/>
        <a:ext cx="1266843" cy="867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56907-73B3-410D-B34F-8115B3E50D31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33361-8DE3-476E-93D0-483204B4E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ЛЮ за поддержку, за приглашение на форум, за сам форум, который уникальная</a:t>
            </a:r>
            <a:r>
              <a:rPr lang="ru-RU" baseline="0" dirty="0" smtClean="0"/>
              <a:t> коммуникационная площадка. </a:t>
            </a:r>
            <a:r>
              <a:rPr lang="ru-RU" baseline="0" dirty="0" err="1" smtClean="0"/>
              <a:t>Профдеформированные</a:t>
            </a:r>
            <a:r>
              <a:rPr lang="ru-RU" baseline="0" dirty="0" smtClean="0"/>
              <a:t>, (ДС)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r>
              <a:rPr lang="ru-RU" baseline="0" dirty="0" smtClean="0"/>
              <a:t> в школе. ОСС в МКД. Нельзя молча делать свое дело. Надо общаться и делиться. 1) читать. 2) писать. </a:t>
            </a:r>
            <a:r>
              <a:rPr lang="ru-RU" baseline="0" smtClean="0"/>
              <a:t>3) участвовать.</a:t>
            </a:r>
            <a:br>
              <a:rPr lang="ru-RU" baseline="0" smtClean="0"/>
            </a:br>
            <a:r>
              <a:rPr lang="ru-RU" baseline="0" smtClean="0"/>
              <a:t>500</a:t>
            </a:r>
            <a:r>
              <a:rPr lang="ru-RU" baseline="0" dirty="0" smtClean="0"/>
              <a:t>? А сколько мы хотим? И насколько активных? Если не начать сегодня, через год мы пожалеем, что год прошел.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5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 многими знакомы</a:t>
            </a:r>
            <a:r>
              <a:rPr lang="ru-RU" baseline="0" dirty="0" smtClean="0"/>
              <a:t>. Экономист. Междисциплинарные. ТЭО ЭЭ проектов. В ТУ УГМК. В одной из ипостасей я </a:t>
            </a:r>
            <a:r>
              <a:rPr lang="ru-RU" baseline="0" dirty="0" err="1" smtClean="0"/>
              <a:t>медиамагнат</a:t>
            </a:r>
            <a:r>
              <a:rPr lang="ru-RU" baseline="0" dirty="0" smtClean="0"/>
              <a:t> – журнал </a:t>
            </a:r>
            <a:r>
              <a:rPr lang="ru-RU" baseline="0" dirty="0" err="1" smtClean="0"/>
              <a:t>Энергоатлас</a:t>
            </a:r>
            <a:r>
              <a:rPr lang="ru-RU" baseline="0" dirty="0" smtClean="0"/>
              <a:t> в папках </a:t>
            </a:r>
            <a:r>
              <a:rPr lang="ru-RU" baseline="0" dirty="0" err="1" smtClean="0"/>
              <a:t>раздатки</a:t>
            </a:r>
            <a:r>
              <a:rPr lang="ru-RU" baseline="0" dirty="0" smtClean="0"/>
              <a:t>, а также сайт и </a:t>
            </a:r>
            <a:r>
              <a:rPr lang="ru-RU" baseline="0" dirty="0" err="1" smtClean="0"/>
              <a:t>телеграм</a:t>
            </a:r>
            <a:r>
              <a:rPr lang="ru-RU" baseline="0" dirty="0" smtClean="0"/>
              <a:t>-канал. Это дополнительная активность, мы сделали их, поняв, что критически важно больше общаться.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9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Основной мой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месседж</a:t>
            </a:r>
            <a:r>
              <a:rPr lang="ru-RU" baseline="0" dirty="0" smtClean="0"/>
              <a:t> – сегодняшние вызовы (</a:t>
            </a:r>
            <a:r>
              <a:rPr lang="ru-RU" baseline="0" dirty="0" err="1" smtClean="0"/>
              <a:t>технопрогресс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цифровизация</a:t>
            </a:r>
            <a:r>
              <a:rPr lang="ru-RU" baseline="0" dirty="0" smtClean="0"/>
              <a:t>) требуют адекватного ответа.  Это и вызовы, и возможности. 500 чел. Об историях успеха. Учить. Внутри отрасли мало единого понимания.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37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ЭЭ снова меняется!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8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Признаки изменений? Меняются технологии. Бизнес-модели. Роли. И мы видим, что раньше упирались в стеклянный потолок, а сегодняшние решения идут совершенно с другой стороны, их надо найти. Вот этот «потенциал эффективности внутри организаций» - на стыке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цифровизацией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лежит, за гранью нашей интуиции, надо заставить это увидеть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92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ГИСы</a:t>
            </a:r>
            <a:r>
              <a:rPr lang="ru-RU" dirty="0" smtClean="0"/>
              <a:t> не будут прежними, это был</a:t>
            </a:r>
            <a:r>
              <a:rPr lang="ru-RU" baseline="0" dirty="0" smtClean="0"/>
              <a:t> первый подход к снаряду.  Возможности повышения комфортности среды.  Без преувеличения новая энергетика. Для всех производств,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ТЭК – И4.0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9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 наши проекты</a:t>
            </a:r>
            <a:r>
              <a:rPr lang="ru-RU" baseline="0" dirty="0" smtClean="0"/>
              <a:t> меняются  - </a:t>
            </a:r>
            <a:r>
              <a:rPr lang="ru-RU" baseline="0" dirty="0" err="1" smtClean="0"/>
              <a:t>цифровизация</a:t>
            </a:r>
            <a:r>
              <a:rPr lang="ru-RU" baseline="0" dirty="0" smtClean="0"/>
              <a:t>, быстро реагировать, объединять усилия, учиться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8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Регцентры</a:t>
            </a:r>
            <a:r>
              <a:rPr lang="ru-RU" dirty="0" smtClean="0"/>
              <a:t> как опорные точки в регионах.  По</a:t>
            </a:r>
            <a:r>
              <a:rPr lang="ru-RU" baseline="0" dirty="0" smtClean="0"/>
              <a:t> нарастающей. Готовы дать права на редактирование раздела.  Доп. Сервисы. Чтобы был эффективный доступ интересантов. И сами они нашли свою выгоду.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6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Вчера упоминали АСИ. Сильный партнер.</a:t>
            </a:r>
            <a:r>
              <a:rPr lang="ru-RU" baseline="0" dirty="0" smtClean="0"/>
              <a:t>  Только в объединении усилий сегодня эффекты. Давайте подумаем, как еще.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33361-8DE3-476E-93D0-483204B4EC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9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0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3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8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8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79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8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2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5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0FB0-C423-448D-BFBE-4F23A1A28DC2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C934F-A291-4AB7-BC73-8694C2C32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6247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Коммуникация </a:t>
            </a:r>
            <a:br>
              <a:rPr lang="ru-RU" b="1" dirty="0" smtClean="0">
                <a:solidFill>
                  <a:srgbClr val="92D050"/>
                </a:solidFill>
              </a:rPr>
            </a:br>
            <a:r>
              <a:rPr lang="ru-RU" b="1" dirty="0" smtClean="0">
                <a:solidFill>
                  <a:srgbClr val="92D050"/>
                </a:solidFill>
              </a:rPr>
              <a:t>как драйвер (</a:t>
            </a:r>
            <a:r>
              <a:rPr lang="ru-RU" b="1" dirty="0" err="1" smtClean="0">
                <a:solidFill>
                  <a:srgbClr val="FFC000"/>
                </a:solidFill>
              </a:rPr>
              <a:t>энерго</a:t>
            </a:r>
            <a:r>
              <a:rPr lang="ru-RU" b="1" dirty="0" smtClean="0">
                <a:solidFill>
                  <a:srgbClr val="92D050"/>
                </a:solidFill>
              </a:rPr>
              <a:t>)эффективности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17540"/>
            <a:ext cx="6400800" cy="131445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000" cap="all" dirty="0"/>
              <a:t>IV </a:t>
            </a:r>
            <a:r>
              <a:rPr lang="ru-RU" sz="2000" cap="all" dirty="0" smtClean="0"/>
              <a:t>ВСЕРОССИЙСКИЙ ФОРУМ </a:t>
            </a:r>
            <a:br>
              <a:rPr lang="ru-RU" sz="2000" cap="all" dirty="0" smtClean="0"/>
            </a:br>
            <a:r>
              <a:rPr lang="ru-RU" sz="2000" cap="all" dirty="0" smtClean="0"/>
              <a:t>«ЭНЕРГОЭФФЕКТИВНАЯ РОССИЯ»</a:t>
            </a:r>
          </a:p>
          <a:p>
            <a:pPr algn="r"/>
            <a:r>
              <a:rPr lang="ru-RU" sz="2000" cap="all" dirty="0" smtClean="0"/>
              <a:t>15-17 июня 2018</a:t>
            </a:r>
          </a:p>
          <a:p>
            <a:pPr algn="r"/>
            <a:endParaRPr lang="ru-RU" sz="2000" cap="all" dirty="0"/>
          </a:p>
          <a:p>
            <a:pPr algn="r"/>
            <a:r>
              <a:rPr lang="ru-RU" sz="2000" cap="all" dirty="0" smtClean="0"/>
              <a:t>Степанова М.В.</a:t>
            </a:r>
          </a:p>
          <a:p>
            <a:pPr algn="r"/>
            <a:r>
              <a:rPr lang="en-US" sz="2000" cap="all" dirty="0" smtClean="0"/>
              <a:t>stepanova@energoatlas.ru </a:t>
            </a:r>
            <a:endParaRPr lang="ru-RU" sz="2000" cap="all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5486"/>
            <a:ext cx="1952450" cy="6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5472608" cy="31683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Ни дня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без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отраслевой 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коммуникации!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37" y="1419622"/>
            <a:ext cx="2276700" cy="22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25113"/>
          <a:stretch/>
        </p:blipFill>
        <p:spPr>
          <a:xfrm>
            <a:off x="6876256" y="267494"/>
            <a:ext cx="1810544" cy="1943559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4048" y="2715766"/>
            <a:ext cx="3682752" cy="21602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СТЕПАНОВА Мария Вячеславовна</a:t>
            </a:r>
            <a:endParaRPr lang="en-US" sz="1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www.energoatlas.ru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Канал в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Telegram @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energoatlas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facebook.com/maria.stepanova.334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l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eader-id.ru/79396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/</a:t>
            </a:r>
            <a:endParaRPr lang="en-US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ru-RU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95536" y="699542"/>
            <a:ext cx="4288264" cy="42484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Заместитель директора СРО19 «Союз «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Энергоэффективность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» по внешним коммуникациям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Сертифицированный аудитор по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ISO 50001:2011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Модератор в команде АСИ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Главный редактор портала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energoatlas.ru</a:t>
            </a:r>
          </a:p>
          <a:p>
            <a:pPr marL="0" indent="0"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Опыт и партнеры: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Госдума, Минтруд России, Минэкономики Свердловской области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Международные консалтинговые проекты (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Agency NL, UNIDO, TACIS)</a:t>
            </a: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Регцентр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энергоэффективности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Свердловской 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обл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АСИ, ТУ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УГМК,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РАЭСКО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МРСК Урала, ЕВРАЗ НТМК,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Fortum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«Русский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регистр»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ИПК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ТЭК и др.</a:t>
            </a: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Консалтинг, лекции и тренинги, стратегические сессии и 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форсайты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, аналитика, коммуникации </a:t>
            </a: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00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</a:rPr>
              <a:t>Эксперт  проектов повышения </a:t>
            </a:r>
            <a:r>
              <a:rPr lang="ru-RU" b="1" dirty="0" err="1">
                <a:solidFill>
                  <a:srgbClr val="92D050"/>
                </a:solidFill>
              </a:rPr>
              <a:t>энергоэффективности</a:t>
            </a:r>
            <a:r>
              <a:rPr lang="ru-RU" b="1" dirty="0">
                <a:solidFill>
                  <a:srgbClr val="92D050"/>
                </a:solidFill>
              </a:rPr>
              <a:t>, к.э.н</a:t>
            </a:r>
            <a:r>
              <a:rPr lang="ru-RU" b="1" dirty="0" smtClean="0">
                <a:solidFill>
                  <a:srgbClr val="92D050"/>
                </a:solidFill>
              </a:rPr>
              <a:t>.</a:t>
            </a:r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4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81870"/>
            <a:ext cx="4423520" cy="85725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92D050"/>
                </a:solidFill>
              </a:rPr>
              <a:t>Миссия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3077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Создавать среду для общения и вовлечения в изменения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800" dirty="0" err="1" smtClean="0">
                <a:solidFill>
                  <a:schemeClr val="bg1">
                    <a:lumMod val="75000"/>
                  </a:schemeClr>
                </a:solidFill>
              </a:rPr>
              <a:t>Энергоэффективность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 неотделима от </a:t>
            </a:r>
            <a:r>
              <a:rPr lang="ru-RU" sz="1800" dirty="0" err="1" smtClean="0">
                <a:solidFill>
                  <a:schemeClr val="bg1">
                    <a:lumMod val="75000"/>
                  </a:schemeClr>
                </a:solidFill>
              </a:rPr>
              <a:t>цифровизации</a:t>
            </a:r>
            <a:endParaRPr lang="ru-RU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Неожиданные решения за гранью нашей интуиции</a:t>
            </a:r>
          </a:p>
          <a:p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Кратное повышение эффективности</a:t>
            </a:r>
          </a:p>
          <a:p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В повестке </a:t>
            </a:r>
            <a:r>
              <a:rPr lang="ru-RU" sz="1800" dirty="0" err="1" smtClean="0">
                <a:solidFill>
                  <a:schemeClr val="bg1">
                    <a:lumMod val="75000"/>
                  </a:schemeClr>
                </a:solidFill>
              </a:rPr>
              <a:t>энергоэффективности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 от нас требуется быстро реагировать и объединять усилия</a:t>
            </a:r>
          </a:p>
          <a:p>
            <a:pPr marL="0" indent="0">
              <a:buNone/>
            </a:pPr>
            <a:endParaRPr lang="ru-RU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030" y="178049"/>
            <a:ext cx="3962970" cy="14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9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4040188" cy="156443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C000"/>
                </a:solidFill>
              </a:rPr>
              <a:t>Энергоэффективность</a:t>
            </a:r>
            <a:r>
              <a:rPr lang="ru-RU" sz="1800" b="0" dirty="0">
                <a:solidFill>
                  <a:srgbClr val="FFC000"/>
                </a:solidFill>
              </a:rPr>
              <a:t> </a:t>
            </a:r>
            <a:r>
              <a:rPr lang="ru-RU" sz="1800" b="0" dirty="0">
                <a:solidFill>
                  <a:schemeClr val="bg1">
                    <a:lumMod val="75000"/>
                  </a:schemeClr>
                </a:solidFill>
              </a:rPr>
              <a:t>мало кому интересна сама по себе, это один слой, а всем нужен полноценный кусочек торта с кремом и вишенкой</a:t>
            </a:r>
          </a:p>
          <a:p>
            <a:endParaRPr lang="ru-RU" sz="18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915566"/>
            <a:ext cx="4041775" cy="1564432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rgbClr val="FFC000"/>
                </a:solidFill>
              </a:rPr>
              <a:t>Цифровизация</a:t>
            </a:r>
            <a:r>
              <a:rPr lang="ru-RU" sz="1800" b="0" dirty="0">
                <a:solidFill>
                  <a:srgbClr val="FFC000"/>
                </a:solidFill>
              </a:rPr>
              <a:t> </a:t>
            </a:r>
            <a:r>
              <a:rPr lang="ru-RU" sz="1800" b="0" dirty="0">
                <a:solidFill>
                  <a:schemeClr val="bg1">
                    <a:lumMod val="75000"/>
                  </a:schemeClr>
                </a:solidFill>
              </a:rPr>
              <a:t>– сквозные технологии, неотделимые от любых процессов, задевающие каждого и быстро нарастающие</a:t>
            </a:r>
          </a:p>
          <a:p>
            <a:endParaRPr lang="ru-RU" sz="1800" b="0" dirty="0"/>
          </a:p>
        </p:txBody>
      </p:sp>
      <p:pic>
        <p:nvPicPr>
          <p:cNvPr id="7" name="Picture 6" descr="https://images.plurk.com/58mtkz3zeQ170gJUslYn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9742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9742"/>
            <a:ext cx="374441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4731990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Источник визуализации: Игорь Рождественский, 2018)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3"/>
            <a:ext cx="6264696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92D050"/>
                </a:solidFill>
              </a:rPr>
              <a:t>Характерные </a:t>
            </a:r>
            <a:r>
              <a:rPr lang="ru-RU" sz="2400" b="1" dirty="0" smtClean="0">
                <a:solidFill>
                  <a:srgbClr val="92D050"/>
                </a:solidFill>
              </a:rPr>
              <a:t>признаки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</a:rPr>
              <a:t>перемен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203598"/>
            <a:ext cx="4834880" cy="288032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C000"/>
                </a:solidFill>
              </a:rPr>
              <a:t>Кратное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повышение эффективности</a:t>
            </a: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Совершенно другие, </a:t>
            </a:r>
            <a:r>
              <a:rPr lang="ru-RU" sz="1600" b="1" dirty="0">
                <a:solidFill>
                  <a:srgbClr val="FFC000"/>
                </a:solidFill>
              </a:rPr>
              <a:t>неожиданные</a:t>
            </a:r>
            <a:r>
              <a:rPr lang="ru-RU" sz="1600" dirty="0">
                <a:solidFill>
                  <a:srgbClr val="FFC000"/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решения</a:t>
            </a: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Не просто технологии, а новые </a:t>
            </a:r>
            <a:r>
              <a:rPr lang="ru-RU" sz="1600" b="1" dirty="0">
                <a:solidFill>
                  <a:srgbClr val="FFC000"/>
                </a:solidFill>
              </a:rPr>
              <a:t>бизнес-модели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opex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вместо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capex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1">
                    <a:lumMod val="75000"/>
                  </a:schemeClr>
                </a:solidFill>
              </a:rPr>
              <a:t>уберизация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, смарт-контракты, КЖЦ и др.)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Новые </a:t>
            </a:r>
            <a:r>
              <a:rPr lang="ru-RU" sz="1600" b="1" dirty="0" smtClean="0">
                <a:solidFill>
                  <a:srgbClr val="FFC000"/>
                </a:solidFill>
              </a:rPr>
              <a:t>роли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микрогенерация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, роль граждан в городских решениях)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Побеждают </a:t>
            </a:r>
            <a:r>
              <a:rPr lang="ru-RU" sz="1600" b="1" dirty="0">
                <a:solidFill>
                  <a:srgbClr val="FFC000"/>
                </a:solidFill>
              </a:rPr>
              <a:t>команды</a:t>
            </a:r>
          </a:p>
          <a:p>
            <a:r>
              <a:rPr lang="ru-RU" sz="1600" b="1" dirty="0" smtClean="0">
                <a:solidFill>
                  <a:srgbClr val="FFC000"/>
                </a:solidFill>
              </a:rPr>
              <a:t>Доверие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(данные, прозрачность,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блокчейн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, уход от человеческого фактора)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3"/>
          <a:stretch/>
        </p:blipFill>
        <p:spPr bwMode="auto">
          <a:xfrm>
            <a:off x="1163984" y="2547650"/>
            <a:ext cx="1895847" cy="10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731990"/>
            <a:ext cx="4056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Источник визуализации: Игорь Рождественский, 2018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32"/>
          <a:stretch/>
        </p:blipFill>
        <p:spPr bwMode="auto">
          <a:xfrm>
            <a:off x="1163985" y="1323514"/>
            <a:ext cx="1895847" cy="101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3984" y="3771786"/>
            <a:ext cx="18958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75000"/>
                  </a:schemeClr>
                </a:solidFill>
              </a:rPr>
              <a:t>Деталь спроектирована ИИ и напечатана 3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D-</a:t>
            </a:r>
            <a:r>
              <a:rPr lang="ru-RU" sz="1100" dirty="0" smtClean="0">
                <a:solidFill>
                  <a:schemeClr val="bg1">
                    <a:lumMod val="75000"/>
                  </a:schemeClr>
                </a:solidFill>
              </a:rPr>
              <a:t>способом, вес снижен на 77%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4690864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92D050"/>
                </a:solidFill>
              </a:rPr>
              <a:t>Для «наших» проектов</a:t>
            </a:r>
            <a:endParaRPr lang="ru-RU" sz="2400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3944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Коммунальная энергетика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: умный учет, ремонты по требованию, электронные модели и схемы, цифровой 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след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(прибор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, дом, котельная и т.д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FFC000"/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Умный город: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новые сервисы и эффекты (экология, транспорт, муниципальные услуги, активная роль граждан)</a:t>
            </a:r>
          </a:p>
          <a:p>
            <a:endParaRPr lang="ru-R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Энергетика: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Распределенная энергетика, ВИЭ, ИИ, предиктивная аналитика и большие данные, ремонты по требованию, новая архитектура (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smart grid,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microgrids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ru-R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Транспорт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: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электро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или газомоторный, беспилотный</a:t>
            </a:r>
          </a:p>
          <a:p>
            <a:endParaRPr lang="ru-R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FFC000"/>
                </a:solidFill>
              </a:rPr>
              <a:t>Промышленность: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Индустрия 4.0 (большие данные, ИИ, предиктивная аналитика, цифровые двойники и моделирование, умный советчик,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AR-VR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endParaRPr lang="ru-R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6111"/>
            <a:ext cx="5904656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92D050"/>
                </a:solidFill>
              </a:rPr>
              <a:t>План действий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860032" y="1083817"/>
            <a:ext cx="4040188" cy="47982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Как делать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0032" y="1563638"/>
            <a:ext cx="4040188" cy="296346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Бежать еще быстрее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Хорошо думать  и использовать специфику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Объединять усилия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Постоянно учиться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Информационный обмен, коммуникации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74241" y="1083817"/>
            <a:ext cx="4041775" cy="479822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Что делать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74241" y="1563638"/>
            <a:ext cx="4041775" cy="296346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Комплексный план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Обучение и система подтверждения квалификаций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Модернизация энергетики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Умный город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Капремонты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Реформа обращения с ТКО</a:t>
            </a:r>
          </a:p>
          <a:p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И др.</a:t>
            </a:r>
          </a:p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3568" y="915566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Объединить регионы для облегчения доступа к информации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</a:rPr>
              <a:t>Через </a:t>
            </a:r>
            <a:r>
              <a:rPr lang="ru-RU" sz="1800" b="1" dirty="0" err="1" smtClean="0">
                <a:solidFill>
                  <a:srgbClr val="FFC000"/>
                </a:solidFill>
              </a:rPr>
              <a:t>регцентры</a:t>
            </a:r>
            <a:r>
              <a:rPr lang="ru-RU" sz="1800" b="1" dirty="0" smtClean="0">
                <a:solidFill>
                  <a:srgbClr val="FFC000"/>
                </a:solidFill>
              </a:rPr>
              <a:t> энергоэффективности</a:t>
            </a:r>
          </a:p>
          <a:p>
            <a:endParaRPr lang="ru-RU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9110982"/>
              </p:ext>
            </p:extLst>
          </p:nvPr>
        </p:nvGraphicFramePr>
        <p:xfrm>
          <a:off x="395536" y="1923678"/>
          <a:ext cx="864096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683568" y="36111"/>
            <a:ext cx="5904656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92D050"/>
                </a:solidFill>
              </a:rPr>
              <a:t>План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082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2458"/>
            <a:ext cx="6270184" cy="85725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92D050"/>
                </a:solidFill>
              </a:rPr>
              <a:t>Потенциальный сильный партнер: </a:t>
            </a:r>
            <a:br>
              <a:rPr lang="ru-RU" sz="2400" dirty="0" smtClean="0">
                <a:solidFill>
                  <a:srgbClr val="92D050"/>
                </a:solidFill>
              </a:rPr>
            </a:br>
            <a:r>
              <a:rPr lang="ru-RU" sz="2400" b="1" dirty="0" smtClean="0">
                <a:solidFill>
                  <a:srgbClr val="92D050"/>
                </a:solidFill>
              </a:rPr>
              <a:t>Агентство </a:t>
            </a:r>
            <a:r>
              <a:rPr lang="ru-RU" sz="2400" b="1" dirty="0">
                <a:solidFill>
                  <a:srgbClr val="92D050"/>
                </a:solidFill>
              </a:rPr>
              <a:t>стратегических инициатив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37518"/>
            <a:ext cx="4032448" cy="3394472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rgbClr val="FFC000"/>
                </a:solidFill>
              </a:rPr>
              <a:t>Магазин верных решений</a:t>
            </a:r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, одно из направлений –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энергоэффективность</a:t>
            </a:r>
            <a:endParaRPr lang="ru-R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ru-RU" sz="1600" b="1" dirty="0" smtClean="0">
                <a:solidFill>
                  <a:srgbClr val="FFC000"/>
                </a:solidFill>
              </a:rPr>
              <a:t>Лучшие практики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соц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-экономического развития регионов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ru-RU" sz="1600" b="1" dirty="0">
                <a:solidFill>
                  <a:srgbClr val="FFC000"/>
                </a:solidFill>
              </a:rPr>
              <a:t>Подготовка кадров </a:t>
            </a:r>
          </a:p>
          <a:p>
            <a:pPr lvl="1"/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дети – «работа с талантами» - 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Кванториумы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 в 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регионах, Сириус и его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филиалы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World Skills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 плюс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Junior</a:t>
            </a:r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 – по множеству 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специальностей </a:t>
            </a:r>
            <a:endParaRPr lang="ru-R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ru-RU" sz="1600" b="1" dirty="0" smtClean="0">
                <a:solidFill>
                  <a:srgbClr val="FFC000"/>
                </a:solidFill>
              </a:rPr>
              <a:t>Рейтинги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 регионов </a:t>
            </a:r>
          </a:p>
          <a:p>
            <a:pPr lvl="0"/>
            <a:r>
              <a:rPr lang="ru-RU" sz="1600" dirty="0">
                <a:solidFill>
                  <a:schemeClr val="bg1">
                    <a:lumMod val="75000"/>
                  </a:schemeClr>
                </a:solidFill>
              </a:rPr>
              <a:t>Лидерство, обучение, конкурсы, </a:t>
            </a:r>
            <a:r>
              <a:rPr lang="ru-RU" sz="1600" b="1" dirty="0" smtClean="0">
                <a:solidFill>
                  <a:srgbClr val="FFC000"/>
                </a:solidFill>
              </a:rPr>
              <a:t>архитектура изменений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(Точки кипения,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</a:rPr>
              <a:t>форсайт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</a:rPr>
              <a:t>-флоты, Остров и др.)</a:t>
            </a:r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74" name="Picture 2" descr="http://oblvesti.ru/wp-content/uploads/2017/03/foto-3-600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27" y="2427734"/>
            <a:ext cx="421821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taconsalting.ru/thumb/EWjmj9tS9i3irvLs6s-tAQ/334r-/1939435/logo_a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79" y="1328689"/>
            <a:ext cx="1816837" cy="8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520402" cy="5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840</Words>
  <Application>Microsoft Office PowerPoint</Application>
  <PresentationFormat>Экран (16:9)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Коммуникация  как драйвер (энерго)эффективности</vt:lpstr>
      <vt:lpstr>Презентация PowerPoint</vt:lpstr>
      <vt:lpstr>Миссия</vt:lpstr>
      <vt:lpstr>Презентация PowerPoint</vt:lpstr>
      <vt:lpstr>Характерные признаки перемен</vt:lpstr>
      <vt:lpstr>Для «наших» проектов</vt:lpstr>
      <vt:lpstr>План действий</vt:lpstr>
      <vt:lpstr>План действий</vt:lpstr>
      <vt:lpstr>Потенциальный сильный партнер:  Агентство стратегических инициатив</vt:lpstr>
      <vt:lpstr>Ни дня  без  отраслевой  коммуникации!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Stepanova</dc:creator>
  <cp:lastModifiedBy>M</cp:lastModifiedBy>
  <cp:revision>41</cp:revision>
  <dcterms:created xsi:type="dcterms:W3CDTF">2018-06-14T11:37:51Z</dcterms:created>
  <dcterms:modified xsi:type="dcterms:W3CDTF">2018-06-16T03:38:21Z</dcterms:modified>
</cp:coreProperties>
</file>