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6" r:id="rId2"/>
    <p:sldId id="297" r:id="rId3"/>
    <p:sldId id="261" r:id="rId4"/>
    <p:sldId id="301" r:id="rId5"/>
    <p:sldId id="302" r:id="rId6"/>
    <p:sldId id="303" r:id="rId7"/>
    <p:sldId id="286" r:id="rId8"/>
    <p:sldId id="287" r:id="rId9"/>
    <p:sldId id="305" r:id="rId10"/>
    <p:sldId id="306" r:id="rId11"/>
    <p:sldId id="307" r:id="rId12"/>
    <p:sldId id="309" r:id="rId13"/>
    <p:sldId id="310" r:id="rId14"/>
    <p:sldId id="311" r:id="rId15"/>
    <p:sldId id="308" r:id="rId16"/>
    <p:sldId id="314" r:id="rId17"/>
    <p:sldId id="313" r:id="rId18"/>
    <p:sldId id="312" r:id="rId19"/>
    <p:sldId id="260" r:id="rId2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1">
          <p15:clr>
            <a:srgbClr val="A4A3A4"/>
          </p15:clr>
        </p15:guide>
        <p15:guide id="2" orient="horz" pos="564">
          <p15:clr>
            <a:srgbClr val="A4A3A4"/>
          </p15:clr>
        </p15:guide>
        <p15:guide id="3" orient="horz" pos="164">
          <p15:clr>
            <a:srgbClr val="A4A3A4"/>
          </p15:clr>
        </p15:guide>
        <p15:guide id="4" pos="152">
          <p15:clr>
            <a:srgbClr val="A4A3A4"/>
          </p15:clr>
        </p15:guide>
        <p15:guide id="5" pos="4839">
          <p15:clr>
            <a:srgbClr val="A4A3A4"/>
          </p15:clr>
        </p15:guide>
        <p15:guide id="6" pos="5601">
          <p15:clr>
            <a:srgbClr val="A4A3A4"/>
          </p15:clr>
        </p15:guide>
        <p15:guide id="7" pos="29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 snapToGrid="0" snapToObjects="1">
      <p:cViewPr varScale="1">
        <p:scale>
          <a:sx n="110" d="100"/>
          <a:sy n="110" d="100"/>
        </p:scale>
        <p:origin x="1650" y="108"/>
      </p:cViewPr>
      <p:guideLst>
        <p:guide orient="horz" pos="4151"/>
        <p:guide orient="horz" pos="564"/>
        <p:guide orient="horz" pos="164"/>
        <p:guide pos="152"/>
        <p:guide pos="4839"/>
        <p:guide pos="5601"/>
        <p:guide pos="29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679741" cy="6589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02000" y="1905000"/>
            <a:ext cx="4052455" cy="2505364"/>
          </a:xfrm>
        </p:spPr>
        <p:txBody>
          <a:bodyPr anchor="t" anchorCtr="0">
            <a:noAutofit/>
          </a:bodyPr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саморегулируемых организаций, основанных на членстве лиц, выполняющих инженерные изыскания, и саморегулируемых организаций основанных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на членстве лиц, осуществляющих подготовку проектной документации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" y="2264064"/>
            <a:ext cx="2936874" cy="1397000"/>
          </a:xfrm>
        </p:spPr>
        <p:txBody>
          <a:bodyPr>
            <a:noAutofit/>
          </a:bodyPr>
          <a:lstStyle>
            <a:lvl1pPr marL="0" indent="0" algn="ctr">
              <a:buNone/>
              <a:defRPr sz="9000" cap="all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VI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99EC-4AB4-0F4C-81E8-195ECA09A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0" y="3661064"/>
            <a:ext cx="2936875" cy="772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600" kern="1200" cap="all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съезд</a:t>
            </a:r>
            <a:endParaRPr lang="en-US" dirty="0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2936875" y="4745182"/>
            <a:ext cx="1808307" cy="18445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600" kern="1200" cap="all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cap="none" spc="0" dirty="0" err="1" smtClean="0">
                <a:solidFill>
                  <a:schemeClr val="accent6"/>
                </a:solidFill>
              </a:rPr>
              <a:t>www.nopriz.ru</a:t>
            </a:r>
            <a:endParaRPr lang="en-US" sz="1800" cap="none" spc="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429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94"/>
            <a:ext cx="7920182" cy="6604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636" y="260350"/>
            <a:ext cx="4218277" cy="1699635"/>
          </a:xfrm>
        </p:spPr>
        <p:txBody>
          <a:bodyPr anchor="t" anchorCtr="0"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ru-RU" dirty="0" smtClean="0"/>
              <a:t>Посохин </a:t>
            </a:r>
            <a:br>
              <a:rPr lang="ru-RU" dirty="0" smtClean="0"/>
            </a:br>
            <a:r>
              <a:rPr lang="ru-RU" dirty="0" smtClean="0"/>
              <a:t>Михаил  Михайлович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63636" y="2586181"/>
            <a:ext cx="4218277" cy="198581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accent6"/>
                </a:solidFill>
              </a:defRPr>
            </a:lvl2pPr>
            <a:lvl3pPr>
              <a:defRPr sz="1800">
                <a:solidFill>
                  <a:schemeClr val="accent6"/>
                </a:solidFill>
              </a:defRPr>
            </a:lvl3pPr>
            <a:lvl4pPr>
              <a:defRPr sz="1800">
                <a:solidFill>
                  <a:schemeClr val="accent6"/>
                </a:solidFill>
              </a:defRPr>
            </a:lvl4pPr>
            <a:lvl5pPr>
              <a:defRPr sz="1800"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 smtClean="0"/>
              <a:t>Президент Национального</a:t>
            </a:r>
          </a:p>
          <a:p>
            <a:pPr lvl="0"/>
            <a:r>
              <a:rPr lang="ru-RU" dirty="0" smtClean="0"/>
              <a:t>объединения изыскателей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 проектировщиков, </a:t>
            </a:r>
          </a:p>
          <a:p>
            <a:pPr lvl="0"/>
            <a:r>
              <a:rPr lang="ru-RU" dirty="0" smtClean="0"/>
              <a:t>Народный архитектор России,</a:t>
            </a:r>
          </a:p>
          <a:p>
            <a:pPr lvl="0"/>
            <a:r>
              <a:rPr lang="ru-RU" dirty="0" smtClean="0"/>
              <a:t>Академик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99EC-4AB4-0F4C-81E8-195ECA09A73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1627188"/>
            <a:ext cx="3140075" cy="31416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733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2669607" cy="2379945"/>
          </a:xfrm>
        </p:spPr>
        <p:txBody>
          <a:bodyPr anchor="ctr" anchorCtr="0">
            <a:normAutofit/>
          </a:bodyPr>
          <a:lstStyle>
            <a:lvl1pPr algn="l">
              <a:defRPr sz="3000" b="0" cap="none">
                <a:solidFill>
                  <a:schemeClr val="bg1"/>
                </a:solidFill>
              </a:defRPr>
            </a:lvl1pPr>
          </a:lstStyle>
          <a:p>
            <a:r>
              <a:rPr lang="bg-BG" dirty="0" smtClean="0"/>
              <a:t>Регламент </a:t>
            </a:r>
            <a:br>
              <a:rPr lang="bg-BG" dirty="0" smtClean="0"/>
            </a:br>
            <a:r>
              <a:rPr lang="bg-BG" dirty="0" smtClean="0"/>
              <a:t>IV Съезда </a:t>
            </a:r>
            <a:br>
              <a:rPr lang="bg-BG" dirty="0" smtClean="0"/>
            </a:br>
            <a:r>
              <a:rPr lang="bg-BG" dirty="0" smtClean="0"/>
              <a:t>НОПРИЗ</a:t>
            </a:r>
            <a:endParaRPr lang="en-US" dirty="0"/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 rotWithShape="1">
          <a:blip r:embed="rId2"/>
          <a:srcRect l="38981" r="1"/>
          <a:stretch/>
        </p:blipFill>
        <p:spPr>
          <a:xfrm>
            <a:off x="2669607" y="2088"/>
            <a:ext cx="6311555" cy="6010405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 userDrawn="1"/>
        </p:nvPicPr>
        <p:blipFill rotWithShape="1">
          <a:blip r:embed="rId2"/>
          <a:srcRect r="62264" b="38901"/>
          <a:stretch/>
        </p:blipFill>
        <p:spPr>
          <a:xfrm>
            <a:off x="1" y="0"/>
            <a:ext cx="2669606" cy="263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58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692094" cy="472209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95272" y="3176153"/>
            <a:ext cx="2620819" cy="130348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г. Москва,</a:t>
            </a:r>
          </a:p>
          <a:p>
            <a:pPr lvl="0"/>
            <a:r>
              <a:rPr lang="ru-RU" dirty="0" smtClean="0"/>
              <a:t>ул. Юбилейная, </a:t>
            </a:r>
          </a:p>
          <a:p>
            <a:pPr lvl="0"/>
            <a:r>
              <a:rPr lang="ru-RU" dirty="0" smtClean="0"/>
              <a:t>д.1 стр.1 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23B299EC-4AB4-0F4C-81E8-195ECA09A7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711700" cy="47117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895272" y="2044697"/>
            <a:ext cx="2620819" cy="1131456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bg2"/>
                </a:solidFill>
              </a:defRPr>
            </a:lvl2pPr>
            <a:lvl3pPr marL="914400" indent="0">
              <a:buNone/>
              <a:defRPr sz="1800">
                <a:solidFill>
                  <a:schemeClr val="bg2"/>
                </a:solidFill>
              </a:defRPr>
            </a:lvl3pPr>
            <a:lvl4pPr marL="1371600" indent="0">
              <a:buNone/>
              <a:defRPr sz="1800">
                <a:solidFill>
                  <a:schemeClr val="bg2"/>
                </a:solidFill>
              </a:defRPr>
            </a:lvl4pPr>
            <a:lvl5pPr marL="1828800" indent="0">
              <a:buNone/>
              <a:defRPr sz="1800">
                <a:solidFill>
                  <a:schemeClr val="bg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dirty="0" smtClean="0"/>
              <a:t>Место проведения: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187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7680969" cy="64048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9090" y="1616364"/>
            <a:ext cx="2586183" cy="30018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Спасибо!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5588" y="274638"/>
            <a:ext cx="4131685" cy="579726"/>
          </a:xfrm>
        </p:spPr>
        <p:txBody>
          <a:bodyPr anchor="t" anchorCtr="0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Контакты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5588" y="854364"/>
            <a:ext cx="4131685" cy="363681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99EC-4AB4-0F4C-81E8-195ECA09A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02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solidFill>
          <a:schemeClr val="bg1">
            <a:lumMod val="85000"/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 userDrawn="1"/>
        </p:nvSpPr>
        <p:spPr>
          <a:xfrm>
            <a:off x="2936875" y="4745182"/>
            <a:ext cx="1808307" cy="18445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600" kern="1200" cap="all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cap="none" spc="0" dirty="0">
              <a:solidFill>
                <a:schemeClr val="accent6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87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54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bg>
      <p:bgPr>
        <a:solidFill>
          <a:schemeClr val="bg1">
            <a:lumMod val="85000"/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 userDrawn="1"/>
        </p:nvSpPr>
        <p:spPr>
          <a:xfrm>
            <a:off x="2936875" y="4745182"/>
            <a:ext cx="1808307" cy="18445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600" kern="1200" cap="all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cap="none" spc="0" dirty="0">
              <a:solidFill>
                <a:schemeClr val="accent6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87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54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247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22471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81913" y="274638"/>
            <a:ext cx="1209675" cy="3758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3B299EC-4AB4-0F4C-81E8-195ECA09A7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681913" y="6145069"/>
            <a:ext cx="1209675" cy="43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18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noprizszfo@mail.ru&#160;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435" y="2842262"/>
            <a:ext cx="2641226" cy="40157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37" y="2227386"/>
            <a:ext cx="674093" cy="18350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737" y="2202419"/>
            <a:ext cx="724026" cy="18849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0" y="2252352"/>
            <a:ext cx="661610" cy="18350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103" y="2239869"/>
            <a:ext cx="636644" cy="18475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49" y="2252352"/>
            <a:ext cx="674093" cy="18350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984" y="2221143"/>
            <a:ext cx="611677" cy="18849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16" y="4178799"/>
            <a:ext cx="1335706" cy="1872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797" y="4174771"/>
            <a:ext cx="1260807" cy="1872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650" y="4144513"/>
            <a:ext cx="1210873" cy="1997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893" y="4177703"/>
            <a:ext cx="99866" cy="16228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3"/>
          <a:stretch/>
        </p:blipFill>
        <p:spPr>
          <a:xfrm>
            <a:off x="5801927" y="4129487"/>
            <a:ext cx="1735173" cy="23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9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47000" y="47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6185E-6 L -0.43559 -0.2478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88" y="-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250"/>
                            </p:stCondLst>
                            <p:childTnLst>
                              <p:par>
                                <p:cTn id="5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750"/>
                            </p:stCondLst>
                            <p:childTnLst>
                              <p:par>
                                <p:cTn id="6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" y="0"/>
            <a:ext cx="2655518" cy="252666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Практические решения</a:t>
            </a:r>
            <a:endParaRPr lang="en-US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63656" y="210701"/>
            <a:ext cx="7650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cap="none" spc="0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</a:rPr>
              <a:t>Принципиальная схема </a:t>
            </a:r>
          </a:p>
          <a:p>
            <a:pPr algn="ctr"/>
            <a:r>
              <a:rPr lang="ru-RU" cap="none" spc="0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</a:rPr>
              <a:t>системы местной вытяжной вентиляции </a:t>
            </a:r>
            <a:endParaRPr lang="ru-RU" cap="none" spc="0" dirty="0">
              <a:ln w="17780" cmpd="sng">
                <a:solidFill>
                  <a:schemeClr val="tx2">
                    <a:lumMod val="50000"/>
                  </a:schemeClr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215" y="963292"/>
            <a:ext cx="5347646" cy="20419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6"/>
          <a:stretch/>
        </p:blipFill>
        <p:spPr bwMode="auto">
          <a:xfrm>
            <a:off x="3779912" y="3448006"/>
            <a:ext cx="4953000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2780214" y="2526661"/>
            <a:ext cx="4305474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cap="none" spc="5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1 – воздуховытяжное устройство </a:t>
            </a:r>
          </a:p>
          <a:p>
            <a:r>
              <a:rPr lang="ru-RU" b="1" spc="5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2 – фильтр </a:t>
            </a:r>
          </a:p>
          <a:p>
            <a:r>
              <a:rPr lang="ru-RU" b="1" cap="none" spc="5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3 – вентилятор </a:t>
            </a:r>
            <a:endParaRPr lang="ru-RU" b="1" cap="none" spc="50" dirty="0">
              <a:ln w="11430">
                <a:solidFill>
                  <a:schemeClr val="tx2">
                    <a:lumMod val="5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991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" y="0"/>
            <a:ext cx="2655518" cy="252666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Практические решения</a:t>
            </a:r>
            <a:endParaRPr lang="en-US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17053" y="96543"/>
            <a:ext cx="7650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</a:rPr>
              <a:t>Работа комплекса очистных устройств </a:t>
            </a:r>
          </a:p>
          <a:p>
            <a:pPr algn="ctr"/>
            <a:r>
              <a:rPr lang="ru-RU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</a:rPr>
              <a:t>на </a:t>
            </a:r>
            <a:r>
              <a:rPr lang="ru-RU" cap="none" spc="0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</a:rPr>
              <a:t>участке сварки</a:t>
            </a:r>
            <a:endParaRPr lang="ru-RU" cap="none" spc="0" dirty="0">
              <a:ln w="17780" cmpd="sng">
                <a:solidFill>
                  <a:schemeClr val="tx2">
                    <a:lumMod val="50000"/>
                  </a:schemeClr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2" descr="ws_we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46" y="1243783"/>
            <a:ext cx="6150748" cy="46130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ая выноска 5"/>
          <p:cNvSpPr/>
          <p:nvPr/>
        </p:nvSpPr>
        <p:spPr>
          <a:xfrm>
            <a:off x="5781984" y="3323166"/>
            <a:ext cx="2821552" cy="759823"/>
          </a:xfrm>
          <a:prstGeom prst="wedgeRectCallou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855630" y="3399784"/>
            <a:ext cx="2747984" cy="64633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Рабочее место, </a:t>
            </a:r>
          </a:p>
          <a:p>
            <a:pPr algn="r"/>
            <a:r>
              <a:rPr lang="ru-RU" dirty="0" smtClean="0"/>
              <a:t>требующее вентиляции</a:t>
            </a:r>
            <a:endParaRPr lang="ru-RU" dirty="0"/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2834579" y="974895"/>
            <a:ext cx="2304256" cy="504055"/>
          </a:xfrm>
          <a:prstGeom prst="wedgeRectCallou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5792405" y="1411102"/>
            <a:ext cx="3012662" cy="937778"/>
          </a:xfrm>
          <a:prstGeom prst="wedgeRectCallou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3269182" y="5061068"/>
            <a:ext cx="2304256" cy="504055"/>
          </a:xfrm>
          <a:prstGeom prst="wedgeRectCallou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406523" y="5128506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Большая площадь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755834" y="1558533"/>
            <a:ext cx="3049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Корректировка температур </a:t>
            </a:r>
          </a:p>
          <a:p>
            <a:r>
              <a:rPr lang="ru-RU" dirty="0" smtClean="0"/>
              <a:t>в течение суток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929212" y="1078261"/>
            <a:ext cx="192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Высокие потолки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8043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" y="0"/>
            <a:ext cx="2655518" cy="252666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Практические решения</a:t>
            </a:r>
            <a:endParaRPr lang="en-US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13037" y="155282"/>
            <a:ext cx="7650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cap="none" spc="0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</a:rPr>
              <a:t>Работа комплекса очистных устройств </a:t>
            </a:r>
          </a:p>
          <a:p>
            <a:pPr algn="ctr"/>
            <a:r>
              <a:rPr lang="ru-RU" cap="none" spc="0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</a:rPr>
              <a:t>на участке пайки</a:t>
            </a:r>
            <a:endParaRPr lang="ru-RU" cap="none" spc="0" dirty="0">
              <a:ln w="17780" cmpd="sng">
                <a:solidFill>
                  <a:schemeClr val="tx2">
                    <a:lumMod val="50000"/>
                  </a:schemeClr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2" descr="ws_sol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110" y="1337942"/>
            <a:ext cx="5904656" cy="44284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269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" y="0"/>
            <a:ext cx="2655518" cy="252666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Практические решения</a:t>
            </a:r>
            <a:endParaRPr lang="en-US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29910" y="210701"/>
            <a:ext cx="7650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cap="none" spc="0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</a:rPr>
              <a:t>Работа компалекса очистных устройств</a:t>
            </a:r>
          </a:p>
          <a:p>
            <a:pPr algn="ctr"/>
            <a:r>
              <a:rPr lang="ru-RU" cap="none" spc="0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</a:rPr>
              <a:t>на участке переработки пластмассы</a:t>
            </a:r>
            <a:endParaRPr lang="ru-RU" cap="none" spc="0" dirty="0">
              <a:ln w="17780" cmpd="sng">
                <a:solidFill>
                  <a:schemeClr val="tx2">
                    <a:lumMod val="50000"/>
                  </a:schemeClr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2" descr="ws_plas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992" y="1375519"/>
            <a:ext cx="5904655" cy="44284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01286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" y="0"/>
            <a:ext cx="2655518" cy="252666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Практические решения</a:t>
            </a:r>
            <a:endParaRPr lang="en-US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71474" y="170550"/>
            <a:ext cx="7650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cap="none" spc="0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</a:rPr>
              <a:t>Работа комплекса очистных устройств</a:t>
            </a:r>
          </a:p>
          <a:p>
            <a:pPr algn="ctr"/>
            <a:r>
              <a:rPr lang="ru-RU" cap="none" spc="0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</a:rPr>
              <a:t>на деревообрабатывающем участке</a:t>
            </a:r>
            <a:endParaRPr lang="ru-RU" cap="none" spc="0" dirty="0">
              <a:ln w="17780" cmpd="sng">
                <a:solidFill>
                  <a:schemeClr val="tx2">
                    <a:lumMod val="50000"/>
                  </a:schemeClr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2" descr="ws_w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547" y="1358771"/>
            <a:ext cx="6048672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34819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" y="0"/>
            <a:ext cx="2655518" cy="252666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Практические решения</a:t>
            </a:r>
            <a:endParaRPr lang="en-US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38965" y="81498"/>
            <a:ext cx="7650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cap="none" spc="0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</a:rPr>
              <a:t>Работа комплекса очистных устройств.</a:t>
            </a:r>
          </a:p>
          <a:p>
            <a:pPr algn="ctr"/>
            <a:r>
              <a:rPr lang="ru-RU" cap="none" spc="0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</a:rPr>
              <a:t>Улавливани</a:t>
            </a:r>
            <a:r>
              <a:rPr lang="ru-RU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</a:rPr>
              <a:t>е абразивной пыли</a:t>
            </a:r>
            <a:endParaRPr lang="ru-RU" cap="none" spc="0" dirty="0">
              <a:ln w="17780" cmpd="sng">
                <a:solidFill>
                  <a:schemeClr val="tx2">
                    <a:lumMod val="50000"/>
                  </a:schemeClr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2" descr="ws_grin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955" y="1289835"/>
            <a:ext cx="5654764" cy="42410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15424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" y="0"/>
            <a:ext cx="2655518" cy="252666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Практические решения</a:t>
            </a:r>
            <a:endParaRPr lang="en-US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08190" y="235824"/>
            <a:ext cx="7650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cap="none" spc="0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</a:rPr>
              <a:t>Подача приточного воздуха </a:t>
            </a:r>
          </a:p>
          <a:p>
            <a:pPr algn="ctr"/>
            <a:r>
              <a:rPr lang="ru-RU" cap="none" spc="0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</a:rPr>
              <a:t>методом «затопления» в рабочую зону</a:t>
            </a:r>
            <a:endParaRPr lang="ru-RU" cap="none" spc="0" dirty="0">
              <a:ln w="17780" cmpd="sng">
                <a:solidFill>
                  <a:schemeClr val="tx2">
                    <a:lumMod val="50000"/>
                  </a:schemeClr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9984196"/>
              </p:ext>
            </p:extLst>
          </p:nvPr>
        </p:nvGraphicFramePr>
        <p:xfrm>
          <a:off x="2880961" y="1117979"/>
          <a:ext cx="5905400" cy="442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Слайд" r:id="rId3" imgW="4571967" imgH="3429060" progId="PowerPoint.Slide.8">
                  <p:embed/>
                </p:oleObj>
              </mc:Choice>
              <mc:Fallback>
                <p:oleObj name="Слайд" r:id="rId3" imgW="4571967" imgH="3429060" progId="PowerPoint.Slide.8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0961" y="1117979"/>
                        <a:ext cx="5905400" cy="442905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accent2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302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" y="0"/>
            <a:ext cx="2655518" cy="252666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Практические решения</a:t>
            </a:r>
            <a:endParaRPr lang="en-US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19073" y="141427"/>
            <a:ext cx="7650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cap="none" spc="0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</a:rPr>
              <a:t>Подача воздуха через </a:t>
            </a:r>
          </a:p>
          <a:p>
            <a:pPr algn="ctr"/>
            <a:r>
              <a:rPr lang="ru-RU" cap="none" spc="0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</a:rPr>
              <a:t>безвихревые воздухораспределители</a:t>
            </a:r>
            <a:endParaRPr lang="ru-RU" cap="none" spc="0" dirty="0">
              <a:ln w="17780" cmpd="sng">
                <a:solidFill>
                  <a:schemeClr val="tx2">
                    <a:lumMod val="50000"/>
                  </a:schemeClr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2" descr="ws_bv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208" y="1263330"/>
            <a:ext cx="6048672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45007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960" y="2227550"/>
            <a:ext cx="6057900" cy="3400425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3399668" y="463238"/>
            <a:ext cx="4838484" cy="99450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0" kern="1200" cap="none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b="1" dirty="0" smtClean="0">
                <a:solidFill>
                  <a:schemeClr val="bg2">
                    <a:lumMod val="50000"/>
                  </a:schemeClr>
                </a:solidFill>
              </a:rPr>
              <a:t>СПАСИБО </a:t>
            </a:r>
          </a:p>
          <a:p>
            <a:pPr algn="ctr"/>
            <a:r>
              <a:rPr lang="ru-RU" sz="4400" b="1" dirty="0" smtClean="0">
                <a:solidFill>
                  <a:schemeClr val="bg2">
                    <a:lumMod val="50000"/>
                  </a:schemeClr>
                </a:solidFill>
              </a:rPr>
              <a:t>ЗА ВНИМАНИЕ</a:t>
            </a:r>
            <a:endParaRPr lang="en-US" sz="4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2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Контакты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Аппарат координатора НОПРИЗ </a:t>
            </a:r>
          </a:p>
          <a:p>
            <a:r>
              <a:rPr lang="ru-RU" dirty="0" smtClean="0"/>
              <a:t>по Северо-Западному</a:t>
            </a:r>
          </a:p>
          <a:p>
            <a:r>
              <a:rPr lang="ru-RU" dirty="0" smtClean="0"/>
              <a:t>Федеральному округу</a:t>
            </a:r>
          </a:p>
          <a:p>
            <a:r>
              <a:rPr lang="ru-RU" dirty="0" smtClean="0"/>
              <a:t>+7 (812) 336-95-60</a:t>
            </a:r>
          </a:p>
          <a:p>
            <a:r>
              <a:rPr lang="en-US" u="sng" dirty="0" err="1">
                <a:hlinkClick r:id="rId2"/>
              </a:rPr>
              <a:t>noprizszfo</a:t>
            </a:r>
            <a:r>
              <a:rPr lang="ru-RU" u="sng" dirty="0">
                <a:hlinkClick r:id="rId2"/>
              </a:rPr>
              <a:t>@</a:t>
            </a:r>
            <a:r>
              <a:rPr lang="en-US" u="sng" dirty="0">
                <a:hlinkClick r:id="rId2"/>
              </a:rPr>
              <a:t>mail</a:t>
            </a:r>
            <a:r>
              <a:rPr lang="ru-RU" u="sng" dirty="0">
                <a:hlinkClick r:id="rId2"/>
              </a:rPr>
              <a:t>.</a:t>
            </a:r>
            <a:r>
              <a:rPr lang="en-US" u="sng" dirty="0">
                <a:hlinkClick r:id="rId2"/>
              </a:rPr>
              <a:t>ru</a:t>
            </a:r>
            <a:r>
              <a:rPr lang="ru-RU" u="sng" dirty="0">
                <a:hlinkClick r:id="rId2"/>
              </a:rPr>
              <a:t> </a:t>
            </a:r>
            <a:endParaRPr lang="ru-RU" u="sng" dirty="0" smtClean="0"/>
          </a:p>
          <a:p>
            <a:r>
              <a:rPr lang="ru-RU" b="1" dirty="0" err="1" smtClean="0"/>
              <a:t>Кужанова</a:t>
            </a:r>
            <a:r>
              <a:rPr lang="ru-RU" b="1" dirty="0" smtClean="0"/>
              <a:t> Екатерина Сергеевна</a:t>
            </a:r>
          </a:p>
          <a:p>
            <a:r>
              <a:rPr lang="ru-RU" b="1" dirty="0" err="1" smtClean="0"/>
              <a:t>Туманцева</a:t>
            </a:r>
            <a:r>
              <a:rPr lang="ru-RU" b="1" dirty="0" smtClean="0"/>
              <a:t> Лидия Анатольевна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68363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8778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183870" y="1869499"/>
            <a:ext cx="4421686" cy="2184099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 </a:t>
            </a:r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ФОРУМ ЭНЕРГОЭФФЕКТИВНАЯ РОССИЯ</a:t>
            </a: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dirty="0">
                <a:solidFill>
                  <a:schemeClr val="bg1">
                    <a:lumMod val="95000"/>
                  </a:schemeClr>
                </a:solidFill>
              </a:rPr>
              <a:t>Снижение выбросов промышленных предприятий в атмосферу - экологическая и энергосберегающая составляющие</a:t>
            </a:r>
            <a:endParaRPr lang="en-US" sz="2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490281"/>
            <a:ext cx="306185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>
                    <a:lumMod val="95000"/>
                  </a:schemeClr>
                </a:solidFill>
              </a:rPr>
              <a:t>15-17 </a:t>
            </a:r>
            <a:r>
              <a:rPr lang="ru-RU" sz="3400" dirty="0" smtClean="0">
                <a:solidFill>
                  <a:schemeClr val="bg1">
                    <a:lumMod val="95000"/>
                  </a:schemeClr>
                </a:solidFill>
              </a:rPr>
              <a:t>июня</a:t>
            </a:r>
            <a:r>
              <a:rPr lang="en-US" sz="3400" dirty="0" smtClean="0">
                <a:solidFill>
                  <a:schemeClr val="bg1">
                    <a:lumMod val="95000"/>
                  </a:schemeClr>
                </a:solidFill>
              </a:rPr>
              <a:t> 201</a:t>
            </a:r>
            <a:r>
              <a:rPr lang="ru-RU" sz="3400" dirty="0" smtClean="0">
                <a:solidFill>
                  <a:schemeClr val="bg1">
                    <a:lumMod val="95000"/>
                  </a:schemeClr>
                </a:solidFill>
              </a:rPr>
              <a:t>8</a:t>
            </a:r>
          </a:p>
          <a:p>
            <a:pPr algn="ctr"/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</a:rPr>
              <a:t>Москва – Углич –  Москва</a:t>
            </a:r>
          </a:p>
        </p:txBody>
      </p:sp>
    </p:spTree>
    <p:extLst>
      <p:ext uri="{BB962C8B-B14F-4D97-AF65-F5344CB8AC3E}">
        <p14:creationId xmlns:p14="http://schemas.microsoft.com/office/powerpoint/2010/main" val="324477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463636" y="155420"/>
            <a:ext cx="4218277" cy="203719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Гримитлин </a:t>
            </a:r>
            <a:br>
              <a:rPr lang="ru-RU" dirty="0" smtClean="0"/>
            </a:br>
            <a:r>
              <a:rPr lang="ru-RU" dirty="0" smtClean="0"/>
              <a:t>Александр  Моисеевич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463636" y="2006037"/>
            <a:ext cx="4218277" cy="2285598"/>
          </a:xfrm>
        </p:spPr>
        <p:txBody>
          <a:bodyPr>
            <a:noAutofit/>
          </a:bodyPr>
          <a:lstStyle/>
          <a:p>
            <a:r>
              <a:rPr lang="ru-RU" sz="2000" dirty="0" smtClean="0"/>
              <a:t>Вице-президент, </a:t>
            </a:r>
          </a:p>
          <a:p>
            <a:r>
              <a:rPr lang="ru-RU" sz="2000" dirty="0"/>
              <a:t>ч</a:t>
            </a:r>
            <a:r>
              <a:rPr lang="ru-RU" sz="2000" dirty="0" smtClean="0"/>
              <a:t>лен Совета,</a:t>
            </a:r>
          </a:p>
          <a:p>
            <a:r>
              <a:rPr lang="ru-RU" sz="2000" dirty="0" smtClean="0"/>
              <a:t>координатор Национального</a:t>
            </a:r>
          </a:p>
          <a:p>
            <a:r>
              <a:rPr lang="ru-RU" sz="2000" dirty="0" smtClean="0"/>
              <a:t>объединения изыскателей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и проектировщиков НОПРИЗ</a:t>
            </a:r>
            <a:endParaRPr lang="en-US" sz="2000" dirty="0" smtClean="0"/>
          </a:p>
          <a:p>
            <a:r>
              <a:rPr lang="ru-RU" sz="2000" dirty="0" smtClean="0"/>
              <a:t>по СЗФО </a:t>
            </a:r>
          </a:p>
          <a:p>
            <a:endParaRPr lang="en-US" sz="2000" dirty="0"/>
          </a:p>
        </p:txBody>
      </p:sp>
      <p:pic>
        <p:nvPicPr>
          <p:cNvPr id="1026" name="Picture 2" descr="\\192.168.111.99\архив\офис\Сотрудники\Гримитлин Александр Михайлович\фото\отред\1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3"/>
          <a:stretch/>
        </p:blipFill>
        <p:spPr bwMode="auto">
          <a:xfrm>
            <a:off x="-2" y="1614663"/>
            <a:ext cx="3140075" cy="314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586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" y="0"/>
            <a:ext cx="2655518" cy="252666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Майский указ</a:t>
            </a:r>
            <a:br>
              <a:rPr lang="ru-RU" sz="2000" dirty="0" smtClean="0"/>
            </a:br>
            <a:r>
              <a:rPr lang="ru-RU" sz="2000" dirty="0" smtClean="0"/>
              <a:t>Прездента РФ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790392" y="71563"/>
            <a:ext cx="56776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Указ </a:t>
            </a:r>
            <a:r>
              <a:rPr lang="ru-RU" dirty="0" smtClean="0"/>
              <a:t>Президента России </a:t>
            </a:r>
          </a:p>
          <a:p>
            <a:r>
              <a:rPr lang="ru-RU" dirty="0" smtClean="0"/>
              <a:t>«О</a:t>
            </a:r>
            <a:r>
              <a:rPr lang="ru-RU" dirty="0"/>
              <a:t> национальных целях и стратегических задачах </a:t>
            </a:r>
            <a:endParaRPr lang="ru-RU" dirty="0" smtClean="0"/>
          </a:p>
          <a:p>
            <a:r>
              <a:rPr lang="ru-RU" dirty="0" smtClean="0"/>
              <a:t>развития </a:t>
            </a:r>
            <a:r>
              <a:rPr lang="ru-RU" dirty="0"/>
              <a:t>Российской Федерации на период </a:t>
            </a:r>
            <a:endParaRPr lang="ru-RU" dirty="0" smtClean="0"/>
          </a:p>
          <a:p>
            <a:r>
              <a:rPr lang="ru-RU" dirty="0" smtClean="0"/>
              <a:t>до</a:t>
            </a:r>
            <a:r>
              <a:rPr lang="ru-RU" dirty="0"/>
              <a:t> 2024 года</a:t>
            </a:r>
            <a:r>
              <a:rPr lang="ru-RU" dirty="0" smtClean="0"/>
              <a:t>» от 7 </a:t>
            </a:r>
            <a:r>
              <a:rPr lang="ru-RU" dirty="0"/>
              <a:t>мая 2018 года </a:t>
            </a:r>
            <a:r>
              <a:rPr lang="ru-RU" dirty="0" smtClean="0"/>
              <a:t>п. 7 п.п. а: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790392" y="1263330"/>
            <a:ext cx="604947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кардинальное </a:t>
            </a:r>
            <a:r>
              <a:rPr lang="ru-RU" dirty="0"/>
              <a:t>снижение уровня загрязнения </a:t>
            </a:r>
            <a:endParaRPr lang="ru-RU" dirty="0" smtClean="0"/>
          </a:p>
          <a:p>
            <a:r>
              <a:rPr lang="ru-RU" dirty="0" smtClean="0"/>
              <a:t>атмосферного </a:t>
            </a:r>
            <a:r>
              <a:rPr lang="ru-RU" dirty="0"/>
              <a:t>воздуха в крупных промышленных </a:t>
            </a:r>
            <a:endParaRPr lang="ru-RU" dirty="0" smtClean="0"/>
          </a:p>
          <a:p>
            <a:r>
              <a:rPr lang="ru-RU" dirty="0" smtClean="0"/>
              <a:t>центрах</a:t>
            </a:r>
            <a:r>
              <a:rPr lang="ru-RU" dirty="0"/>
              <a:t>, в том числе уменьшение не менее чем </a:t>
            </a:r>
            <a:endParaRPr lang="ru-RU" dirty="0" smtClean="0"/>
          </a:p>
          <a:p>
            <a:r>
              <a:rPr lang="ru-RU" dirty="0" smtClean="0"/>
              <a:t>на</a:t>
            </a:r>
            <a:r>
              <a:rPr lang="ru-RU" dirty="0"/>
              <a:t> 20 </a:t>
            </a:r>
            <a:r>
              <a:rPr lang="ru-RU" dirty="0" smtClean="0"/>
              <a:t>% </a:t>
            </a:r>
            <a:r>
              <a:rPr lang="ru-RU" dirty="0"/>
              <a:t>совокупного объёма выбросов загрязняющих </a:t>
            </a:r>
            <a:endParaRPr lang="ru-RU" dirty="0" smtClean="0"/>
          </a:p>
          <a:p>
            <a:r>
              <a:rPr lang="ru-RU" dirty="0" smtClean="0"/>
              <a:t>веществ </a:t>
            </a:r>
            <a:r>
              <a:rPr lang="ru-RU" dirty="0"/>
              <a:t>в атмосферный воздух в наиболее </a:t>
            </a:r>
            <a:endParaRPr lang="ru-RU" dirty="0" smtClean="0"/>
          </a:p>
          <a:p>
            <a:r>
              <a:rPr lang="ru-RU" dirty="0" smtClean="0"/>
              <a:t>загрязнённых городах.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930" y="3153457"/>
            <a:ext cx="4694288" cy="26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61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" y="0"/>
            <a:ext cx="2655518" cy="252666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Майский указ</a:t>
            </a:r>
            <a:br>
              <a:rPr lang="ru-RU" sz="2000" dirty="0" smtClean="0"/>
            </a:br>
            <a:r>
              <a:rPr lang="ru-RU" sz="2000" dirty="0" smtClean="0"/>
              <a:t>Прездента РФ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790392" y="71563"/>
            <a:ext cx="56776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Указ </a:t>
            </a:r>
            <a:r>
              <a:rPr lang="ru-RU" dirty="0" smtClean="0"/>
              <a:t>Президента России </a:t>
            </a:r>
          </a:p>
          <a:p>
            <a:r>
              <a:rPr lang="ru-RU" dirty="0" smtClean="0"/>
              <a:t>«О</a:t>
            </a:r>
            <a:r>
              <a:rPr lang="ru-RU" dirty="0"/>
              <a:t> национальных целях и стратегических задачах </a:t>
            </a:r>
            <a:endParaRPr lang="ru-RU" dirty="0" smtClean="0"/>
          </a:p>
          <a:p>
            <a:r>
              <a:rPr lang="ru-RU" dirty="0" smtClean="0"/>
              <a:t>развития </a:t>
            </a:r>
            <a:r>
              <a:rPr lang="ru-RU" dirty="0"/>
              <a:t>Российской Федерации на период </a:t>
            </a:r>
            <a:endParaRPr lang="ru-RU" dirty="0" smtClean="0"/>
          </a:p>
          <a:p>
            <a:r>
              <a:rPr lang="ru-RU" dirty="0" smtClean="0"/>
              <a:t>до</a:t>
            </a:r>
            <a:r>
              <a:rPr lang="ru-RU" dirty="0"/>
              <a:t> 2024 года</a:t>
            </a:r>
            <a:r>
              <a:rPr lang="ru-RU" dirty="0" smtClean="0"/>
              <a:t>» от 7 </a:t>
            </a:r>
            <a:r>
              <a:rPr lang="ru-RU" dirty="0"/>
              <a:t>мая 2018 года </a:t>
            </a:r>
            <a:r>
              <a:rPr lang="ru-RU" dirty="0" smtClean="0"/>
              <a:t>п. 7 п.п. б: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790392" y="1225689"/>
            <a:ext cx="56010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реализация </a:t>
            </a:r>
            <a:r>
              <a:rPr lang="ru-RU" dirty="0"/>
              <a:t>комплексных планов мероприятий </a:t>
            </a:r>
            <a:endParaRPr lang="ru-RU" dirty="0" smtClean="0"/>
          </a:p>
          <a:p>
            <a:r>
              <a:rPr lang="ru-RU" dirty="0" smtClean="0"/>
              <a:t>по</a:t>
            </a:r>
            <a:r>
              <a:rPr lang="ru-RU" dirty="0"/>
              <a:t> снижению выбросов загрязняющих веществ </a:t>
            </a:r>
            <a:endParaRPr lang="ru-RU" dirty="0" smtClean="0"/>
          </a:p>
          <a:p>
            <a:r>
              <a:rPr lang="ru-RU" dirty="0" smtClean="0"/>
              <a:t>в</a:t>
            </a:r>
            <a:r>
              <a:rPr lang="ru-RU" dirty="0"/>
              <a:t> атмосферный воздух в крупных промышленных </a:t>
            </a:r>
            <a:endParaRPr lang="ru-RU" dirty="0" smtClean="0"/>
          </a:p>
          <a:p>
            <a:r>
              <a:rPr lang="ru-RU" dirty="0" smtClean="0"/>
              <a:t>центрах, </a:t>
            </a:r>
            <a:r>
              <a:rPr lang="ru-RU" dirty="0"/>
              <a:t>с учётом сводных расчётов допустимого </a:t>
            </a:r>
            <a:endParaRPr lang="ru-RU" dirty="0" smtClean="0"/>
          </a:p>
          <a:p>
            <a:r>
              <a:rPr lang="ru-RU" dirty="0" smtClean="0"/>
              <a:t>в</a:t>
            </a:r>
            <a:r>
              <a:rPr lang="ru-RU" dirty="0"/>
              <a:t> этих городах негативного воздействия </a:t>
            </a:r>
            <a:endParaRPr lang="ru-RU" dirty="0" smtClean="0"/>
          </a:p>
          <a:p>
            <a:r>
              <a:rPr lang="ru-RU" dirty="0" smtClean="0"/>
              <a:t>на</a:t>
            </a:r>
            <a:r>
              <a:rPr lang="ru-RU" dirty="0"/>
              <a:t> окружающую </a:t>
            </a:r>
            <a:r>
              <a:rPr lang="ru-RU" dirty="0" smtClean="0"/>
              <a:t>среду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281" y="3127628"/>
            <a:ext cx="4401535" cy="275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7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" y="0"/>
            <a:ext cx="2655518" cy="252666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Майский указ</a:t>
            </a:r>
            <a:br>
              <a:rPr lang="ru-RU" sz="2000" dirty="0" smtClean="0"/>
            </a:br>
            <a:r>
              <a:rPr lang="ru-RU" sz="2000" dirty="0" smtClean="0"/>
              <a:t>Прездента РФ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790392" y="71563"/>
            <a:ext cx="56776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Указ </a:t>
            </a:r>
            <a:r>
              <a:rPr lang="ru-RU" dirty="0" smtClean="0"/>
              <a:t>Президента России </a:t>
            </a:r>
          </a:p>
          <a:p>
            <a:r>
              <a:rPr lang="ru-RU" dirty="0" smtClean="0"/>
              <a:t>«О</a:t>
            </a:r>
            <a:r>
              <a:rPr lang="ru-RU" dirty="0"/>
              <a:t> национальных целях и стратегических задачах </a:t>
            </a:r>
            <a:endParaRPr lang="ru-RU" dirty="0" smtClean="0"/>
          </a:p>
          <a:p>
            <a:r>
              <a:rPr lang="ru-RU" dirty="0" smtClean="0"/>
              <a:t>развития </a:t>
            </a:r>
            <a:r>
              <a:rPr lang="ru-RU" dirty="0"/>
              <a:t>Российской Федерации на период </a:t>
            </a:r>
            <a:endParaRPr lang="ru-RU" dirty="0" smtClean="0"/>
          </a:p>
          <a:p>
            <a:r>
              <a:rPr lang="ru-RU" dirty="0" smtClean="0"/>
              <a:t>до</a:t>
            </a:r>
            <a:r>
              <a:rPr lang="ru-RU" dirty="0"/>
              <a:t> 2024 года</a:t>
            </a:r>
            <a:r>
              <a:rPr lang="ru-RU" dirty="0" smtClean="0"/>
              <a:t>» от 7 </a:t>
            </a:r>
            <a:r>
              <a:rPr lang="ru-RU" dirty="0"/>
              <a:t>мая 2018 года </a:t>
            </a:r>
            <a:r>
              <a:rPr lang="ru-RU" dirty="0" smtClean="0"/>
              <a:t>п. 7 п.п. б: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790392" y="1225689"/>
            <a:ext cx="55604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применение </a:t>
            </a:r>
            <a:r>
              <a:rPr lang="ru-RU" dirty="0"/>
              <a:t>всеми объектами, оказывающими </a:t>
            </a:r>
            <a:endParaRPr lang="ru-RU" dirty="0" smtClean="0"/>
          </a:p>
          <a:p>
            <a:r>
              <a:rPr lang="ru-RU" dirty="0" smtClean="0"/>
              <a:t>значительное </a:t>
            </a:r>
            <a:r>
              <a:rPr lang="ru-RU" dirty="0"/>
              <a:t>негативное воздействие </a:t>
            </a:r>
            <a:endParaRPr lang="ru-RU" dirty="0" smtClean="0"/>
          </a:p>
          <a:p>
            <a:r>
              <a:rPr lang="ru-RU" dirty="0" smtClean="0"/>
              <a:t>на</a:t>
            </a:r>
            <a:r>
              <a:rPr lang="ru-RU" dirty="0"/>
              <a:t> окружающую среду, системы экологического </a:t>
            </a:r>
            <a:endParaRPr lang="ru-RU" dirty="0" smtClean="0"/>
          </a:p>
          <a:p>
            <a:r>
              <a:rPr lang="ru-RU" dirty="0" smtClean="0"/>
              <a:t>регулирования</a:t>
            </a:r>
            <a:r>
              <a:rPr lang="ru-RU" dirty="0"/>
              <a:t>, основанной на использовании </a:t>
            </a:r>
            <a:endParaRPr lang="ru-RU" dirty="0" smtClean="0"/>
          </a:p>
          <a:p>
            <a:r>
              <a:rPr lang="ru-RU" dirty="0" smtClean="0"/>
              <a:t>наилучших </a:t>
            </a:r>
            <a:r>
              <a:rPr lang="ru-RU" dirty="0"/>
              <a:t>доступных </a:t>
            </a:r>
            <a:r>
              <a:rPr lang="ru-RU" dirty="0" smtClean="0"/>
              <a:t>технологий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668" y="2855417"/>
            <a:ext cx="3871880" cy="299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57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2735" y="0"/>
            <a:ext cx="2430049" cy="2430049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План действий</a:t>
            </a:r>
            <a:endParaRPr lang="en-US" sz="2000" dirty="0"/>
          </a:p>
        </p:txBody>
      </p:sp>
      <p:grpSp>
        <p:nvGrpSpPr>
          <p:cNvPr id="44" name="Группа 43"/>
          <p:cNvGrpSpPr/>
          <p:nvPr/>
        </p:nvGrpSpPr>
        <p:grpSpPr>
          <a:xfrm>
            <a:off x="1155700" y="4723621"/>
            <a:ext cx="3892897" cy="1206811"/>
            <a:chOff x="1155700" y="4723621"/>
            <a:chExt cx="3892897" cy="1206811"/>
          </a:xfrm>
        </p:grpSpPr>
        <p:sp>
          <p:nvSpPr>
            <p:cNvPr id="28" name="Полилиния 27"/>
            <p:cNvSpPr/>
            <p:nvPr/>
          </p:nvSpPr>
          <p:spPr>
            <a:xfrm>
              <a:off x="1880614" y="5130450"/>
              <a:ext cx="3167983" cy="799982"/>
            </a:xfrm>
            <a:custGeom>
              <a:avLst/>
              <a:gdLst>
                <a:gd name="connsiteX0" fmla="*/ 0 w 2170462"/>
                <a:gd name="connsiteY0" fmla="*/ 97012 h 582063"/>
                <a:gd name="connsiteX1" fmla="*/ 97012 w 2170462"/>
                <a:gd name="connsiteY1" fmla="*/ 0 h 582063"/>
                <a:gd name="connsiteX2" fmla="*/ 2073450 w 2170462"/>
                <a:gd name="connsiteY2" fmla="*/ 0 h 582063"/>
                <a:gd name="connsiteX3" fmla="*/ 2170462 w 2170462"/>
                <a:gd name="connsiteY3" fmla="*/ 97012 h 582063"/>
                <a:gd name="connsiteX4" fmla="*/ 2170462 w 2170462"/>
                <a:gd name="connsiteY4" fmla="*/ 485051 h 582063"/>
                <a:gd name="connsiteX5" fmla="*/ 2073450 w 2170462"/>
                <a:gd name="connsiteY5" fmla="*/ 582063 h 582063"/>
                <a:gd name="connsiteX6" fmla="*/ 97012 w 2170462"/>
                <a:gd name="connsiteY6" fmla="*/ 582063 h 582063"/>
                <a:gd name="connsiteX7" fmla="*/ 0 w 2170462"/>
                <a:gd name="connsiteY7" fmla="*/ 485051 h 582063"/>
                <a:gd name="connsiteX8" fmla="*/ 0 w 2170462"/>
                <a:gd name="connsiteY8" fmla="*/ 97012 h 58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0462" h="582063">
                  <a:moveTo>
                    <a:pt x="0" y="97012"/>
                  </a:moveTo>
                  <a:cubicBezTo>
                    <a:pt x="0" y="43434"/>
                    <a:pt x="43434" y="0"/>
                    <a:pt x="97012" y="0"/>
                  </a:cubicBezTo>
                  <a:lnTo>
                    <a:pt x="2073450" y="0"/>
                  </a:lnTo>
                  <a:cubicBezTo>
                    <a:pt x="2127028" y="0"/>
                    <a:pt x="2170462" y="43434"/>
                    <a:pt x="2170462" y="97012"/>
                  </a:cubicBezTo>
                  <a:lnTo>
                    <a:pt x="2170462" y="485051"/>
                  </a:lnTo>
                  <a:cubicBezTo>
                    <a:pt x="2170462" y="538629"/>
                    <a:pt x="2127028" y="582063"/>
                    <a:pt x="2073450" y="582063"/>
                  </a:cubicBezTo>
                  <a:lnTo>
                    <a:pt x="97012" y="582063"/>
                  </a:lnTo>
                  <a:cubicBezTo>
                    <a:pt x="43434" y="582063"/>
                    <a:pt x="0" y="538629"/>
                    <a:pt x="0" y="485051"/>
                  </a:cubicBezTo>
                  <a:lnTo>
                    <a:pt x="0" y="97012"/>
                  </a:lnTo>
                  <a:close/>
                </a:path>
              </a:pathLst>
            </a:cu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487828" tIns="51274" rIns="51274" bIns="51274" numCol="1" spcCol="1270" anchor="ctr" anchorCtr="0">
              <a:noAutofit/>
            </a:bodyPr>
            <a:lstStyle/>
            <a:p>
              <a:pPr lvl="0" algn="l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/>
                <a:t>создать работающую нормативно-правовую и нормативно-техническую базу</a:t>
              </a:r>
              <a:endParaRPr lang="ru-RU" sz="1400" kern="1200" dirty="0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1155700" y="4723621"/>
              <a:ext cx="1158465" cy="1098341"/>
            </a:xfrm>
            <a:prstGeom prst="ellipse">
              <a:avLst/>
            </a:prstGeom>
            <a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9729" r="8596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2000" r="-52000"/>
              </a:stretch>
            </a:blipFill>
            <a:ln>
              <a:solidFill>
                <a:schemeClr val="accent2">
                  <a:lumMod val="50000"/>
                </a:schemeClr>
              </a:solidFill>
            </a:ln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45" name="Группа 44"/>
          <p:cNvGrpSpPr/>
          <p:nvPr/>
        </p:nvGrpSpPr>
        <p:grpSpPr>
          <a:xfrm>
            <a:off x="2082525" y="3834314"/>
            <a:ext cx="3857388" cy="1098341"/>
            <a:chOff x="2082525" y="3834314"/>
            <a:chExt cx="3857388" cy="1098341"/>
          </a:xfrm>
        </p:grpSpPr>
        <p:sp>
          <p:nvSpPr>
            <p:cNvPr id="30" name="Полилиния 29"/>
            <p:cNvSpPr/>
            <p:nvPr/>
          </p:nvSpPr>
          <p:spPr>
            <a:xfrm>
              <a:off x="2894800" y="4216362"/>
              <a:ext cx="3045113" cy="694557"/>
            </a:xfrm>
            <a:custGeom>
              <a:avLst/>
              <a:gdLst>
                <a:gd name="connsiteX0" fmla="*/ 0 w 2170462"/>
                <a:gd name="connsiteY0" fmla="*/ 97012 h 582063"/>
                <a:gd name="connsiteX1" fmla="*/ 97012 w 2170462"/>
                <a:gd name="connsiteY1" fmla="*/ 0 h 582063"/>
                <a:gd name="connsiteX2" fmla="*/ 2073450 w 2170462"/>
                <a:gd name="connsiteY2" fmla="*/ 0 h 582063"/>
                <a:gd name="connsiteX3" fmla="*/ 2170462 w 2170462"/>
                <a:gd name="connsiteY3" fmla="*/ 97012 h 582063"/>
                <a:gd name="connsiteX4" fmla="*/ 2170462 w 2170462"/>
                <a:gd name="connsiteY4" fmla="*/ 485051 h 582063"/>
                <a:gd name="connsiteX5" fmla="*/ 2073450 w 2170462"/>
                <a:gd name="connsiteY5" fmla="*/ 582063 h 582063"/>
                <a:gd name="connsiteX6" fmla="*/ 97012 w 2170462"/>
                <a:gd name="connsiteY6" fmla="*/ 582063 h 582063"/>
                <a:gd name="connsiteX7" fmla="*/ 0 w 2170462"/>
                <a:gd name="connsiteY7" fmla="*/ 485051 h 582063"/>
                <a:gd name="connsiteX8" fmla="*/ 0 w 2170462"/>
                <a:gd name="connsiteY8" fmla="*/ 97012 h 58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0462" h="582063">
                  <a:moveTo>
                    <a:pt x="0" y="97012"/>
                  </a:moveTo>
                  <a:cubicBezTo>
                    <a:pt x="0" y="43434"/>
                    <a:pt x="43434" y="0"/>
                    <a:pt x="97012" y="0"/>
                  </a:cubicBezTo>
                  <a:lnTo>
                    <a:pt x="2073450" y="0"/>
                  </a:lnTo>
                  <a:cubicBezTo>
                    <a:pt x="2127028" y="0"/>
                    <a:pt x="2170462" y="43434"/>
                    <a:pt x="2170462" y="97012"/>
                  </a:cubicBezTo>
                  <a:lnTo>
                    <a:pt x="2170462" y="485051"/>
                  </a:lnTo>
                  <a:cubicBezTo>
                    <a:pt x="2170462" y="538629"/>
                    <a:pt x="2127028" y="582063"/>
                    <a:pt x="2073450" y="582063"/>
                  </a:cubicBezTo>
                  <a:lnTo>
                    <a:pt x="97012" y="582063"/>
                  </a:lnTo>
                  <a:cubicBezTo>
                    <a:pt x="43434" y="582063"/>
                    <a:pt x="0" y="538629"/>
                    <a:pt x="0" y="485051"/>
                  </a:cubicBezTo>
                  <a:lnTo>
                    <a:pt x="0" y="97012"/>
                  </a:lnTo>
                  <a:close/>
                </a:path>
              </a:pathLst>
            </a:cu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487828" tIns="51274" rIns="51274" bIns="51274" numCol="1" spcCol="1270" anchor="ctr" anchorCtr="0">
              <a:noAutofit/>
            </a:bodyPr>
            <a:lstStyle/>
            <a:p>
              <a:pPr lvl="0" algn="l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/>
                <a:t>провести инвентаризацию и квалификацию выбросов промышленных предприятий</a:t>
              </a:r>
              <a:endParaRPr lang="ru-RU" sz="1400" kern="1200" dirty="0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2082525" y="3834314"/>
              <a:ext cx="1158465" cy="1098341"/>
            </a:xfrm>
            <a:prstGeom prst="ellipse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ln>
              <a:solidFill>
                <a:schemeClr val="accent2">
                  <a:lumMod val="50000"/>
                </a:schemeClr>
              </a:solidFill>
            </a:ln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47" name="Группа 46"/>
          <p:cNvGrpSpPr/>
          <p:nvPr/>
        </p:nvGrpSpPr>
        <p:grpSpPr>
          <a:xfrm>
            <a:off x="3890133" y="1489605"/>
            <a:ext cx="4372670" cy="1588518"/>
            <a:chOff x="3890133" y="1489605"/>
            <a:chExt cx="4372670" cy="1588518"/>
          </a:xfrm>
        </p:grpSpPr>
        <p:sp>
          <p:nvSpPr>
            <p:cNvPr id="34" name="Полилиния 33"/>
            <p:cNvSpPr/>
            <p:nvPr/>
          </p:nvSpPr>
          <p:spPr>
            <a:xfrm>
              <a:off x="4625991" y="1694154"/>
              <a:ext cx="3636812" cy="1383969"/>
            </a:xfrm>
            <a:custGeom>
              <a:avLst/>
              <a:gdLst>
                <a:gd name="connsiteX0" fmla="*/ 0 w 2170462"/>
                <a:gd name="connsiteY0" fmla="*/ 97012 h 582063"/>
                <a:gd name="connsiteX1" fmla="*/ 97012 w 2170462"/>
                <a:gd name="connsiteY1" fmla="*/ 0 h 582063"/>
                <a:gd name="connsiteX2" fmla="*/ 2073450 w 2170462"/>
                <a:gd name="connsiteY2" fmla="*/ 0 h 582063"/>
                <a:gd name="connsiteX3" fmla="*/ 2170462 w 2170462"/>
                <a:gd name="connsiteY3" fmla="*/ 97012 h 582063"/>
                <a:gd name="connsiteX4" fmla="*/ 2170462 w 2170462"/>
                <a:gd name="connsiteY4" fmla="*/ 485051 h 582063"/>
                <a:gd name="connsiteX5" fmla="*/ 2073450 w 2170462"/>
                <a:gd name="connsiteY5" fmla="*/ 582063 h 582063"/>
                <a:gd name="connsiteX6" fmla="*/ 97012 w 2170462"/>
                <a:gd name="connsiteY6" fmla="*/ 582063 h 582063"/>
                <a:gd name="connsiteX7" fmla="*/ 0 w 2170462"/>
                <a:gd name="connsiteY7" fmla="*/ 485051 h 582063"/>
                <a:gd name="connsiteX8" fmla="*/ 0 w 2170462"/>
                <a:gd name="connsiteY8" fmla="*/ 97012 h 58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0462" h="582063">
                  <a:moveTo>
                    <a:pt x="0" y="97012"/>
                  </a:moveTo>
                  <a:cubicBezTo>
                    <a:pt x="0" y="43434"/>
                    <a:pt x="43434" y="0"/>
                    <a:pt x="97012" y="0"/>
                  </a:cubicBezTo>
                  <a:lnTo>
                    <a:pt x="2073450" y="0"/>
                  </a:lnTo>
                  <a:cubicBezTo>
                    <a:pt x="2127028" y="0"/>
                    <a:pt x="2170462" y="43434"/>
                    <a:pt x="2170462" y="97012"/>
                  </a:cubicBezTo>
                  <a:lnTo>
                    <a:pt x="2170462" y="485051"/>
                  </a:lnTo>
                  <a:cubicBezTo>
                    <a:pt x="2170462" y="538629"/>
                    <a:pt x="2127028" y="582063"/>
                    <a:pt x="2073450" y="582063"/>
                  </a:cubicBezTo>
                  <a:lnTo>
                    <a:pt x="97012" y="582063"/>
                  </a:lnTo>
                  <a:cubicBezTo>
                    <a:pt x="43434" y="582063"/>
                    <a:pt x="0" y="538629"/>
                    <a:pt x="0" y="485051"/>
                  </a:cubicBezTo>
                  <a:lnTo>
                    <a:pt x="0" y="97012"/>
                  </a:lnTo>
                  <a:close/>
                </a:path>
              </a:pathLst>
            </a:cu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487828" tIns="51274" rIns="51274" bIns="51274" numCol="1" spcCol="1270" anchor="ctr" anchorCtr="0">
              <a:noAutofit/>
            </a:bodyPr>
            <a:lstStyle/>
            <a:p>
              <a:pPr lvl="0" algn="l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/>
                <a:t>для реализации рекомендаций создать библиотеку типовых проектных решений в области устройства пыле-, газоочистительных сооружений с применением отечественного оборудования</a:t>
              </a:r>
              <a:endParaRPr lang="ru-RU" sz="1400" kern="1200" dirty="0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3890133" y="1489605"/>
              <a:ext cx="1158465" cy="1098341"/>
            </a:xfrm>
            <a:prstGeom prst="ellipse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1000" r="-21000"/>
              </a:stretch>
            </a:blipFill>
            <a:ln>
              <a:solidFill>
                <a:schemeClr val="accent2">
                  <a:lumMod val="50000"/>
                </a:schemeClr>
              </a:solidFill>
            </a:ln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48" name="Группа 47"/>
          <p:cNvGrpSpPr/>
          <p:nvPr/>
        </p:nvGrpSpPr>
        <p:grpSpPr>
          <a:xfrm>
            <a:off x="4501326" y="269901"/>
            <a:ext cx="3846753" cy="1291442"/>
            <a:chOff x="4501326" y="269901"/>
            <a:chExt cx="3846753" cy="1291442"/>
          </a:xfrm>
        </p:grpSpPr>
        <p:sp>
          <p:nvSpPr>
            <p:cNvPr id="36" name="Полилиния 35"/>
            <p:cNvSpPr/>
            <p:nvPr/>
          </p:nvSpPr>
          <p:spPr>
            <a:xfrm>
              <a:off x="5173041" y="804458"/>
              <a:ext cx="3175038" cy="756885"/>
            </a:xfrm>
            <a:custGeom>
              <a:avLst/>
              <a:gdLst>
                <a:gd name="connsiteX0" fmla="*/ 0 w 2170462"/>
                <a:gd name="connsiteY0" fmla="*/ 97012 h 582063"/>
                <a:gd name="connsiteX1" fmla="*/ 97012 w 2170462"/>
                <a:gd name="connsiteY1" fmla="*/ 0 h 582063"/>
                <a:gd name="connsiteX2" fmla="*/ 2073450 w 2170462"/>
                <a:gd name="connsiteY2" fmla="*/ 0 h 582063"/>
                <a:gd name="connsiteX3" fmla="*/ 2170462 w 2170462"/>
                <a:gd name="connsiteY3" fmla="*/ 97012 h 582063"/>
                <a:gd name="connsiteX4" fmla="*/ 2170462 w 2170462"/>
                <a:gd name="connsiteY4" fmla="*/ 485051 h 582063"/>
                <a:gd name="connsiteX5" fmla="*/ 2073450 w 2170462"/>
                <a:gd name="connsiteY5" fmla="*/ 582063 h 582063"/>
                <a:gd name="connsiteX6" fmla="*/ 97012 w 2170462"/>
                <a:gd name="connsiteY6" fmla="*/ 582063 h 582063"/>
                <a:gd name="connsiteX7" fmla="*/ 0 w 2170462"/>
                <a:gd name="connsiteY7" fmla="*/ 485051 h 582063"/>
                <a:gd name="connsiteX8" fmla="*/ 0 w 2170462"/>
                <a:gd name="connsiteY8" fmla="*/ 97012 h 58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0462" h="582063">
                  <a:moveTo>
                    <a:pt x="0" y="97012"/>
                  </a:moveTo>
                  <a:cubicBezTo>
                    <a:pt x="0" y="43434"/>
                    <a:pt x="43434" y="0"/>
                    <a:pt x="97012" y="0"/>
                  </a:cubicBezTo>
                  <a:lnTo>
                    <a:pt x="2073450" y="0"/>
                  </a:lnTo>
                  <a:cubicBezTo>
                    <a:pt x="2127028" y="0"/>
                    <a:pt x="2170462" y="43434"/>
                    <a:pt x="2170462" y="97012"/>
                  </a:cubicBezTo>
                  <a:lnTo>
                    <a:pt x="2170462" y="485051"/>
                  </a:lnTo>
                  <a:cubicBezTo>
                    <a:pt x="2170462" y="538629"/>
                    <a:pt x="2127028" y="582063"/>
                    <a:pt x="2073450" y="582063"/>
                  </a:cubicBezTo>
                  <a:lnTo>
                    <a:pt x="97012" y="582063"/>
                  </a:lnTo>
                  <a:cubicBezTo>
                    <a:pt x="43434" y="582063"/>
                    <a:pt x="0" y="538629"/>
                    <a:pt x="0" y="485051"/>
                  </a:cubicBezTo>
                  <a:lnTo>
                    <a:pt x="0" y="97012"/>
                  </a:lnTo>
                  <a:close/>
                </a:path>
              </a:pathLst>
            </a:cu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487828" tIns="51274" rIns="51274" bIns="51274" numCol="1" spcCol="1270" anchor="ctr" anchorCtr="0">
              <a:noAutofit/>
            </a:bodyPr>
            <a:lstStyle/>
            <a:p>
              <a:pPr lvl="0" algn="l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/>
                <a:t>четко прописать механизмы экономического стимулирования предприятий</a:t>
              </a:r>
              <a:endParaRPr lang="ru-RU" sz="1400" kern="1200" dirty="0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4501326" y="269901"/>
              <a:ext cx="1158465" cy="1098341"/>
            </a:xfrm>
            <a:prstGeom prst="ellipse">
              <a:avLst/>
            </a:prstGeom>
            <a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99458" l="31521" r="9256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2000" r="-72000"/>
              </a:stretch>
            </a:blipFill>
            <a:ln>
              <a:solidFill>
                <a:schemeClr val="accent2">
                  <a:lumMod val="50000"/>
                </a:schemeClr>
              </a:solidFill>
            </a:ln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8" name="Выгнутая влево стрелка 37"/>
          <p:cNvSpPr/>
          <p:nvPr/>
        </p:nvSpPr>
        <p:spPr>
          <a:xfrm rot="12561526">
            <a:off x="6825873" y="676912"/>
            <a:ext cx="1571117" cy="5915511"/>
          </a:xfrm>
          <a:prstGeom prst="curvedRightArrow">
            <a:avLst>
              <a:gd name="adj1" fmla="val 25000"/>
              <a:gd name="adj2" fmla="val 50000"/>
              <a:gd name="adj3" fmla="val 333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49499" y="4932655"/>
            <a:ext cx="761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</a:t>
            </a:r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208102" y="3644324"/>
            <a:ext cx="761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</a:t>
            </a:r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216269" y="2599632"/>
            <a:ext cx="761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3.</a:t>
            </a:r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872431" y="1464046"/>
            <a:ext cx="761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4.</a:t>
            </a:r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423728" y="308317"/>
            <a:ext cx="761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5.</a:t>
            </a:r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082538" y="2650053"/>
            <a:ext cx="3932118" cy="1362226"/>
            <a:chOff x="3026343" y="2591432"/>
            <a:chExt cx="3932118" cy="1362226"/>
          </a:xfrm>
        </p:grpSpPr>
        <p:sp>
          <p:nvSpPr>
            <p:cNvPr id="32" name="Полилиния 31"/>
            <p:cNvSpPr/>
            <p:nvPr/>
          </p:nvSpPr>
          <p:spPr>
            <a:xfrm>
              <a:off x="3842542" y="3197187"/>
              <a:ext cx="3115919" cy="756471"/>
            </a:xfrm>
            <a:custGeom>
              <a:avLst/>
              <a:gdLst>
                <a:gd name="connsiteX0" fmla="*/ 0 w 2170462"/>
                <a:gd name="connsiteY0" fmla="*/ 97012 h 582063"/>
                <a:gd name="connsiteX1" fmla="*/ 97012 w 2170462"/>
                <a:gd name="connsiteY1" fmla="*/ 0 h 582063"/>
                <a:gd name="connsiteX2" fmla="*/ 2073450 w 2170462"/>
                <a:gd name="connsiteY2" fmla="*/ 0 h 582063"/>
                <a:gd name="connsiteX3" fmla="*/ 2170462 w 2170462"/>
                <a:gd name="connsiteY3" fmla="*/ 97012 h 582063"/>
                <a:gd name="connsiteX4" fmla="*/ 2170462 w 2170462"/>
                <a:gd name="connsiteY4" fmla="*/ 485051 h 582063"/>
                <a:gd name="connsiteX5" fmla="*/ 2073450 w 2170462"/>
                <a:gd name="connsiteY5" fmla="*/ 582063 h 582063"/>
                <a:gd name="connsiteX6" fmla="*/ 97012 w 2170462"/>
                <a:gd name="connsiteY6" fmla="*/ 582063 h 582063"/>
                <a:gd name="connsiteX7" fmla="*/ 0 w 2170462"/>
                <a:gd name="connsiteY7" fmla="*/ 485051 h 582063"/>
                <a:gd name="connsiteX8" fmla="*/ 0 w 2170462"/>
                <a:gd name="connsiteY8" fmla="*/ 97012 h 58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0462" h="582063">
                  <a:moveTo>
                    <a:pt x="0" y="97012"/>
                  </a:moveTo>
                  <a:cubicBezTo>
                    <a:pt x="0" y="43434"/>
                    <a:pt x="43434" y="0"/>
                    <a:pt x="97012" y="0"/>
                  </a:cubicBezTo>
                  <a:lnTo>
                    <a:pt x="2073450" y="0"/>
                  </a:lnTo>
                  <a:cubicBezTo>
                    <a:pt x="2127028" y="0"/>
                    <a:pt x="2170462" y="43434"/>
                    <a:pt x="2170462" y="97012"/>
                  </a:cubicBezTo>
                  <a:lnTo>
                    <a:pt x="2170462" y="485051"/>
                  </a:lnTo>
                  <a:cubicBezTo>
                    <a:pt x="2170462" y="538629"/>
                    <a:pt x="2127028" y="582063"/>
                    <a:pt x="2073450" y="582063"/>
                  </a:cubicBezTo>
                  <a:lnTo>
                    <a:pt x="97012" y="582063"/>
                  </a:lnTo>
                  <a:cubicBezTo>
                    <a:pt x="43434" y="582063"/>
                    <a:pt x="0" y="538629"/>
                    <a:pt x="0" y="485051"/>
                  </a:cubicBezTo>
                  <a:lnTo>
                    <a:pt x="0" y="97012"/>
                  </a:lnTo>
                  <a:close/>
                </a:path>
              </a:pathLst>
            </a:cu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487828" tIns="51274" rIns="51274" bIns="51274" numCol="1" spcCol="1270" anchor="ctr" anchorCtr="0">
              <a:noAutofit/>
            </a:bodyPr>
            <a:lstStyle/>
            <a:p>
              <a:pPr lvl="0" algn="l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/>
                <a:t>на основе полученной информации выработать конкретные рекомендации</a:t>
              </a:r>
              <a:endParaRPr lang="ru-RU" sz="1400" kern="1200" dirty="0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500" b="98000" l="1370" r="9840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6343" y="2591432"/>
              <a:ext cx="1326603" cy="12115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1334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75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25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25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  <p:bldP spid="41" grpId="0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" y="0"/>
            <a:ext cx="2655518" cy="252666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Практические решения</a:t>
            </a:r>
            <a:endParaRPr lang="en-US" sz="2000" dirty="0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022" y="1795870"/>
            <a:ext cx="5583200" cy="3524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138403" y="406615"/>
            <a:ext cx="5271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</a:rPr>
              <a:t>Схема газовоздушного режима </a:t>
            </a:r>
          </a:p>
          <a:p>
            <a:pPr algn="ctr"/>
            <a:r>
              <a:rPr lang="ru-RU" dirty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</a:rPr>
              <a:t>перемещения с рециркуляцией воздуха</a:t>
            </a:r>
          </a:p>
        </p:txBody>
      </p:sp>
    </p:spTree>
    <p:extLst>
      <p:ext uri="{BB962C8B-B14F-4D97-AF65-F5344CB8AC3E}">
        <p14:creationId xmlns:p14="http://schemas.microsoft.com/office/powerpoint/2010/main" val="4082950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" y="0"/>
            <a:ext cx="2655518" cy="252666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Практические решения</a:t>
            </a:r>
            <a:endParaRPr lang="en-US" sz="2000" dirty="0"/>
          </a:p>
        </p:txBody>
      </p:sp>
      <p:pic>
        <p:nvPicPr>
          <p:cNvPr id="6" name="Picture 2" descr="formul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94"/>
          <a:stretch/>
        </p:blipFill>
        <p:spPr bwMode="auto">
          <a:xfrm>
            <a:off x="2920348" y="1740551"/>
            <a:ext cx="5831300" cy="3427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Прямоугольник 7"/>
          <p:cNvSpPr/>
          <p:nvPr/>
        </p:nvSpPr>
        <p:spPr>
          <a:xfrm>
            <a:off x="2010526" y="435255"/>
            <a:ext cx="7650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cap="none" spc="0" dirty="0" smtClean="0">
                <a:ln w="1778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</a:rPr>
              <a:t>Формула расчета КЦР</a:t>
            </a:r>
            <a:endParaRPr lang="ru-RU" cap="none" spc="0" dirty="0">
              <a:ln w="17780" cmpd="sng">
                <a:solidFill>
                  <a:schemeClr val="tx2">
                    <a:lumMod val="50000"/>
                  </a:schemeClr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705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7">
      <a:dk1>
        <a:srgbClr val="58585B"/>
      </a:dk1>
      <a:lt1>
        <a:sysClr val="window" lastClr="FFFFFF"/>
      </a:lt1>
      <a:dk2>
        <a:srgbClr val="DDDEDD"/>
      </a:dk2>
      <a:lt2>
        <a:srgbClr val="0C64AC"/>
      </a:lt2>
      <a:accent1>
        <a:srgbClr val="CD0920"/>
      </a:accent1>
      <a:accent2>
        <a:srgbClr val="0F5494"/>
      </a:accent2>
      <a:accent3>
        <a:srgbClr val="A5A6A5"/>
      </a:accent3>
      <a:accent4>
        <a:srgbClr val="0F5494"/>
      </a:accent4>
      <a:accent5>
        <a:srgbClr val="A5A6A5"/>
      </a:accent5>
      <a:accent6>
        <a:srgbClr val="58585B"/>
      </a:accent6>
      <a:hlink>
        <a:srgbClr val="CD0920"/>
      </a:hlink>
      <a:folHlink>
        <a:srgbClr val="0E44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1314</TotalTime>
  <Words>256</Words>
  <Application>Microsoft Office PowerPoint</Application>
  <PresentationFormat>Экран (4:3)</PresentationFormat>
  <Paragraphs>100</Paragraphs>
  <Slides>19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Arial</vt:lpstr>
      <vt:lpstr>Office Theme</vt:lpstr>
      <vt:lpstr>Слайд</vt:lpstr>
      <vt:lpstr>Презентация PowerPoint</vt:lpstr>
      <vt:lpstr>IV ФОРУМ ЭНЕРГОЭФФЕКТИВНАЯ РОССИЯ  Снижение выбросов промышленных предприятий в атмосферу - экологическая и энергосберегающая составляющие</vt:lpstr>
      <vt:lpstr>Гримитлин  Александр  Моисеевич</vt:lpstr>
      <vt:lpstr>Майский указ Прездента РФ</vt:lpstr>
      <vt:lpstr>Майский указ Прездента РФ</vt:lpstr>
      <vt:lpstr>Майский указ Прездента РФ</vt:lpstr>
      <vt:lpstr>План действий</vt:lpstr>
      <vt:lpstr>Практические решения</vt:lpstr>
      <vt:lpstr>Практические решения</vt:lpstr>
      <vt:lpstr>Практические решения</vt:lpstr>
      <vt:lpstr>Практические решения</vt:lpstr>
      <vt:lpstr>Практические решения</vt:lpstr>
      <vt:lpstr>Практические решения</vt:lpstr>
      <vt:lpstr>Практические решения</vt:lpstr>
      <vt:lpstr>Практические решения</vt:lpstr>
      <vt:lpstr>Практические решения</vt:lpstr>
      <vt:lpstr>Практические решения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Andrey</dc:creator>
  <cp:lastModifiedBy>Галина Донских</cp:lastModifiedBy>
  <cp:revision>76</cp:revision>
  <cp:lastPrinted>2018-06-07T08:06:06Z</cp:lastPrinted>
  <dcterms:created xsi:type="dcterms:W3CDTF">2015-05-07T06:41:39Z</dcterms:created>
  <dcterms:modified xsi:type="dcterms:W3CDTF">2018-06-08T10:56:17Z</dcterms:modified>
</cp:coreProperties>
</file>