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08" r:id="rId1"/>
  </p:sldMasterIdLst>
  <p:notesMasterIdLst>
    <p:notesMasterId r:id="rId22"/>
  </p:notesMasterIdLst>
  <p:sldIdLst>
    <p:sldId id="347" r:id="rId2"/>
    <p:sldId id="445" r:id="rId3"/>
    <p:sldId id="444" r:id="rId4"/>
    <p:sldId id="446" r:id="rId5"/>
    <p:sldId id="453" r:id="rId6"/>
    <p:sldId id="454" r:id="rId7"/>
    <p:sldId id="462" r:id="rId8"/>
    <p:sldId id="463" r:id="rId9"/>
    <p:sldId id="447" r:id="rId10"/>
    <p:sldId id="449" r:id="rId11"/>
    <p:sldId id="450" r:id="rId12"/>
    <p:sldId id="452" r:id="rId13"/>
    <p:sldId id="455" r:id="rId14"/>
    <p:sldId id="459" r:id="rId15"/>
    <p:sldId id="456" r:id="rId16"/>
    <p:sldId id="457" r:id="rId17"/>
    <p:sldId id="458" r:id="rId18"/>
    <p:sldId id="460" r:id="rId19"/>
    <p:sldId id="461" r:id="rId20"/>
    <p:sldId id="341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2559" autoAdjust="0"/>
  </p:normalViewPr>
  <p:slideViewPr>
    <p:cSldViewPr>
      <p:cViewPr varScale="1">
        <p:scale>
          <a:sx n="82" d="100"/>
          <a:sy n="82" d="100"/>
        </p:scale>
        <p:origin x="6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9C-4A50-AF95-4F1E0ECEA77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9C-4AED-A473-96862725ADBC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9C-4A50-AF95-4F1E0ECEA77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9C-4A50-AF95-4F1E0ECEA776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9C-4AED-A473-96862725A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solidFill>
            <a:schemeClr val="accent1">
              <a:lumMod val="75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D7-4FA0-A354-C930D206DAC7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D7-4FA0-A354-C930D206DAC7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10C-477D-902D-C0B5C263123D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10C-477D-902D-C0B5C263123D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D7-4FA0-A354-C930D206D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32638888888889"/>
          <c:y val="6.4675925925925928E-2"/>
          <c:w val="0.65298611111111116"/>
          <c:h val="0.870648148148148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4E-4472-94CF-F1FEC49BE59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A1-44A2-9179-C7967E88E54D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A1-44A2-9179-C7967E88E54D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2A1-44A2-9179-C7967E88E54D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4E-4472-94CF-F1FEC49BE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7E-4BE9-A6A3-7857F7AA1AF7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AD-43D7-9913-3F247364D40A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AD-43D7-9913-3F247364D40A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AD-43D7-9913-3F247364D40A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7E-4BE9-A6A3-7857F7AA1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1E232A-5002-4678-8C17-B48B4BD64746}" type="datetimeFigureOut">
              <a:rPr lang="ru-RU"/>
              <a:pPr>
                <a:defRPr/>
              </a:pPr>
              <a:t>04.09.2020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FD38C7-48A1-4FE5-BEB0-4DE1AF14BC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45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D38C7-48A1-4FE5-BEB0-4DE1AF14BC0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9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C98C7F-709B-4513-A408-37EF608E1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1092C-809F-4347-9813-68396A965473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7D13-C452-41FE-8DC6-C69843E920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FB4A-A091-4B57-B190-B8B678D11DA5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604E-8AAA-42C5-860B-3834EE9A8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5285" y="1194"/>
            <a:ext cx="12181433" cy="6907308"/>
            <a:chOff x="22857" y="-2"/>
            <a:chExt cx="12168743" cy="6907306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5489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800" dirty="0"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340" y="31389"/>
            <a:ext cx="2418316" cy="701849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263352" y="736267"/>
            <a:ext cx="11737304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53253" y="6386664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604E-8AAA-42C5-860B-3834EE9A8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1535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D6C07D-03F7-49A4-A7C6-402F7BE92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9334B8E1-ED85-4348-B535-6A2B4487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" y="6322060"/>
            <a:ext cx="60198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6E8778-3440-4FC9-9BC4-D1A15C2FC4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7F09-2187-433E-9DD9-BFDDD36E9C82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9484-360C-403D-9E12-C278A01C57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E3DA-D116-4E27-9EF6-49C5D1BA8F34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356DB-2017-4DB4-ACE0-3BC2BA70E3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5C25-8343-488B-ADCB-0AED0E550369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658A-AB79-497F-9F78-9BA0D82EBC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4583-66BE-4B8A-B4C2-FB6934A98743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46F1-FE04-4E84-94C8-E15989B71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B2AF-A13A-41D4-98FD-35B2B76789F8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D8DC6-A774-41C8-9BFE-A66F96D7A6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E4EF-DC99-4006-B541-BE9C90F87190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05CB-0F72-431D-9320-9704E415E0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F135A7-73B3-4936-BAD3-79C0D1A24BB9}" type="datetime1">
              <a:rPr lang="ru-RU" smtClean="0"/>
              <a:t>04.09.2020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EDDBCC-B574-44FD-9295-E5FEE944D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9" r:id="rId2"/>
    <p:sldLayoutId id="214748371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30CC854-F53F-4C42-85AF-723C7E2F6800}"/>
              </a:ext>
            </a:extLst>
          </p:cNvPr>
          <p:cNvSpPr/>
          <p:nvPr/>
        </p:nvSpPr>
        <p:spPr>
          <a:xfrm>
            <a:off x="3048000" y="2060848"/>
            <a:ext cx="88086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профессиональной занятости в условиях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пандемии.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Прокопьева Надежда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21108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32" y="706446"/>
            <a:ext cx="8692936" cy="60931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</p:spTree>
    <p:extLst>
      <p:ext uri="{BB962C8B-B14F-4D97-AF65-F5344CB8AC3E}">
        <p14:creationId xmlns:p14="http://schemas.microsoft.com/office/powerpoint/2010/main" val="2638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591331"/>
            <a:ext cx="7929909" cy="62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591331"/>
            <a:ext cx="8168803" cy="62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591331"/>
            <a:ext cx="7298803" cy="61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92" y="610937"/>
            <a:ext cx="9145016" cy="61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591331"/>
            <a:ext cx="8611925" cy="61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62" y="591331"/>
            <a:ext cx="9685076" cy="62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591331"/>
            <a:ext cx="6937141" cy="60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41" y="623016"/>
            <a:ext cx="7905517" cy="60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мониторингу рынка труда ФГБУ «ВНИИ труда»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07" y="591331"/>
            <a:ext cx="6975786" cy="609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360" y="153773"/>
            <a:ext cx="1152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FDAAF7-DDDB-4EEB-86D2-ECADDB3EF4FB}"/>
              </a:ext>
            </a:extLst>
          </p:cNvPr>
          <p:cNvSpPr/>
          <p:nvPr/>
        </p:nvSpPr>
        <p:spPr>
          <a:xfrm>
            <a:off x="8834136" y="1636186"/>
            <a:ext cx="2825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считает, что у 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недостаточно </a:t>
            </a: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навыков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C3AADA-D43E-4F6F-B445-9024F4C3CA7F}"/>
              </a:ext>
            </a:extLst>
          </p:cNvPr>
          <p:cNvSpPr/>
          <p:nvPr/>
        </p:nvSpPr>
        <p:spPr>
          <a:xfrm>
            <a:off x="2628924" y="1782141"/>
            <a:ext cx="32876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Работодателей считают 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дефицит квалификации главным барьером на пути к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росту производительности труда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B3F7DBA-1DCA-4457-9CDA-ABF85E50F5EC}"/>
              </a:ext>
            </a:extLst>
          </p:cNvPr>
          <p:cNvSpPr/>
          <p:nvPr/>
        </p:nvSpPr>
        <p:spPr>
          <a:xfrm>
            <a:off x="2633463" y="4306994"/>
            <a:ext cx="3203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 не хватает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квалифицированных работников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052008E-C67D-478A-B984-7F422FCB7FD7}"/>
              </a:ext>
            </a:extLst>
          </p:cNvPr>
          <p:cNvSpPr/>
          <p:nvPr/>
        </p:nvSpPr>
        <p:spPr>
          <a:xfrm>
            <a:off x="1059331" y="209681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37%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3998C3-156F-43A3-85E3-B8616A119841}"/>
              </a:ext>
            </a:extLst>
          </p:cNvPr>
          <p:cNvSpPr/>
          <p:nvPr/>
        </p:nvSpPr>
        <p:spPr>
          <a:xfrm>
            <a:off x="1018505" y="454851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A28E405B-2103-4AB2-BAF8-3537F180E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05613"/>
              </p:ext>
            </p:extLst>
          </p:nvPr>
        </p:nvGraphicFramePr>
        <p:xfrm>
          <a:off x="6258710" y="1302708"/>
          <a:ext cx="2461365" cy="186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DF06B84B-0EE3-4519-930E-9B9185F83283}"/>
              </a:ext>
            </a:extLst>
          </p:cNvPr>
          <p:cNvSpPr/>
          <p:nvPr/>
        </p:nvSpPr>
        <p:spPr>
          <a:xfrm>
            <a:off x="7364322" y="213916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91%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662C02A-BD69-464E-9909-0E3B52820557}"/>
              </a:ext>
            </a:extLst>
          </p:cNvPr>
          <p:cNvSpPr/>
          <p:nvPr/>
        </p:nvSpPr>
        <p:spPr>
          <a:xfrm>
            <a:off x="8834136" y="4271516"/>
            <a:ext cx="3153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</a:t>
            </a:r>
          </a:p>
          <a:p>
            <a:pPr lvl="0">
              <a:lnSpc>
                <a:spcPct val="80000"/>
              </a:lnSpc>
            </a:pPr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 уровень подготовки в вузах как средний или низкий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D7B31DB-98DE-4AFF-B9FE-87704EC806D9}"/>
              </a:ext>
            </a:extLst>
          </p:cNvPr>
          <p:cNvSpPr/>
          <p:nvPr/>
        </p:nvSpPr>
        <p:spPr>
          <a:xfrm>
            <a:off x="7364322" y="461477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83%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3BDBFF4C-36DD-4E27-A883-B8106A7DE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121313"/>
              </p:ext>
            </p:extLst>
          </p:nvPr>
        </p:nvGraphicFramePr>
        <p:xfrm>
          <a:off x="0" y="1278421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FE577F26-5EF0-4830-8D22-2FEA7359C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545451"/>
              </p:ext>
            </p:extLst>
          </p:nvPr>
        </p:nvGraphicFramePr>
        <p:xfrm>
          <a:off x="29910" y="3730125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E0E5EB0D-C2AF-4072-9F10-A9A7046C6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273698"/>
              </p:ext>
            </p:extLst>
          </p:nvPr>
        </p:nvGraphicFramePr>
        <p:xfrm>
          <a:off x="6323947" y="1320772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94CD062E-E9BC-4305-B22D-01738D197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760618"/>
              </p:ext>
            </p:extLst>
          </p:nvPr>
        </p:nvGraphicFramePr>
        <p:xfrm>
          <a:off x="6273253" y="3813352"/>
          <a:ext cx="28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21F35E0-0DE8-4A9F-AE9C-335835F7C2F7}"/>
              </a:ext>
            </a:extLst>
          </p:cNvPr>
          <p:cNvSpPr/>
          <p:nvPr/>
        </p:nvSpPr>
        <p:spPr>
          <a:xfrm>
            <a:off x="479376" y="6218198"/>
            <a:ext cx="1094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данным: 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НАРК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0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16C330E-CEB8-414E-8D05-31595C72BC1C}"/>
              </a:ext>
            </a:extLst>
          </p:cNvPr>
          <p:cNvSpPr/>
          <p:nvPr/>
        </p:nvSpPr>
        <p:spPr>
          <a:xfrm>
            <a:off x="4367808" y="292494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9838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260" y="124351"/>
            <a:ext cx="11449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состояние рынка труда в области инженерных изысканий, градостроительства, архитектурно-строительного проектирования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2276" y="1656549"/>
            <a:ext cx="11305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занятых в сфере инженерных изысканий, градостроительства и архитектурно-строительного проектирования составляет порядка 2 миллионов человек.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8524" y="3186329"/>
            <a:ext cx="109590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национального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реестра специалистов в области инженерных изысканий и архитектурно-строительного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проектирования: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инженерных изысканий 			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32491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 организации архитектурно-строительного проектирования 	102024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1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61001" y="927692"/>
            <a:ext cx="6771103" cy="10802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Создан 25 сентября 2019 года решением Национального совета при Президенте РФ по профессиональным квалификациям (протокол  № 39)</a:t>
            </a:r>
            <a:endParaRPr lang="ru-RU" sz="20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899041"/>
            <a:ext cx="4523878" cy="10293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35360" y="0"/>
            <a:ext cx="9433048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Совет по профессиональным квалификациям в области инженерных изысканий, градостроительства, архитектурно-строительного проектирования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196" y="3429000"/>
            <a:ext cx="2310424" cy="90053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077072"/>
            <a:ext cx="3985260" cy="2407595"/>
          </a:xfrm>
          <a:prstGeom prst="rect">
            <a:avLst/>
          </a:prstGeom>
          <a:effectLst>
            <a:outerShdw blurRad="50800" dist="88900" dir="372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38" name="Прямоугольник 37"/>
          <p:cNvSpPr/>
          <p:nvPr/>
        </p:nvSpPr>
        <p:spPr>
          <a:xfrm>
            <a:off x="5307141" y="4895511"/>
            <a:ext cx="6612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НОПРИЗ объединяет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11 саморегулируемых организаций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56 тысяч проектных и изыскательских организаций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144" y="2372746"/>
            <a:ext cx="452387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Общероссийское межотраслевое объединение работодателей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0915" y="2276872"/>
            <a:ext cx="6771103" cy="1477328"/>
          </a:xfrm>
          <a:prstGeom prst="rect">
            <a:avLst/>
          </a:prstGeom>
          <a:ln w="31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 приоритетных направлений деятельности Национального объединения изыскателей и проектировщиков на период 2020 - 2024 годы является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 квалификаций  в  сфере  инженерных  изысканий, градостроительства, архитектурно-строительного проектирования.»</a:t>
            </a:r>
          </a:p>
        </p:txBody>
      </p:sp>
    </p:spTree>
    <p:extLst>
      <p:ext uri="{BB962C8B-B14F-4D97-AF65-F5344CB8AC3E}">
        <p14:creationId xmlns:p14="http://schemas.microsoft.com/office/powerpoint/2010/main" val="10859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7413" y="5412122"/>
            <a:ext cx="11377263" cy="61927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БЕЗОПАСНОГО И ЗАКОННОГО ВЗАИМОДЕЙСТВИЯ МЕЖДУ ОРГАНИЗАЦИЯМИ И ПРОФЕССИОНАЛЬНЫМИ ИСПОЛНИТЕЛЯМИ РАБОТ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44584" y="4513180"/>
            <a:ext cx="209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РАБОТОДАТЕЛЬ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3754" y="1803771"/>
            <a:ext cx="11737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настоящего Соглашения является совместная работа СПК и НАЙМИКС по внедрению механизмов,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регулирующих снижение темпов роста внутренней трудовой миграции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способствующих развитию Независимой оценки квалификации, как инструмента для самореализации  профессионалов.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646577"/>
            <a:ext cx="4129276" cy="2494599"/>
          </a:xfrm>
          <a:prstGeom prst="rect">
            <a:avLst/>
          </a:prstGeom>
          <a:effectLst>
            <a:outerShdw blurRad="50800" dist="88900" dir="3720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998" y="3312130"/>
            <a:ext cx="1140892" cy="11454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276" y="3260980"/>
            <a:ext cx="1265791" cy="1265791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306890" y="4144321"/>
            <a:ext cx="2693508" cy="693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685963" y="4093005"/>
            <a:ext cx="2850633" cy="8001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06890" y="4144321"/>
            <a:ext cx="1750203" cy="905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306890" y="3824708"/>
            <a:ext cx="2693508" cy="3139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108307" y="4089813"/>
            <a:ext cx="2428289" cy="211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15263" y="3137008"/>
            <a:ext cx="1121333" cy="952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023699" y="4127492"/>
            <a:ext cx="216024" cy="214853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892386" y="4710655"/>
            <a:ext cx="216024" cy="214853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946047" y="3981692"/>
            <a:ext cx="216024" cy="214853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948238" y="3679023"/>
            <a:ext cx="216024" cy="214853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308721" y="3004451"/>
            <a:ext cx="216024" cy="214853"/>
          </a:xfrm>
          <a:prstGeom prst="ellipse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85291" y="753857"/>
            <a:ext cx="118067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 декабря 2019 года подписано Соглашение между ООО «НАЙМИКС» и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Советом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профессиональным квалификациям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96428" y="4466099"/>
            <a:ext cx="209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ИСПОЛНИТЕЛЬ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Двойные фигурные скобки 29"/>
          <p:cNvSpPr/>
          <p:nvPr/>
        </p:nvSpPr>
        <p:spPr>
          <a:xfrm>
            <a:off x="2444382" y="6286608"/>
            <a:ext cx="7327850" cy="360040"/>
          </a:xfrm>
          <a:prstGeom prst="bracePair">
            <a:avLst>
              <a:gd name="adj" fmla="val 1635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81401" y="6274799"/>
            <a:ext cx="7500313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НАЙМИКС официальный партнер Федеральной налоговой службы России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43" y="414481"/>
            <a:ext cx="10870257" cy="61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5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045384F-9CD6-4373-BCDF-DD7B0D5112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4056" y="116632"/>
            <a:ext cx="11208568" cy="63093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88288" y="260648"/>
            <a:ext cx="30243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4056" y="260648"/>
            <a:ext cx="10885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1F35E0-0DE8-4A9F-AE9C-335835F7C2F7}"/>
              </a:ext>
            </a:extLst>
          </p:cNvPr>
          <p:cNvSpPr/>
          <p:nvPr/>
        </p:nvSpPr>
        <p:spPr>
          <a:xfrm>
            <a:off x="635732" y="6385302"/>
            <a:ext cx="10945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предоставлена АНО НАРК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4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8288" y="260648"/>
            <a:ext cx="30243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4056" y="260648"/>
            <a:ext cx="10885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21F35E0-0DE8-4A9F-AE9C-335835F7C2F7}"/>
              </a:ext>
            </a:extLst>
          </p:cNvPr>
          <p:cNvSpPr/>
          <p:nvPr/>
        </p:nvSpPr>
        <p:spPr>
          <a:xfrm>
            <a:off x="2329503" y="2254984"/>
            <a:ext cx="5904656" cy="13234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21F35E0-0DE8-4A9F-AE9C-335835F7C2F7}"/>
              </a:ext>
            </a:extLst>
          </p:cNvPr>
          <p:cNvSpPr/>
          <p:nvPr/>
        </p:nvSpPr>
        <p:spPr>
          <a:xfrm>
            <a:off x="2602030" y="5283556"/>
            <a:ext cx="587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НЕОПРЕДЕЛЕНО</a:t>
            </a:r>
            <a:endParaRPr lang="ru-RU" sz="48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21F35E0-0DE8-4A9F-AE9C-335835F7C2F7}"/>
              </a:ext>
            </a:extLst>
          </p:cNvPr>
          <p:cNvSpPr/>
          <p:nvPr/>
        </p:nvSpPr>
        <p:spPr>
          <a:xfrm>
            <a:off x="6463218" y="270465"/>
            <a:ext cx="5573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СОЗДАЕМ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21F35E0-0DE8-4A9F-AE9C-335835F7C2F7}"/>
              </a:ext>
            </a:extLst>
          </p:cNvPr>
          <p:cNvSpPr/>
          <p:nvPr/>
        </p:nvSpPr>
        <p:spPr>
          <a:xfrm>
            <a:off x="119336" y="1188913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21F35E0-0DE8-4A9F-AE9C-335835F7C2F7}"/>
              </a:ext>
            </a:extLst>
          </p:cNvPr>
          <p:cNvSpPr/>
          <p:nvPr/>
        </p:nvSpPr>
        <p:spPr>
          <a:xfrm>
            <a:off x="8140863" y="1990459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74589" y="4340028"/>
            <a:ext cx="1440000" cy="1440000"/>
            <a:chOff x="474589" y="4340028"/>
            <a:chExt cx="1440000" cy="1440000"/>
          </a:xfrm>
        </p:grpSpPr>
        <p:sp>
          <p:nvSpPr>
            <p:cNvPr id="14" name="24-конечная звезда 13"/>
            <p:cNvSpPr/>
            <p:nvPr/>
          </p:nvSpPr>
          <p:spPr>
            <a:xfrm>
              <a:off x="474589" y="4340028"/>
              <a:ext cx="1440000" cy="1440000"/>
            </a:xfrm>
            <a:prstGeom prst="star24">
              <a:avLst>
                <a:gd name="adj" fmla="val 5347"/>
              </a:avLst>
            </a:prstGeom>
            <a:effectLst>
              <a:outerShdw blurRad="50800" dist="12700" algn="ctr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623873" y="4482657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Арка 21"/>
          <p:cNvSpPr/>
          <p:nvPr/>
        </p:nvSpPr>
        <p:spPr>
          <a:xfrm rot="19877514">
            <a:off x="8679328" y="3532373"/>
            <a:ext cx="2974207" cy="3003082"/>
          </a:xfrm>
          <a:prstGeom prst="blockArc">
            <a:avLst>
              <a:gd name="adj1" fmla="val 10779897"/>
              <a:gd name="adj2" fmla="val 9169580"/>
              <a:gd name="adj3" fmla="val 3304"/>
            </a:avLst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74000">
                <a:srgbClr val="FFFF00"/>
              </a:gs>
              <a:gs pos="92000">
                <a:srgbClr val="00B05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>
            <a:off x="9204707" y="4039704"/>
            <a:ext cx="1923448" cy="1988419"/>
          </a:xfrm>
          <a:prstGeom prst="blockArc">
            <a:avLst>
              <a:gd name="adj1" fmla="val 10779897"/>
              <a:gd name="adj2" fmla="val 21452475"/>
              <a:gd name="adj3" fmla="val 0"/>
            </a:avLst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8394968" y="2705964"/>
            <a:ext cx="1709757" cy="2327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144599" y="4039704"/>
            <a:ext cx="983556" cy="994209"/>
          </a:xfrm>
          <a:prstGeom prst="line">
            <a:avLst/>
          </a:prstGeom>
          <a:ln w="19050">
            <a:solidFill>
              <a:srgbClr val="C00000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21F35E0-0DE8-4A9F-AE9C-335835F7C2F7}"/>
              </a:ext>
            </a:extLst>
          </p:cNvPr>
          <p:cNvSpPr/>
          <p:nvPr/>
        </p:nvSpPr>
        <p:spPr>
          <a:xfrm>
            <a:off x="-48124" y="6028123"/>
            <a:ext cx="2485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246260" y="3659596"/>
            <a:ext cx="995247" cy="1056063"/>
            <a:chOff x="474589" y="4340028"/>
            <a:chExt cx="1440000" cy="1440000"/>
          </a:xfrm>
        </p:grpSpPr>
        <p:sp>
          <p:nvSpPr>
            <p:cNvPr id="30" name="24-конечная звезда 29"/>
            <p:cNvSpPr/>
            <p:nvPr/>
          </p:nvSpPr>
          <p:spPr>
            <a:xfrm>
              <a:off x="474589" y="4340028"/>
              <a:ext cx="1440000" cy="1440000"/>
            </a:xfrm>
            <a:prstGeom prst="star24">
              <a:avLst>
                <a:gd name="adj" fmla="val 5347"/>
              </a:avLst>
            </a:prstGeom>
            <a:effectLst>
              <a:outerShdw blurRad="50800" dist="12700" algn="ctr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>
              <a:spLocks noChangeAspect="1"/>
            </p:cNvSpPr>
            <p:nvPr/>
          </p:nvSpPr>
          <p:spPr>
            <a:xfrm>
              <a:off x="623873" y="4482657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92826" y="3483746"/>
            <a:ext cx="1184053" cy="1206516"/>
            <a:chOff x="474589" y="4340028"/>
            <a:chExt cx="1440000" cy="1440000"/>
          </a:xfrm>
        </p:grpSpPr>
        <p:sp>
          <p:nvSpPr>
            <p:cNvPr id="33" name="24-конечная звезда 32"/>
            <p:cNvSpPr/>
            <p:nvPr/>
          </p:nvSpPr>
          <p:spPr>
            <a:xfrm>
              <a:off x="474589" y="4340028"/>
              <a:ext cx="1440000" cy="1440000"/>
            </a:xfrm>
            <a:prstGeom prst="star24">
              <a:avLst>
                <a:gd name="adj" fmla="val 5347"/>
              </a:avLst>
            </a:prstGeom>
            <a:effectLst>
              <a:outerShdw blurRad="50800" dist="12700" algn="ctr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>
              <a:spLocks noChangeAspect="1"/>
            </p:cNvSpPr>
            <p:nvPr/>
          </p:nvSpPr>
          <p:spPr>
            <a:xfrm>
              <a:off x="623873" y="4482657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107942" y="4785510"/>
            <a:ext cx="1227573" cy="1170368"/>
            <a:chOff x="474589" y="4340028"/>
            <a:chExt cx="1440000" cy="1440000"/>
          </a:xfrm>
        </p:grpSpPr>
        <p:sp>
          <p:nvSpPr>
            <p:cNvPr id="36" name="24-конечная звезда 35"/>
            <p:cNvSpPr/>
            <p:nvPr/>
          </p:nvSpPr>
          <p:spPr>
            <a:xfrm>
              <a:off x="474589" y="4340028"/>
              <a:ext cx="1440000" cy="1440000"/>
            </a:xfrm>
            <a:prstGeom prst="star24">
              <a:avLst>
                <a:gd name="adj" fmla="val 5347"/>
              </a:avLst>
            </a:prstGeom>
            <a:effectLst>
              <a:outerShdw blurRad="50800" dist="12700" algn="ctr" rotWithShape="0">
                <a:schemeClr val="accent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>
              <a:spLocks noChangeAspect="1"/>
            </p:cNvSpPr>
            <p:nvPr/>
          </p:nvSpPr>
          <p:spPr>
            <a:xfrm>
              <a:off x="623873" y="4482657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47296" y="672780"/>
            <a:ext cx="2964413" cy="480677"/>
            <a:chOff x="4974226" y="787668"/>
            <a:chExt cx="4901668" cy="10876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"/>
            <a:srcRect l="42594" t="23770" r="41976" b="33752"/>
            <a:stretch/>
          </p:blipFill>
          <p:spPr>
            <a:xfrm>
              <a:off x="5388114" y="787668"/>
              <a:ext cx="413888" cy="108765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2"/>
            <a:srcRect l="42594" t="23770" r="41976" b="33752"/>
            <a:stretch/>
          </p:blipFill>
          <p:spPr>
            <a:xfrm>
              <a:off x="4974226" y="787668"/>
              <a:ext cx="413888" cy="10876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2"/>
            <a:srcRect l="42594" t="23770" r="41976" b="33752"/>
            <a:stretch/>
          </p:blipFill>
          <p:spPr>
            <a:xfrm>
              <a:off x="5802002" y="787668"/>
              <a:ext cx="413888" cy="108765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"/>
            <a:srcRect l="42594" t="23770" r="41976" b="33752"/>
            <a:stretch/>
          </p:blipFill>
          <p:spPr>
            <a:xfrm>
              <a:off x="6215890" y="787668"/>
              <a:ext cx="413888" cy="1087656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"/>
            <a:srcRect l="42594" t="23770" r="41976" b="33752"/>
            <a:stretch/>
          </p:blipFill>
          <p:spPr>
            <a:xfrm>
              <a:off x="6629778" y="787668"/>
              <a:ext cx="413888" cy="1087656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2"/>
            <a:srcRect l="42594" t="23770" r="41976" b="33752"/>
            <a:stretch/>
          </p:blipFill>
          <p:spPr>
            <a:xfrm>
              <a:off x="7043666" y="787668"/>
              <a:ext cx="413888" cy="108765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2"/>
            <a:srcRect l="42594" t="23770" r="41976" b="33752"/>
            <a:stretch/>
          </p:blipFill>
          <p:spPr>
            <a:xfrm>
              <a:off x="7457554" y="787668"/>
              <a:ext cx="413888" cy="1087656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2"/>
            <a:srcRect l="42594" t="23770" r="41976" b="33752"/>
            <a:stretch/>
          </p:blipFill>
          <p:spPr>
            <a:xfrm>
              <a:off x="7871442" y="787668"/>
              <a:ext cx="413888" cy="108765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"/>
            <a:srcRect l="42678" t="24860" r="42285" b="33513"/>
            <a:stretch/>
          </p:blipFill>
          <p:spPr>
            <a:xfrm>
              <a:off x="8294957" y="806919"/>
              <a:ext cx="404261" cy="106840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"/>
            <a:srcRect l="42678" t="24860" r="42285" b="33513"/>
            <a:stretch/>
          </p:blipFill>
          <p:spPr>
            <a:xfrm>
              <a:off x="9067372" y="806918"/>
              <a:ext cx="404261" cy="1068405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3"/>
            <a:srcRect l="42678" t="24860" r="42285" b="33513"/>
            <a:stretch/>
          </p:blipFill>
          <p:spPr>
            <a:xfrm>
              <a:off x="8690016" y="806918"/>
              <a:ext cx="404261" cy="1068405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3"/>
            <a:srcRect l="42678" t="24860" r="42285" b="33513"/>
            <a:stretch/>
          </p:blipFill>
          <p:spPr>
            <a:xfrm>
              <a:off x="9471633" y="806918"/>
              <a:ext cx="404261" cy="1068405"/>
            </a:xfrm>
            <a:prstGeom prst="rect">
              <a:avLst/>
            </a:prstGeom>
          </p:spPr>
        </p:pic>
      </p:grpSp>
      <p:sp>
        <p:nvSpPr>
          <p:cNvPr id="51" name="Прямоугольник 50"/>
          <p:cNvSpPr/>
          <p:nvPr/>
        </p:nvSpPr>
        <p:spPr>
          <a:xfrm>
            <a:off x="4939972" y="3610699"/>
            <a:ext cx="10983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rgbClr val="0070C0"/>
                </a:solidFill>
                <a:sym typeface="Wingdings 3" panose="05040102010807070707" pitchFamily="18" charset="2"/>
              </a:rPr>
              <a:t></a:t>
            </a:r>
            <a:endParaRPr lang="ru-RU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7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551384" y="6059996"/>
            <a:ext cx="11233248" cy="59532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pc="-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  </a:t>
            </a:r>
            <a:r>
              <a:rPr lang="en-US" sz="2800" b="1" spc="-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https://spk.nopriz.ru/</a:t>
            </a:r>
            <a:endParaRPr lang="ru-RU" sz="28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404" y="68111"/>
            <a:ext cx="1072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по мониторингу рынка труда ФГБУ «ВНИИ труда»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16" y="716689"/>
            <a:ext cx="8890768" cy="53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13423"/>
      </p:ext>
    </p:extLst>
  </p:cSld>
  <p:clrMapOvr>
    <a:masterClrMapping/>
  </p:clrMapOvr>
</p:sld>
</file>

<file path=ppt/theme/theme1.xml><?xml version="1.0" encoding="utf-8"?>
<a:theme xmlns:a="http://schemas.openxmlformats.org/drawingml/2006/main" name="ВНИИ ТРУ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ВНИИ ТРУДА</Template>
  <TotalTime>7169</TotalTime>
  <Words>385</Words>
  <Application>Microsoft Office PowerPoint</Application>
  <PresentationFormat>Широкоэкранный</PresentationFormat>
  <Paragraphs>60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Gill Sans</vt:lpstr>
      <vt:lpstr>Tahoma</vt:lpstr>
      <vt:lpstr>Times New Roman</vt:lpstr>
      <vt:lpstr>Wingdings</vt:lpstr>
      <vt:lpstr>Wingdings 3</vt:lpstr>
      <vt:lpstr>ВНИИ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Marietta</dc:creator>
  <cp:lastModifiedBy>Александр В. Клементьев</cp:lastModifiedBy>
  <cp:revision>590</cp:revision>
  <dcterms:created xsi:type="dcterms:W3CDTF">2017-11-30T16:28:46Z</dcterms:created>
  <dcterms:modified xsi:type="dcterms:W3CDTF">2020-09-04T05:53:09Z</dcterms:modified>
</cp:coreProperties>
</file>