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65" r:id="rId7"/>
    <p:sldId id="264" r:id="rId8"/>
    <p:sldId id="263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>
        <p:scale>
          <a:sx n="100" d="100"/>
          <a:sy n="100" d="100"/>
        </p:scale>
        <p:origin x="-110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view3D>
      <c:rotX val="30"/>
      <c:rotY val="24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357683851314189"/>
          <c:y val="0"/>
          <c:w val="0.54768143045834417"/>
          <c:h val="0.787081367730522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8"/>
          </c:dPt>
          <c:dPt>
            <c:idx val="1"/>
            <c:bubble3D val="0"/>
            <c:explosion val="2"/>
          </c:dPt>
          <c:dPt>
            <c:idx val="2"/>
            <c:bubble3D val="0"/>
            <c:explosion val="5"/>
          </c:dPt>
          <c:dPt>
            <c:idx val="3"/>
            <c:bubble3D val="0"/>
            <c:explosion val="4"/>
          </c:dPt>
          <c:dLbls>
            <c:dLbl>
              <c:idx val="0"/>
              <c:layout>
                <c:manualLayout>
                  <c:x val="-8.1395277067980096E-2"/>
                  <c:y val="-5.4366914631446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3319864322345527E-2"/>
                  <c:y val="-0.128037215351248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2928570350893798"/>
                  <c:y val="-2.2406896094038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1946683564651939"/>
                  <c:y val="-2.822939316759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Офисные здания</c:v>
                </c:pt>
                <c:pt idx="1">
                  <c:v>Торговая недвижимость</c:v>
                </c:pt>
                <c:pt idx="2">
                  <c:v>Складские и индустриальные объекты</c:v>
                </c:pt>
                <c:pt idx="3">
                  <c:v>Прочее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</c:v>
                </c:pt>
                <c:pt idx="1">
                  <c:v>24</c:v>
                </c:pt>
                <c:pt idx="2">
                  <c:v>15</c:v>
                </c:pt>
                <c:pt idx="3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4.8645486578308854E-2"/>
          <c:y val="0.70883039261565239"/>
          <c:w val="0.89038735065102492"/>
          <c:h val="0.27536203944220206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23EE8-6BE2-48A3-AB80-9C0904F4DA6D}" type="datetimeFigureOut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6800F-CE33-4B39-82A9-A037B2945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F91B2-9380-4F8B-A95A-CAA78862D625}" type="datetimeFigureOut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B3B20-F97A-43FB-AA4A-710712739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95884-9809-43B9-ABA4-012F3AED74F9}" type="datetimeFigureOut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0D048-426B-4529-B83B-1355CE916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171BC-B8E4-42D4-99FA-A543C139011E}" type="datetimeFigureOut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D1CC1-2A88-4593-B898-B7B0E3BDD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D9924-63ED-4620-906C-C42EEB31CEA8}" type="datetimeFigureOut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C805C-6154-41FB-9B8A-E13DA449C6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BB09D-05FF-4C3A-B9A5-836CFCDBA742}" type="datetimeFigureOut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89391-5F78-4ECC-B86C-CE43CE3A9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A3E54-A88A-41A6-93CB-3BBA77FB637D}" type="datetimeFigureOut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05EE7-8FB9-42CB-9B87-53D612771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79BAB-AE17-4FB7-A4E0-36AEDD9E35DE}" type="datetimeFigureOut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A8A2E-1696-4F66-9C6D-AC9B0B12C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B8D43-48E4-4B15-BB66-99C4B39B347A}" type="datetimeFigureOut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1D793-E488-48D6-8085-0865BF5CD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10B79-FD39-42AF-822D-18DE2437148D}" type="datetimeFigureOut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4E513-C51B-4C40-9C1E-C58E5E7C3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04B8F-9896-4918-AA4E-7377DEE009EA}" type="datetimeFigureOut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D5B68-B5D0-4C8F-A958-E1851A03B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965732-0428-46F3-A4F9-91235BDB6E97}" type="datetimeFigureOut">
              <a:rPr lang="ru-RU"/>
              <a:pPr>
                <a:defRPr/>
              </a:pPr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66D978-FF4D-4687-AC43-13EA91D9C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Globex\Шаблоны для PowerPoint\#0036\Компоненты\Screen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" y="5589240"/>
            <a:ext cx="91439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Новые реалии развития «зеленого» строительства.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Есть ли будущее у «зеленого» строительства объектов ТЭК?</a:t>
            </a:r>
            <a:endParaRPr lang="ru-RU" sz="27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D:\Globex\Шаблоны для PowerPoint\#0036\Компоненты\Screen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829422" y="1628800"/>
            <a:ext cx="486345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«Зеленое» строительство это:</a:t>
            </a:r>
            <a:endParaRPr lang="ru-RU" sz="26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2433" y="2420888"/>
            <a:ext cx="587156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снижение </a:t>
            </a:r>
            <a:r>
              <a:rPr lang="ru-RU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ресурсо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- и энергопотребления на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протяжении всего жизненного 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цикла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минимизация негативного воздействия на окружающую среду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сохранение и улучшение качества и комфорта внутренней среды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применение инновационных материалов, решений и технологий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применение альтернативной и возобновляемой энергии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D:\Globex\Шаблоны для PowerPoint\#0036\Компоненты\Screen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203848" y="1343113"/>
            <a:ext cx="574275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Сертификация «зеленого» строительства в России:</a:t>
            </a:r>
            <a:endParaRPr lang="ru-RU" sz="26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2644924"/>
            <a:ext cx="788436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BREEAM (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метод экологической оценки зданий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)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LEED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(специализируется на энергосбережении)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DGNB LEED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ГОСТ Р 54964-2012 «Оценка соответствия. Экологические требования к объектам недвижимости»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СТО НООСТРОЙ 2.35.4-2011 ««Зеленое строительство». Здания жилые и общественные. Рейтинговая система оценки устойчивости среды обитания»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СТО НООСТРОЙ 2.35.68-2012 ««Зеленое строительство». Здания жилые и общественные. Учет региональных особенностей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в рейтинговой системе оценки устойчивой среды обитания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СТО НООСТРОЙ 2.35.153-2014 ««Зеленое строительство». Спортивные здания и сооружения. Учет особенностей в рейтинговой системе оценки устойчивой среды обитания»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ПНСТ 349-2019, ПНСТ 350-2019, ПНСТ 351-2019, ПНСТ 352-2019 по «Зеленым» стандартам и «зеленым» технологиям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16409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D:\Globex\Шаблоны для PowerPoint\#0036\Компоненты\Screen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574529" y="1124744"/>
            <a:ext cx="547260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На конец 2020 года по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 «зеленым» стандартам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в России было построено и сертифицировано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177 зданий*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494017932"/>
              </p:ext>
            </p:extLst>
          </p:nvPr>
        </p:nvGraphicFramePr>
        <p:xfrm>
          <a:off x="3419872" y="2940626"/>
          <a:ext cx="6012668" cy="3786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53244" y="3212976"/>
            <a:ext cx="324036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Для сравнения: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в Великобритании более 3 тыс. зданий получили оценку международных организаций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в Абу-Даби более 22,4 тыс. объектов признаны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экологичными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 (с учетом локальных программ сертификации)</a:t>
            </a:r>
            <a:endParaRPr lang="ru-RU" b="1" i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37853" y="6550223"/>
            <a:ext cx="3240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* По данным </a:t>
            </a:r>
            <a:r>
              <a:rPr lang="en-US" sz="1400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Knight Frank</a:t>
            </a:r>
            <a:endParaRPr lang="ru-RU" sz="1400" i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16409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D:\Globex\Шаблоны для PowerPoint\#0036\Компоненты\Screen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491880" y="836712"/>
            <a:ext cx="48634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Новые реалии: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315" y="2145337"/>
            <a:ext cx="882436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Послание Президента Российской Федерации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Федеральному Собранию 21 апреля 2021 г.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«</a:t>
            </a: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мы должны ответить на вызовы изменений климата, адаптировать к ним сельское хозяйство, промышленность, ЖКХ, всю инфраструктуру…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      «… </a:t>
            </a: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в 12 крупнейших индустриальных центрах страны объем выбросов в атмосферу должен снизиться на 20 процентов к 2024 году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               «</a:t>
            </a: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Мы обязательно поддержим проекты бизнеса по экологической модернизации предприятий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                          «</a:t>
            </a: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Прошу Правительство подготовить четкий пошаговый план сквозного повсеместного использования цифрового проектирования, производства и внедрения самых передовых </a:t>
            </a:r>
            <a:r>
              <a:rPr lang="ru-RU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энергоэффективных</a:t>
            </a: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материалов. Это важно и для ответа на климатические, экологические вызовы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»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638" y="4431287"/>
            <a:ext cx="88027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Указ Президента Российской Федерации от 4 ноября 2020 г.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№ 666  «О сокращении выбросов парниковых газов»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установлена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цель – обеспечить к 2030 году сокращение выбросов парниковых газов до 70 процентов относительно уровня 1990 года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400475"/>
            <a:ext cx="88924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Во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II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чтении принят проект федерального закона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«Об ограничении выбросов парниковых газов»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м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еры по ограничению выбросов парниковых газов включают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государственный учет выбросов;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установлением целевых показателей;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поддержку деятельности по сокращению выбросов парниковых газов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6408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D:\Globex\Шаблоны для PowerPoint\#0036\Компоненты\Screen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829422" y="1484784"/>
            <a:ext cx="486345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Есть ли будущее у </a:t>
            </a: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«зеленого» строительства объектов ТЭК?</a:t>
            </a:r>
            <a:endParaRPr lang="ru-RU" sz="26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400" y="2674947"/>
            <a:ext cx="859407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В настоящее время сертификация по зеленым стандартам зданий, строений и сооружений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объектов ТЭК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практически не осуществляется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При этом, по данным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HPBC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,  за 2020 год в России по системе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LEED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было сертифицировано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более 4 промышленных объектов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400" y="4297020"/>
            <a:ext cx="864096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В чем причина?</a:t>
            </a:r>
            <a:endParaRPr lang="ru-RU" sz="2000" b="1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+mn-cs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о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тсутствие профильной системы сертификации «зеленого» строительства объектов ТЭК, учитывающей специфику объектов отрасли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000" b="1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+mn-cs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о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тсутствие мотивации, императивных и стимулирующих механизмов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000" b="1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+mn-cs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о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тсутствие увязки с климатической повесткой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50019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D:\Globex\Шаблоны для PowerPoint\#0036\Компоненты\Screen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829422" y="1484784"/>
            <a:ext cx="486345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Есть ли будущее у </a:t>
            </a: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«зеленого» строительства объектов ТЭК?</a:t>
            </a:r>
            <a:endParaRPr lang="ru-RU" sz="26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956" y="2636912"/>
            <a:ext cx="866608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В настоящее время разрабатывается стратегический программный документ «Новая энергетика», направленный на сокращение объема выбросов парниковых газов, осуществление перехода к «зеленой» энергетике и сохранение устойчивости и безопасности энергетической системы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Организации ТЭК разрабатывают стратегии по снижению выбросов парниковых газов и инвестируют в исследования и развитие инновационных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низкоуглеродных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 технологий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Развивается механизм «зеленого» финансирования, направленный на уменьшение негативного воздействия на окружающую среду, стимулирование внедрения наилучших доступных  и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низкоуглеродных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 технологий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5949280"/>
            <a:ext cx="8640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Механизм «зеленой» сертификации объектов ТЭК может стать элементом реализации каждого из указанных направлений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8650019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D:\Globex\Шаблоны для PowerPoint\#0036\Компоненты\Screen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663948" y="3356992"/>
            <a:ext cx="58161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Спасибо за внимание!</a:t>
            </a:r>
            <a:endParaRPr lang="ru-RU" sz="44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5733256"/>
            <a:ext cx="67192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Никитина М.А. –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+mn-cs"/>
              </a:rPr>
              <a:t>начальник отдела правового сопровождения экологической политики в сфере ТЭК Дирекции по развитию законодательства в ТЭК ФГБУ «РЭА» Минэнерго России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50019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cit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greencity</Template>
  <TotalTime>220</TotalTime>
  <Words>634</Words>
  <Application>Microsoft Office PowerPoint</Application>
  <PresentationFormat>Экран (4:3)</PresentationFormat>
  <Paragraphs>65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greencity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Никитина Мария  Александровна</dc:creator>
  <cp:lastModifiedBy>Никитина Мария  Александровна</cp:lastModifiedBy>
  <cp:revision>15</cp:revision>
  <dcterms:created xsi:type="dcterms:W3CDTF">2021-06-03T09:56:31Z</dcterms:created>
  <dcterms:modified xsi:type="dcterms:W3CDTF">2021-06-03T13:36:34Z</dcterms:modified>
</cp:coreProperties>
</file>