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97" r:id="rId2"/>
    <p:sldId id="349" r:id="rId3"/>
    <p:sldId id="351" r:id="rId4"/>
    <p:sldId id="350" r:id="rId5"/>
    <p:sldId id="352" r:id="rId6"/>
    <p:sldId id="353" r:id="rId7"/>
    <p:sldId id="354" r:id="rId8"/>
    <p:sldId id="339" r:id="rId9"/>
    <p:sldId id="340" r:id="rId10"/>
    <p:sldId id="341" r:id="rId11"/>
    <p:sldId id="342" r:id="rId12"/>
    <p:sldId id="344" r:id="rId13"/>
    <p:sldId id="345" r:id="rId14"/>
    <p:sldId id="346" r:id="rId15"/>
    <p:sldId id="343" r:id="rId16"/>
    <p:sldId id="347" r:id="rId17"/>
    <p:sldId id="348" r:id="rId18"/>
    <p:sldId id="260" r:id="rId19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1">
          <p15:clr>
            <a:srgbClr val="A4A3A4"/>
          </p15:clr>
        </p15:guide>
        <p15:guide id="2" orient="horz" pos="564">
          <p15:clr>
            <a:srgbClr val="A4A3A4"/>
          </p15:clr>
        </p15:guide>
        <p15:guide id="3" orient="horz" pos="164">
          <p15:clr>
            <a:srgbClr val="A4A3A4"/>
          </p15:clr>
        </p15:guide>
        <p15:guide id="4" pos="152">
          <p15:clr>
            <a:srgbClr val="A4A3A4"/>
          </p15:clr>
        </p15:guide>
        <p15:guide id="5" pos="4839">
          <p15:clr>
            <a:srgbClr val="A4A3A4"/>
          </p15:clr>
        </p15:guide>
        <p15:guide id="6" pos="5601">
          <p15:clr>
            <a:srgbClr val="A4A3A4"/>
          </p15:clr>
        </p15:guide>
        <p15:guide id="7" pos="29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9D"/>
    <a:srgbClr val="EC1C24"/>
    <a:srgbClr val="2D71C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 snapToGrid="0" snapToObjects="1">
      <p:cViewPr varScale="1">
        <p:scale>
          <a:sx n="65" d="100"/>
          <a:sy n="65" d="100"/>
        </p:scale>
        <p:origin x="1320" y="40"/>
      </p:cViewPr>
      <p:guideLst>
        <p:guide orient="horz" pos="4151"/>
        <p:guide orient="horz" pos="564"/>
        <p:guide orient="horz" pos="164"/>
        <p:guide pos="152"/>
        <p:guide pos="4839"/>
        <p:guide pos="5601"/>
        <p:guide pos="29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E93E2-A68E-458B-A3FD-C07C1A2916A9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2DD7C-7774-433A-AEE6-1A6FD9AF4A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411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679741" cy="6589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02000" y="1905000"/>
            <a:ext cx="4052455" cy="2505364"/>
          </a:xfrm>
        </p:spPr>
        <p:txBody>
          <a:bodyPr anchor="t" anchorCtr="0">
            <a:noAutofit/>
          </a:bodyPr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саморегулируемых организаций, основанных на членстве лиц, выполняющих инженерные изыскания, и саморегулируемых организаций основанных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на членстве лиц, осуществляющих подготовку проектной документации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" y="2264064"/>
            <a:ext cx="2936874" cy="1397000"/>
          </a:xfrm>
        </p:spPr>
        <p:txBody>
          <a:bodyPr>
            <a:noAutofit/>
          </a:bodyPr>
          <a:lstStyle>
            <a:lvl1pPr marL="0" indent="0" algn="ctr">
              <a:buNone/>
              <a:defRPr sz="900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VI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99EC-4AB4-0F4C-81E8-195ECA09A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0" y="3661064"/>
            <a:ext cx="2936875" cy="772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600" kern="1200" cap="all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съезд</a:t>
            </a:r>
            <a:endParaRPr lang="en-US" dirty="0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2936875" y="4745182"/>
            <a:ext cx="1808307" cy="18445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600" kern="1200" cap="all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cap="none" spc="0" dirty="0" err="1" smtClean="0">
                <a:solidFill>
                  <a:schemeClr val="accent6"/>
                </a:solidFill>
              </a:rPr>
              <a:t>www.nopriz.ru</a:t>
            </a:r>
            <a:endParaRPr lang="en-US" sz="1800" cap="none" spc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2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94"/>
            <a:ext cx="9144000" cy="660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636" y="260350"/>
            <a:ext cx="4218277" cy="1699635"/>
          </a:xfrm>
        </p:spPr>
        <p:txBody>
          <a:bodyPr anchor="t" anchorCtr="0"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ru-RU" dirty="0" smtClean="0"/>
              <a:t>Посохин </a:t>
            </a:r>
            <a:br>
              <a:rPr lang="ru-RU" dirty="0" smtClean="0"/>
            </a:br>
            <a:r>
              <a:rPr lang="ru-RU" dirty="0" smtClean="0"/>
              <a:t>Михаил  Михайлович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63636" y="2586181"/>
            <a:ext cx="4218277" cy="198581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accent6"/>
                </a:solidFill>
              </a:defRPr>
            </a:lvl2pPr>
            <a:lvl3pPr>
              <a:defRPr sz="1800">
                <a:solidFill>
                  <a:schemeClr val="accent6"/>
                </a:solidFill>
              </a:defRPr>
            </a:lvl3pPr>
            <a:lvl4pPr>
              <a:defRPr sz="1800">
                <a:solidFill>
                  <a:schemeClr val="accent6"/>
                </a:solidFill>
              </a:defRPr>
            </a:lvl4pPr>
            <a:lvl5pPr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 smtClean="0"/>
              <a:t>Президент Национального</a:t>
            </a:r>
          </a:p>
          <a:p>
            <a:pPr lvl="0"/>
            <a:r>
              <a:rPr lang="ru-RU" dirty="0" smtClean="0"/>
              <a:t>объединения изыскателей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 проектировщиков, </a:t>
            </a:r>
          </a:p>
          <a:p>
            <a:pPr lvl="0"/>
            <a:r>
              <a:rPr lang="ru-RU" dirty="0" smtClean="0"/>
              <a:t>Народный архитектор России,</a:t>
            </a:r>
          </a:p>
          <a:p>
            <a:pPr lvl="0"/>
            <a:r>
              <a:rPr lang="ru-RU" dirty="0" smtClean="0"/>
              <a:t>Академик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99EC-4AB4-0F4C-81E8-195ECA09A73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1627188"/>
            <a:ext cx="3625850" cy="354171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733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2669607" cy="2379945"/>
          </a:xfrm>
        </p:spPr>
        <p:txBody>
          <a:bodyPr anchor="ctr" anchorCtr="0">
            <a:normAutofit/>
          </a:bodyPr>
          <a:lstStyle>
            <a:lvl1pPr algn="l">
              <a:defRPr sz="3000" b="0" cap="none">
                <a:solidFill>
                  <a:schemeClr val="bg1"/>
                </a:solidFill>
              </a:defRPr>
            </a:lvl1pPr>
          </a:lstStyle>
          <a:p>
            <a:r>
              <a:rPr lang="bg-BG" dirty="0" smtClean="0"/>
              <a:t>Регламент </a:t>
            </a:r>
            <a:br>
              <a:rPr lang="bg-BG" dirty="0" smtClean="0"/>
            </a:br>
            <a:r>
              <a:rPr lang="bg-BG" dirty="0" smtClean="0"/>
              <a:t>IV Съезда </a:t>
            </a:r>
            <a:br>
              <a:rPr lang="bg-BG" dirty="0" smtClean="0"/>
            </a:br>
            <a:r>
              <a:rPr lang="bg-BG" dirty="0" smtClean="0"/>
              <a:t>НОПРИЗ</a:t>
            </a:r>
            <a:endParaRPr lang="en-US" dirty="0"/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 rotWithShape="1">
          <a:blip r:embed="rId2"/>
          <a:srcRect l="38981" r="1"/>
          <a:stretch/>
        </p:blipFill>
        <p:spPr>
          <a:xfrm>
            <a:off x="2669607" y="2088"/>
            <a:ext cx="6311555" cy="6010405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 userDrawn="1"/>
        </p:nvPicPr>
        <p:blipFill rotWithShape="1">
          <a:blip r:embed="rId2"/>
          <a:srcRect r="62264" b="38901"/>
          <a:stretch/>
        </p:blipFill>
        <p:spPr>
          <a:xfrm>
            <a:off x="1" y="0"/>
            <a:ext cx="2669606" cy="263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58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692094" cy="472209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95272" y="3176153"/>
            <a:ext cx="2620819" cy="130348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г. Москва,</a:t>
            </a:r>
          </a:p>
          <a:p>
            <a:pPr lvl="0"/>
            <a:r>
              <a:rPr lang="ru-RU" dirty="0" smtClean="0"/>
              <a:t>ул. Юбилейная, </a:t>
            </a:r>
          </a:p>
          <a:p>
            <a:pPr lvl="0"/>
            <a:r>
              <a:rPr lang="ru-RU" dirty="0" smtClean="0"/>
              <a:t>д.1 стр.1 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23B299EC-4AB4-0F4C-81E8-195ECA09A7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711700" cy="47117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895272" y="2044697"/>
            <a:ext cx="2620819" cy="1131456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bg2"/>
                </a:solidFill>
              </a:defRPr>
            </a:lvl2pPr>
            <a:lvl3pPr marL="914400" indent="0">
              <a:buNone/>
              <a:defRPr sz="1800">
                <a:solidFill>
                  <a:schemeClr val="bg2"/>
                </a:solidFill>
              </a:defRPr>
            </a:lvl3pPr>
            <a:lvl4pPr marL="1371600" indent="0">
              <a:buNone/>
              <a:defRPr sz="1800">
                <a:solidFill>
                  <a:schemeClr val="bg2"/>
                </a:solidFill>
              </a:defRPr>
            </a:lvl4pPr>
            <a:lvl5pPr marL="1828800" indent="0">
              <a:buNone/>
              <a:defRPr sz="1800">
                <a:solidFill>
                  <a:schemeClr val="bg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dirty="0" smtClean="0"/>
              <a:t>Место проведения: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187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7680969" cy="64048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9090" y="1616364"/>
            <a:ext cx="2586183" cy="30018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Спасибо!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5588" y="274638"/>
            <a:ext cx="4131685" cy="579726"/>
          </a:xfrm>
        </p:spPr>
        <p:txBody>
          <a:bodyPr anchor="t" anchorCtr="0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Контакты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5588" y="854364"/>
            <a:ext cx="4131685" cy="363681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99EC-4AB4-0F4C-81E8-195ECA09A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0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bg>
      <p:bgPr>
        <a:solidFill>
          <a:schemeClr val="bg1">
            <a:lumMod val="85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 userDrawn="1"/>
        </p:nvSpPr>
        <p:spPr>
          <a:xfrm>
            <a:off x="2936875" y="4745182"/>
            <a:ext cx="1808307" cy="18445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600" kern="1200" cap="all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cap="none" spc="0" dirty="0">
              <a:solidFill>
                <a:schemeClr val="accent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87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5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нутрен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4300" y="6322063"/>
            <a:ext cx="4514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6E8778-3440-4FC9-9BC4-D1A15C2FC4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4"/>
          </p:nvPr>
        </p:nvSpPr>
        <p:spPr>
          <a:xfrm>
            <a:off x="973932" y="1327153"/>
            <a:ext cx="8037910" cy="4365625"/>
          </a:xfrm>
          <a:prstGeom prst="rect">
            <a:avLst/>
          </a:prstGeom>
        </p:spPr>
        <p:txBody>
          <a:bodyPr/>
          <a:lstStyle>
            <a:lvl1pPr algn="ctr">
              <a:buNone/>
              <a:defRPr sz="2100">
                <a:solidFill>
                  <a:srgbClr val="005C9B"/>
                </a:solidFill>
              </a:defRPr>
            </a:lvl1pPr>
            <a:lvl2pPr>
              <a:buNone/>
              <a:defRPr>
                <a:solidFill>
                  <a:srgbClr val="005C9B"/>
                </a:solidFill>
              </a:defRPr>
            </a:lvl2pPr>
            <a:lvl3pPr>
              <a:buNone/>
              <a:defRPr>
                <a:solidFill>
                  <a:srgbClr val="005C9B"/>
                </a:solidFill>
              </a:defRPr>
            </a:lvl3pPr>
            <a:lvl4pPr>
              <a:buNone/>
              <a:defRPr>
                <a:solidFill>
                  <a:srgbClr val="005C9B"/>
                </a:solidFill>
              </a:defRPr>
            </a:lvl4pPr>
            <a:lvl5pPr>
              <a:buNone/>
              <a:defRPr>
                <a:solidFill>
                  <a:srgbClr val="005C9B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973393" y="127819"/>
            <a:ext cx="8037871" cy="875071"/>
          </a:xfrm>
          <a:prstGeom prst="rect">
            <a:avLst/>
          </a:prstGeom>
        </p:spPr>
        <p:txBody>
          <a:bodyPr anchor="ctr"/>
          <a:lstStyle>
            <a:lvl1pPr algn="ctr">
              <a:defRPr sz="2700">
                <a:solidFill>
                  <a:srgbClr val="005C9B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357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247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81913" y="274638"/>
            <a:ext cx="1209675" cy="3758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3B299EC-4AB4-0F4C-81E8-195ECA09A7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681913" y="6145069"/>
            <a:ext cx="1209675" cy="43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18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noprizszfo@mail.ru&#160;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28"/>
            <a:ext cx="79877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88179" y="1222780"/>
            <a:ext cx="5093937" cy="2184099"/>
          </a:xfrm>
        </p:spPr>
        <p:txBody>
          <a:bodyPr>
            <a:noAutofit/>
          </a:bodyPr>
          <a:lstStyle/>
          <a:p>
            <a:r>
              <a:rPr lang="ru-RU" sz="3200" b="1" cap="all" dirty="0">
                <a:solidFill>
                  <a:schemeClr val="bg1">
                    <a:lumMod val="95000"/>
                  </a:schemeClr>
                </a:solidFill>
              </a:rPr>
              <a:t>VII </a:t>
            </a:r>
            <a:r>
              <a:rPr lang="ru-RU" sz="3200" b="1" cap="all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sz="3200" b="1" cap="all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200" b="1" cap="all" dirty="0" smtClean="0">
                <a:solidFill>
                  <a:schemeClr val="bg1">
                    <a:lumMod val="95000"/>
                  </a:schemeClr>
                </a:solidFill>
              </a:rPr>
              <a:t>ВСЕРОССИЙСКИЙ </a:t>
            </a:r>
            <a:r>
              <a:rPr lang="ru-RU" sz="3200" b="1" cap="all" dirty="0">
                <a:solidFill>
                  <a:schemeClr val="bg1">
                    <a:lumMod val="95000"/>
                  </a:schemeClr>
                </a:solidFill>
              </a:rPr>
              <a:t>ФОРУМ</a:t>
            </a:r>
            <a:br>
              <a:rPr lang="ru-RU" sz="3200" b="1" cap="all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200" b="1" cap="all" dirty="0">
                <a:solidFill>
                  <a:schemeClr val="bg1">
                    <a:lumMod val="95000"/>
                  </a:schemeClr>
                </a:solidFill>
              </a:rPr>
              <a:t>ЭНЕРГОЭФФЕКТИВНАЯ</a:t>
            </a:r>
            <a:br>
              <a:rPr lang="ru-RU" sz="3200" b="1" cap="all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200" b="1" cap="all" dirty="0">
                <a:solidFill>
                  <a:schemeClr val="bg1">
                    <a:lumMod val="95000"/>
                  </a:schemeClr>
                </a:solidFill>
              </a:rPr>
              <a:t>РОССИЯ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735" y="1989288"/>
            <a:ext cx="290603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МОСКВА - МЫШКИН - МОСКВА</a:t>
            </a:r>
            <a:endParaRPr lang="ru-RU" sz="36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ru-RU" sz="3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3400" dirty="0" smtClean="0">
                <a:solidFill>
                  <a:schemeClr val="bg1">
                    <a:lumMod val="95000"/>
                  </a:schemeClr>
                </a:solidFill>
              </a:rPr>
              <a:t>4-6 ИЮНЯ 2021 </a:t>
            </a:r>
            <a:r>
              <a:rPr lang="ru-RU" sz="3400" dirty="0" smtClean="0">
                <a:solidFill>
                  <a:schemeClr val="bg1">
                    <a:lumMod val="95000"/>
                  </a:schemeClr>
                </a:solidFill>
              </a:rPr>
              <a:t>года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7508" y="4915197"/>
            <a:ext cx="496027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«Снижение вредного воздействия промышленности на состояние воздушной среды»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endParaRPr lang="ru-RU" sz="1000" b="1" i="1" dirty="0">
              <a:solidFill>
                <a:schemeClr val="bg2">
                  <a:lumMod val="75000"/>
                </a:schemeClr>
              </a:solidFill>
            </a:endParaRPr>
          </a:p>
          <a:p>
            <a:pPr algn="r"/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Александр ГРИМИТЛИН</a:t>
            </a:r>
          </a:p>
          <a:p>
            <a:pPr algn="r"/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Вице-президент, </a:t>
            </a:r>
          </a:p>
          <a:p>
            <a:pPr algn="r"/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Председатель Комитета НОПРИЗ </a:t>
            </a:r>
          </a:p>
          <a:p>
            <a:pPr algn="r"/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по цифровому развитию</a:t>
            </a:r>
            <a:endParaRPr lang="ru-RU" b="1" i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7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8625" y="261486"/>
            <a:ext cx="8037871" cy="6274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5C9D"/>
                </a:solidFill>
              </a:rPr>
              <a:t>Обеспечение очистки воздуха в производственном помещении (участок сварки)</a:t>
            </a:r>
            <a:endParaRPr lang="ru-RU" sz="2800" b="1" dirty="0">
              <a:solidFill>
                <a:srgbClr val="005C9D"/>
              </a:solidFill>
            </a:endParaRPr>
          </a:p>
        </p:txBody>
      </p:sp>
      <p:pic>
        <p:nvPicPr>
          <p:cNvPr id="4" name="Picture 4" descr="ws_weld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0"/>
          <a:stretch/>
        </p:blipFill>
        <p:spPr bwMode="auto">
          <a:xfrm>
            <a:off x="998625" y="1219200"/>
            <a:ext cx="7875690" cy="455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ая выноска 9"/>
          <p:cNvSpPr/>
          <p:nvPr/>
        </p:nvSpPr>
        <p:spPr>
          <a:xfrm>
            <a:off x="6184490" y="4858316"/>
            <a:ext cx="2689825" cy="759823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052763" y="4862926"/>
            <a:ext cx="274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Рабочее место, </a:t>
            </a:r>
          </a:p>
          <a:p>
            <a:pPr algn="r"/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требующее вентиляции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615736" y="1300118"/>
            <a:ext cx="2304256" cy="504055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5589175" y="1219200"/>
            <a:ext cx="2929006" cy="937778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1802731" y="4988520"/>
            <a:ext cx="2304256" cy="504055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940072" y="5055958"/>
            <a:ext cx="2181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Большая площадь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52604" y="1366631"/>
            <a:ext cx="3156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Корректировка температур </a:t>
            </a:r>
          </a:p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в течение суток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10369" y="1403484"/>
            <a:ext cx="2011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Высокие потолки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31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8625" y="261486"/>
            <a:ext cx="8037871" cy="6274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altLang="ru-RU" sz="2800" b="1" i="1" dirty="0" smtClean="0"/>
              <a:t>Работа комплекса очистных устройств (участок пайки)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4" descr="ws_sold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9"/>
          <a:stretch/>
        </p:blipFill>
        <p:spPr bwMode="auto">
          <a:xfrm>
            <a:off x="1406012" y="1256070"/>
            <a:ext cx="6892414" cy="453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8625" y="261486"/>
            <a:ext cx="8037871" cy="6274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altLang="ru-RU" sz="2800" b="1" i="1" dirty="0" smtClean="0"/>
              <a:t>Работа устройства типа «Улов» на участке переработки пластмассы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4" descr="ws_plasti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b="10125"/>
          <a:stretch/>
        </p:blipFill>
        <p:spPr bwMode="auto">
          <a:xfrm>
            <a:off x="1248696" y="1268362"/>
            <a:ext cx="7423355" cy="45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03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8625" y="261486"/>
            <a:ext cx="8037871" cy="6274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altLang="ru-RU" sz="2800" b="1" i="1" dirty="0" smtClean="0"/>
              <a:t>Работа агрегата «ФЗС – 3000»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4" descr="ws_plas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60" y="1178154"/>
            <a:ext cx="6154995" cy="461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90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8625" y="261486"/>
            <a:ext cx="8037871" cy="6274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800" b="1" i="1" dirty="0" smtClean="0"/>
              <a:t>Улавливание абразивной пыли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4" descr="ws_grind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6"/>
          <a:stretch/>
        </p:blipFill>
        <p:spPr bwMode="auto">
          <a:xfrm>
            <a:off x="1494503" y="1199534"/>
            <a:ext cx="6695768" cy="459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89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8625" y="261486"/>
            <a:ext cx="8037871" cy="6274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altLang="ru-RU" sz="2800" b="1" i="1" dirty="0" smtClean="0"/>
              <a:t>Работа системы агрегатов ПУАД на деревообрабатывающем участке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4" descr="ws_w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79" y="1179871"/>
            <a:ext cx="6166633" cy="462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66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8625" y="261486"/>
            <a:ext cx="8037871" cy="6274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altLang="ru-RU" sz="2800" b="1" i="1" dirty="0" smtClean="0"/>
              <a:t>Подача приточного воздуха методом «затопления» в рабочую зону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96" y="1225522"/>
            <a:ext cx="6037468" cy="455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71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8625" y="261486"/>
            <a:ext cx="8037871" cy="6274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altLang="ru-RU" sz="2800" b="1" i="1" dirty="0" smtClean="0"/>
              <a:t>Подача воздуха через безвихревые воздухораспределители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4" descr="ws_bvv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54"/>
          <a:stretch/>
        </p:blipFill>
        <p:spPr bwMode="auto">
          <a:xfrm>
            <a:off x="1341934" y="1238865"/>
            <a:ext cx="7351252" cy="456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19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Контакты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Аппарат координатора НОПРИЗ </a:t>
            </a:r>
          </a:p>
          <a:p>
            <a:r>
              <a:rPr lang="ru-RU" dirty="0" smtClean="0"/>
              <a:t>по Северо-Западному</a:t>
            </a:r>
          </a:p>
          <a:p>
            <a:r>
              <a:rPr lang="ru-RU" dirty="0" smtClean="0"/>
              <a:t>Федеральному округу</a:t>
            </a:r>
          </a:p>
          <a:p>
            <a:r>
              <a:rPr lang="ru-RU" dirty="0" smtClean="0"/>
              <a:t>+7 (812) 336-95-60</a:t>
            </a:r>
          </a:p>
          <a:p>
            <a:r>
              <a:rPr lang="en-US" u="sng" dirty="0" err="1">
                <a:hlinkClick r:id="rId2"/>
              </a:rPr>
              <a:t>noprizszfo</a:t>
            </a:r>
            <a:r>
              <a:rPr lang="ru-RU" u="sng" dirty="0">
                <a:hlinkClick r:id="rId2"/>
              </a:rPr>
              <a:t>@</a:t>
            </a:r>
            <a:r>
              <a:rPr lang="en-US" u="sng" dirty="0">
                <a:hlinkClick r:id="rId2"/>
              </a:rPr>
              <a:t>mail</a:t>
            </a:r>
            <a:r>
              <a:rPr lang="ru-RU" u="sng" dirty="0">
                <a:hlinkClick r:id="rId2"/>
              </a:rPr>
              <a:t>.</a:t>
            </a:r>
            <a:r>
              <a:rPr lang="en-US" u="sng" dirty="0">
                <a:hlinkClick r:id="rId2"/>
              </a:rPr>
              <a:t>ru</a:t>
            </a:r>
            <a:r>
              <a:rPr lang="ru-RU" u="sng" dirty="0">
                <a:hlinkClick r:id="rId2"/>
              </a:rPr>
              <a:t> </a:t>
            </a:r>
            <a:endParaRPr lang="ru-RU" u="sng" dirty="0" smtClean="0"/>
          </a:p>
          <a:p>
            <a:r>
              <a:rPr lang="ru-RU" b="1" dirty="0" err="1" smtClean="0"/>
              <a:t>Кужанова</a:t>
            </a:r>
            <a:r>
              <a:rPr lang="ru-RU" b="1" dirty="0" smtClean="0"/>
              <a:t> Екатерина Сергеевна</a:t>
            </a:r>
          </a:p>
          <a:p>
            <a:r>
              <a:rPr lang="ru-RU" b="1" dirty="0" err="1" smtClean="0"/>
              <a:t>Туманцева</a:t>
            </a:r>
            <a:r>
              <a:rPr lang="ru-RU" b="1" dirty="0" smtClean="0"/>
              <a:t> Лидия Анатольевна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6836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ПОСЛАНИЕ ПРЕЗИДЕНТА РФ ФЕДЕРАЛЬНОМУ СОБРАНИЮ. АПРЕЛЬ 2021 ГОДА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157" y="1212033"/>
            <a:ext cx="3339929" cy="2059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8736" y="1212033"/>
            <a:ext cx="54890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5C9D"/>
                </a:solidFill>
              </a:rPr>
              <a:t>В</a:t>
            </a:r>
            <a:r>
              <a:rPr lang="ru-RU" sz="2000" dirty="0" smtClean="0">
                <a:solidFill>
                  <a:srgbClr val="005C9D"/>
                </a:solidFill>
              </a:rPr>
              <a:t> </a:t>
            </a:r>
            <a:r>
              <a:rPr lang="ru-RU" sz="2000" dirty="0">
                <a:solidFill>
                  <a:srgbClr val="005C9D"/>
                </a:solidFill>
              </a:rPr>
              <a:t>рамках реализации национального проекта «Экология» </a:t>
            </a:r>
            <a:r>
              <a:rPr lang="ru-RU" sz="2000" dirty="0" smtClean="0">
                <a:solidFill>
                  <a:srgbClr val="005C9D"/>
                </a:solidFill>
              </a:rPr>
              <a:t>предстоит:</a:t>
            </a:r>
          </a:p>
          <a:p>
            <a:endParaRPr lang="ru-RU" sz="2000" dirty="0" smtClean="0">
              <a:solidFill>
                <a:srgbClr val="005C9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5C9D"/>
                </a:solidFill>
              </a:rPr>
              <a:t>сформировать </a:t>
            </a:r>
            <a:r>
              <a:rPr lang="ru-RU" sz="2000" dirty="0">
                <a:solidFill>
                  <a:srgbClr val="005C9D"/>
                </a:solidFill>
              </a:rPr>
              <a:t>полноценную систему экологического мониторинга, </a:t>
            </a:r>
            <a:endParaRPr lang="ru-RU" sz="2000" dirty="0" smtClean="0">
              <a:solidFill>
                <a:srgbClr val="005C9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5C9D"/>
                </a:solidFill>
              </a:rPr>
              <a:t>осуществить </a:t>
            </a:r>
            <a:r>
              <a:rPr lang="ru-RU" sz="2000" dirty="0">
                <a:solidFill>
                  <a:srgbClr val="005C9D"/>
                </a:solidFill>
              </a:rPr>
              <a:t>переход крупнейших промышленных предприятий </a:t>
            </a:r>
            <a:r>
              <a:rPr lang="ru-RU" sz="2000" dirty="0" smtClean="0">
                <a:solidFill>
                  <a:srgbClr val="005C9D"/>
                </a:solidFill>
              </a:rPr>
              <a:t>на</a:t>
            </a:r>
            <a:endParaRPr lang="ru-RU" sz="2000" dirty="0">
              <a:solidFill>
                <a:srgbClr val="005C9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3188" y="3325240"/>
            <a:ext cx="8401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5C9D"/>
                </a:solidFill>
              </a:rPr>
              <a:t>     </a:t>
            </a:r>
            <a:r>
              <a:rPr lang="ru-RU" sz="2000" dirty="0">
                <a:solidFill>
                  <a:srgbClr val="005C9D"/>
                </a:solidFill>
              </a:rPr>
              <a:t>наилучшие доступные технологии </a:t>
            </a:r>
            <a:r>
              <a:rPr lang="ru-RU" sz="2000" dirty="0" smtClean="0">
                <a:solidFill>
                  <a:srgbClr val="005C9D"/>
                </a:solidFill>
              </a:rPr>
              <a:t>в целях снижения вредного   </a:t>
            </a:r>
          </a:p>
          <a:p>
            <a:r>
              <a:rPr lang="ru-RU" sz="2000" dirty="0">
                <a:solidFill>
                  <a:srgbClr val="005C9D"/>
                </a:solidFill>
              </a:rPr>
              <a:t> </a:t>
            </a:r>
            <a:r>
              <a:rPr lang="ru-RU" sz="2000" dirty="0" smtClean="0">
                <a:solidFill>
                  <a:srgbClr val="005C9D"/>
                </a:solidFill>
              </a:rPr>
              <a:t>    воздействия на окружающую среду в </a:t>
            </a:r>
            <a:r>
              <a:rPr lang="ru-RU" sz="2000" dirty="0">
                <a:solidFill>
                  <a:srgbClr val="005C9D"/>
                </a:solidFill>
              </a:rPr>
              <a:t>результате их </a:t>
            </a:r>
            <a:r>
              <a:rPr lang="ru-RU" sz="2000" dirty="0" smtClean="0">
                <a:solidFill>
                  <a:srgbClr val="005C9D"/>
                </a:solidFill>
              </a:rPr>
              <a:t>деятельности</a:t>
            </a:r>
            <a:r>
              <a:rPr lang="ru-RU" sz="2000" dirty="0">
                <a:solidFill>
                  <a:srgbClr val="005C9D"/>
                </a:solidFill>
              </a:rPr>
              <a:t>, </a:t>
            </a:r>
            <a:endParaRPr lang="ru-RU" sz="2000" dirty="0" smtClean="0">
              <a:solidFill>
                <a:srgbClr val="005C9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5C9D"/>
                </a:solidFill>
              </a:rPr>
              <a:t>ввести </a:t>
            </a:r>
            <a:r>
              <a:rPr lang="ru-RU" sz="2000" dirty="0">
                <a:solidFill>
                  <a:srgbClr val="005C9D"/>
                </a:solidFill>
              </a:rPr>
              <a:t>в действие механизм расширенной ответственности производителей товаров и упаковки, </a:t>
            </a:r>
            <a:endParaRPr lang="ru-RU" sz="2000" dirty="0" smtClean="0">
              <a:solidFill>
                <a:srgbClr val="005C9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5C9D"/>
                </a:solidFill>
              </a:rPr>
              <a:t>завершить </a:t>
            </a:r>
            <a:r>
              <a:rPr lang="ru-RU" sz="2000" dirty="0">
                <a:solidFill>
                  <a:srgbClr val="005C9D"/>
                </a:solidFill>
              </a:rPr>
              <a:t>внедрение системы раздельного сбора отходов в стране</a:t>
            </a:r>
            <a:endParaRPr lang="ru-RU" sz="2000" dirty="0">
              <a:solidFill>
                <a:srgbClr val="005C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46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«ПОЛУЧИЛ ПРИБЫЛЬ ЗА СЧЕТ ПРИРОДЫ – </a:t>
            </a:r>
            <a:br>
              <a:rPr lang="ru-RU" dirty="0" smtClean="0"/>
            </a:br>
            <a:r>
              <a:rPr lang="ru-RU" dirty="0" smtClean="0"/>
              <a:t>УБЕРИ ЗА СОБОЙ», - ВЛАДИМИР ПУТИН</a:t>
            </a:r>
            <a:endParaRPr lang="ru-RU" dirty="0"/>
          </a:p>
        </p:txBody>
      </p:sp>
      <p:pic>
        <p:nvPicPr>
          <p:cNvPr id="1030" name="Picture 6" descr="https://tutorials.nti.org/wp-content/uploads/2016/03/NTI_icons_production-pla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899" y="1184898"/>
            <a:ext cx="1551192" cy="155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businessman.ru/static/img/a/5085/182984/1089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925" y="1135738"/>
            <a:ext cx="1622323" cy="16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vatars.mds.yandex.net/get-zen_doc/203431/pub_5cbb9b76bc785500b3b6b850_5cbba3be953d9400b3f9eed3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066" y="3651062"/>
            <a:ext cx="2723536" cy="181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>
            <a:endCxn id="1034" idx="1"/>
          </p:cNvCxnSpPr>
          <p:nvPr/>
        </p:nvCxnSpPr>
        <p:spPr>
          <a:xfrm>
            <a:off x="4220356" y="1940830"/>
            <a:ext cx="901569" cy="607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5334462" y="3087862"/>
            <a:ext cx="408259" cy="491739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30873" y="2724600"/>
            <a:ext cx="2089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ПРОИЗВОДСТВО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527036" y="2718530"/>
            <a:ext cx="2431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ДОХОД И ПРИБЫЛЬ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493371" y="5467660"/>
            <a:ext cx="699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МЕРОПРИЯТИЯ ПО СОХРАНЕНИЮ ОКРУЖАЮЩЕЙ СРЕДЫ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98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НАЦИОНАЛЬНЫЙ ПРОЕКТ «ЭКОЛОГИЯ»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43" y="1145191"/>
            <a:ext cx="8206861" cy="45489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37824" y="1145190"/>
            <a:ext cx="636998" cy="961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33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СТАТИСТИКА НАЦПРОЕКТА «ЭКОЛОГИЯ»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835712" y="3903951"/>
            <a:ext cx="63082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5C9D"/>
                </a:solidFill>
              </a:rPr>
              <a:t>на </a:t>
            </a:r>
            <a:r>
              <a:rPr lang="ru-RU" dirty="0">
                <a:solidFill>
                  <a:srgbClr val="005C9D"/>
                </a:solidFill>
              </a:rPr>
              <a:t>начало 2020 </a:t>
            </a:r>
            <a:r>
              <a:rPr lang="ru-RU" dirty="0" smtClean="0">
                <a:solidFill>
                  <a:srgbClr val="005C9D"/>
                </a:solidFill>
              </a:rPr>
              <a:t>года </a:t>
            </a:r>
            <a:r>
              <a:rPr lang="ru-RU" b="1" dirty="0" smtClean="0">
                <a:solidFill>
                  <a:srgbClr val="005C9D"/>
                </a:solidFill>
              </a:rPr>
              <a:t>16</a:t>
            </a:r>
            <a:r>
              <a:rPr lang="ru-RU" dirty="0" smtClean="0">
                <a:solidFill>
                  <a:srgbClr val="005C9D"/>
                </a:solidFill>
              </a:rPr>
              <a:t> </a:t>
            </a:r>
            <a:r>
              <a:rPr lang="ru-RU" dirty="0">
                <a:solidFill>
                  <a:srgbClr val="005C9D"/>
                </a:solidFill>
              </a:rPr>
              <a:t>крупнейших предприятий из списка «300» перешли на </a:t>
            </a:r>
            <a:r>
              <a:rPr lang="ru-RU" dirty="0" smtClean="0">
                <a:solidFill>
                  <a:srgbClr val="005C9D"/>
                </a:solidFill>
              </a:rPr>
              <a:t>НДТ</a:t>
            </a:r>
            <a:r>
              <a:rPr lang="ru-RU" b="1" dirty="0" smtClean="0">
                <a:solidFill>
                  <a:srgbClr val="C00000"/>
                </a:solidFill>
              </a:rPr>
              <a:t>*</a:t>
            </a:r>
            <a:r>
              <a:rPr lang="ru-RU" dirty="0" smtClean="0">
                <a:solidFill>
                  <a:srgbClr val="005C9D"/>
                </a:solidFill>
              </a:rPr>
              <a:t> </a:t>
            </a:r>
            <a:r>
              <a:rPr lang="ru-RU" dirty="0">
                <a:solidFill>
                  <a:srgbClr val="005C9D"/>
                </a:solidFill>
              </a:rPr>
              <a:t>и получили </a:t>
            </a:r>
            <a:r>
              <a:rPr lang="ru-RU" dirty="0" smtClean="0">
                <a:solidFill>
                  <a:srgbClr val="005C9D"/>
                </a:solidFill>
              </a:rPr>
              <a:t>КЭР</a:t>
            </a:r>
            <a:r>
              <a:rPr lang="ru-RU" b="1" dirty="0" smtClean="0">
                <a:solidFill>
                  <a:srgbClr val="C00000"/>
                </a:solidFill>
              </a:rPr>
              <a:t>**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5C9D"/>
                </a:solidFill>
              </a:rPr>
              <a:t>в </a:t>
            </a:r>
            <a:r>
              <a:rPr lang="ru-RU" dirty="0">
                <a:solidFill>
                  <a:srgbClr val="005C9D"/>
                </a:solidFill>
              </a:rPr>
              <a:t>настоящее время еще </a:t>
            </a:r>
            <a:r>
              <a:rPr lang="ru-RU" b="1" dirty="0">
                <a:solidFill>
                  <a:srgbClr val="005C9D"/>
                </a:solidFill>
              </a:rPr>
              <a:t>6</a:t>
            </a:r>
            <a:r>
              <a:rPr lang="ru-RU" dirty="0">
                <a:solidFill>
                  <a:srgbClr val="005C9D"/>
                </a:solidFill>
              </a:rPr>
              <a:t> подали заявки в </a:t>
            </a:r>
            <a:r>
              <a:rPr lang="ru-RU" dirty="0" err="1" smtClean="0">
                <a:solidFill>
                  <a:srgbClr val="005C9D"/>
                </a:solidFill>
              </a:rPr>
              <a:t>Росприроднадзор</a:t>
            </a:r>
            <a:endParaRPr lang="ru-RU" dirty="0" smtClean="0">
              <a:solidFill>
                <a:srgbClr val="005C9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5C9D"/>
                </a:solidFill>
              </a:rPr>
              <a:t>все </a:t>
            </a:r>
            <a:r>
              <a:rPr lang="ru-RU" dirty="0">
                <a:solidFill>
                  <a:srgbClr val="005C9D"/>
                </a:solidFill>
              </a:rPr>
              <a:t>предприятия должны получить КЭР до 2025 </a:t>
            </a:r>
            <a:r>
              <a:rPr lang="ru-RU" dirty="0" smtClean="0">
                <a:solidFill>
                  <a:srgbClr val="005C9D"/>
                </a:solidFill>
              </a:rPr>
              <a:t>года</a:t>
            </a:r>
            <a:endParaRPr lang="ru-RU" dirty="0">
              <a:solidFill>
                <a:srgbClr val="005C9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5C9D"/>
                </a:solidFill>
              </a:rPr>
              <a:t>80 из 300 предприятий должны перейти на НДТ и получить КЭР</a:t>
            </a:r>
            <a:endParaRPr lang="ru-RU" dirty="0">
              <a:solidFill>
                <a:srgbClr val="005C9D"/>
              </a:solidFill>
            </a:endParaRPr>
          </a:p>
        </p:txBody>
      </p:sp>
      <p:pic>
        <p:nvPicPr>
          <p:cNvPr id="5" name="Picture 6" descr="https://tutorials.nti.org/wp-content/uploads/2016/03/NTI_icons_production-pla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07" y="1235102"/>
            <a:ext cx="1384041" cy="138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46787" y="1885647"/>
            <a:ext cx="677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C9D"/>
                </a:solidFill>
              </a:rPr>
              <a:t>н</a:t>
            </a:r>
            <a:r>
              <a:rPr lang="ru-RU" dirty="0" smtClean="0">
                <a:solidFill>
                  <a:srgbClr val="005C9D"/>
                </a:solidFill>
              </a:rPr>
              <a:t>а государственный учет поставлено </a:t>
            </a:r>
            <a:r>
              <a:rPr lang="ru-RU" dirty="0">
                <a:solidFill>
                  <a:srgbClr val="005C9D"/>
                </a:solidFill>
              </a:rPr>
              <a:t>более </a:t>
            </a:r>
            <a:r>
              <a:rPr lang="ru-RU" b="1" dirty="0">
                <a:solidFill>
                  <a:srgbClr val="005C9D"/>
                </a:solidFill>
              </a:rPr>
              <a:t>90 тыс. </a:t>
            </a:r>
            <a:r>
              <a:rPr lang="ru-RU" dirty="0">
                <a:solidFill>
                  <a:srgbClr val="005C9D"/>
                </a:solidFill>
              </a:rPr>
              <a:t>объектов</a:t>
            </a:r>
          </a:p>
        </p:txBody>
      </p:sp>
      <p:pic>
        <p:nvPicPr>
          <p:cNvPr id="2050" name="Picture 2" descr="https://mobirollercdn.blob.core.windows.net/mobirollermycontainer/nadouy2006@gmail.com/496013083im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23" y="2851355"/>
            <a:ext cx="1167906" cy="116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32329" y="2905524"/>
            <a:ext cx="7111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5C9D"/>
                </a:solidFill>
              </a:rPr>
              <a:t>определены </a:t>
            </a:r>
            <a:r>
              <a:rPr lang="ru-RU" b="1" dirty="0">
                <a:solidFill>
                  <a:srgbClr val="005C9D"/>
                </a:solidFill>
              </a:rPr>
              <a:t>300 предприятий </a:t>
            </a:r>
            <a:r>
              <a:rPr lang="ru-RU" dirty="0">
                <a:solidFill>
                  <a:srgbClr val="005C9D"/>
                </a:solidFill>
              </a:rPr>
              <a:t>– крупнейших «загрязнителей» чьи </a:t>
            </a:r>
            <a:r>
              <a:rPr lang="ru-RU" dirty="0" smtClean="0">
                <a:solidFill>
                  <a:srgbClr val="005C9D"/>
                </a:solidFill>
              </a:rPr>
              <a:t>выбросы составляют </a:t>
            </a:r>
            <a:r>
              <a:rPr lang="ru-RU" dirty="0">
                <a:solidFill>
                  <a:srgbClr val="005C9D"/>
                </a:solidFill>
              </a:rPr>
              <a:t>не менее 60 % выбросов, сбросов по стране</a:t>
            </a:r>
          </a:p>
        </p:txBody>
      </p:sp>
      <p:pic>
        <p:nvPicPr>
          <p:cNvPr id="2052" name="Picture 4" descr="https://top4man.ru/inews/aHR0cHM6Ly9pbWFnZXMxMS5wb3BtZWgucnUvdXBsb2FkL2ltZ19jYWNoZS8yM2QvMjNkYjEyNWU0OGMxN2M2ZjcyOTgzNjNlYjljNGUxOTZfY2VfMTA4MHg1NzZ4MHg0OS5wbmc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72" y="4463497"/>
            <a:ext cx="1927840" cy="102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48376" y="5965050"/>
            <a:ext cx="5447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*НДТ – наилучшая доступная технология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**КЭР – комплексное экологическое разрешение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5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СТАТИСТИКА НАЦПРОЕКТА «ЭКОЛОГИЯ»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895510" y="1183558"/>
            <a:ext cx="38651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5C9D"/>
                </a:solidFill>
              </a:rPr>
              <a:t>В</a:t>
            </a:r>
            <a:r>
              <a:rPr lang="ru-RU" dirty="0">
                <a:solidFill>
                  <a:srgbClr val="005C9D"/>
                </a:solidFill>
              </a:rPr>
              <a:t> </a:t>
            </a:r>
            <a:r>
              <a:rPr lang="ru-RU" b="1" dirty="0">
                <a:solidFill>
                  <a:srgbClr val="005C9D"/>
                </a:solidFill>
              </a:rPr>
              <a:t>12 крупнейших индустриальных центрах </a:t>
            </a:r>
            <a:r>
              <a:rPr lang="ru-RU" dirty="0">
                <a:solidFill>
                  <a:srgbClr val="005C9D"/>
                </a:solidFill>
              </a:rPr>
              <a:t>страны объём вредных выбросов в атмосферу должен снизиться </a:t>
            </a:r>
            <a:r>
              <a:rPr lang="ru-RU" b="1" dirty="0">
                <a:solidFill>
                  <a:srgbClr val="005C9D"/>
                </a:solidFill>
              </a:rPr>
              <a:t>на </a:t>
            </a:r>
            <a:r>
              <a:rPr lang="ru-RU" b="1" dirty="0" smtClean="0">
                <a:solidFill>
                  <a:srgbClr val="005C9D"/>
                </a:solidFill>
              </a:rPr>
              <a:t>20% </a:t>
            </a:r>
            <a:r>
              <a:rPr lang="ru-RU" b="1" dirty="0">
                <a:solidFill>
                  <a:srgbClr val="005C9D"/>
                </a:solidFill>
              </a:rPr>
              <a:t>к 2024 году</a:t>
            </a:r>
            <a:r>
              <a:rPr lang="ru-RU" dirty="0">
                <a:solidFill>
                  <a:srgbClr val="005C9D"/>
                </a:solidFill>
              </a:rPr>
              <a:t>. </a:t>
            </a:r>
            <a:r>
              <a:rPr lang="ru-RU" dirty="0" smtClean="0">
                <a:solidFill>
                  <a:srgbClr val="005C9D"/>
                </a:solidFill>
              </a:rPr>
              <a:t>Эта </a:t>
            </a:r>
            <a:r>
              <a:rPr lang="ru-RU" dirty="0">
                <a:solidFill>
                  <a:srgbClr val="005C9D"/>
                </a:solidFill>
              </a:rPr>
              <a:t>задача должна быть, безусловно, решена за счёт комплексной модернизации промышленности, ЖКХ, транспорта, энергетики</a:t>
            </a:r>
            <a:r>
              <a:rPr lang="ru-RU" dirty="0" smtClean="0">
                <a:solidFill>
                  <a:srgbClr val="005C9D"/>
                </a:solidFill>
              </a:rPr>
              <a:t>.</a:t>
            </a:r>
            <a:endParaRPr lang="ru-RU" dirty="0">
              <a:solidFill>
                <a:srgbClr val="005C9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5509" y="3666409"/>
            <a:ext cx="811575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5C9D"/>
                </a:solidFill>
              </a:rPr>
              <a:t>Предлагаю </a:t>
            </a:r>
            <a:r>
              <a:rPr lang="ru-RU" b="1" dirty="0" smtClean="0">
                <a:solidFill>
                  <a:srgbClr val="005C9D"/>
                </a:solidFill>
              </a:rPr>
              <a:t>распространить </a:t>
            </a:r>
            <a:r>
              <a:rPr lang="ru-RU" b="1" dirty="0">
                <a:solidFill>
                  <a:srgbClr val="005C9D"/>
                </a:solidFill>
              </a:rPr>
              <a:t>систему квотирования вредных выбросов на все города России</a:t>
            </a:r>
            <a:r>
              <a:rPr lang="ru-RU" dirty="0">
                <a:solidFill>
                  <a:srgbClr val="005C9D"/>
                </a:solidFill>
              </a:rPr>
              <a:t>, где остро стоит проблема качества воздуха, и предусмотреть строгую ответственность за соблюдение таких экологических норм</a:t>
            </a:r>
            <a:r>
              <a:rPr lang="ru-RU" dirty="0" smtClean="0">
                <a:solidFill>
                  <a:srgbClr val="005C9D"/>
                </a:solidFill>
              </a:rPr>
              <a:t>.</a:t>
            </a:r>
          </a:p>
          <a:p>
            <a:endParaRPr lang="ru-RU" sz="1000" dirty="0">
              <a:solidFill>
                <a:srgbClr val="005C9D"/>
              </a:solidFill>
            </a:endParaRPr>
          </a:p>
          <a:p>
            <a:pPr algn="r"/>
            <a:r>
              <a:rPr lang="ru-RU" b="1" dirty="0" smtClean="0">
                <a:solidFill>
                  <a:srgbClr val="005C9D"/>
                </a:solidFill>
              </a:rPr>
              <a:t>Президент России</a:t>
            </a:r>
          </a:p>
          <a:p>
            <a:pPr algn="r"/>
            <a:r>
              <a:rPr lang="ru-RU" b="1" dirty="0" smtClean="0">
                <a:solidFill>
                  <a:srgbClr val="005C9D"/>
                </a:solidFill>
              </a:rPr>
              <a:t>Владимир Путин</a:t>
            </a:r>
          </a:p>
          <a:p>
            <a:pPr algn="r"/>
            <a:r>
              <a:rPr lang="ru-RU" b="1" dirty="0" smtClean="0">
                <a:solidFill>
                  <a:srgbClr val="005C9D"/>
                </a:solidFill>
              </a:rPr>
              <a:t>Послание к Федеральному Собранию, 21 апреля 2021 года</a:t>
            </a:r>
            <a:endParaRPr lang="ru-RU" b="1" dirty="0">
              <a:solidFill>
                <a:srgbClr val="005C9D"/>
              </a:solidFill>
            </a:endParaRPr>
          </a:p>
        </p:txBody>
      </p:sp>
      <p:pic>
        <p:nvPicPr>
          <p:cNvPr id="3076" name="Picture 4" descr="https://cs13.pikabu.ru/post_img/2021/03/10/11/og_og_16154063452175199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1"/>
          <a:stretch/>
        </p:blipFill>
        <p:spPr bwMode="auto">
          <a:xfrm>
            <a:off x="4690169" y="1368297"/>
            <a:ext cx="4419416" cy="20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69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ТРИАДА</a:t>
            </a:r>
            <a:endParaRPr lang="ru-RU" dirty="0"/>
          </a:p>
        </p:txBody>
      </p:sp>
      <p:pic>
        <p:nvPicPr>
          <p:cNvPr id="4100" name="Picture 4" descr="https://i.pinimg.com/originals/e9/42/5c/e9425c9b2ef700ddfa63e2b5a04096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084" y="1985951"/>
            <a:ext cx="3352891" cy="335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64493" y="2119565"/>
            <a:ext cx="2179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ЭКОЛОГИЯ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9137" y="4964051"/>
            <a:ext cx="2513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ЭКОНОМИКА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0909" y="1234053"/>
            <a:ext cx="4984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ЭНЕРГОЭФФЕКТИВНОСТЬ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0090" y="2562490"/>
            <a:ext cx="3873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о</a:t>
            </a:r>
            <a:r>
              <a:rPr lang="ru-RU" dirty="0" smtClean="0"/>
              <a:t>храна труда, </a:t>
            </a:r>
          </a:p>
          <a:p>
            <a:pPr algn="r"/>
            <a:r>
              <a:rPr lang="ru-RU" dirty="0" smtClean="0"/>
              <a:t>обеспечение чистоты воздуха на производствах, </a:t>
            </a:r>
          </a:p>
          <a:p>
            <a:pPr algn="r"/>
            <a:r>
              <a:rPr lang="ru-RU" dirty="0" smtClean="0"/>
              <a:t>снижение выбросов,</a:t>
            </a:r>
          </a:p>
          <a:p>
            <a:pPr algn="r"/>
            <a:r>
              <a:rPr lang="ru-RU" dirty="0"/>
              <a:t>с</a:t>
            </a:r>
            <a:r>
              <a:rPr lang="ru-RU" dirty="0" smtClean="0"/>
              <a:t>охранение окружающей среды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32755" y="1622948"/>
            <a:ext cx="7660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</a:t>
            </a:r>
            <a:r>
              <a:rPr lang="ru-RU" dirty="0" smtClean="0"/>
              <a:t>становка энергосберегающего и </a:t>
            </a:r>
            <a:r>
              <a:rPr lang="ru-RU" dirty="0" err="1" smtClean="0"/>
              <a:t>энергоэффективного</a:t>
            </a:r>
            <a:r>
              <a:rPr lang="ru-RU" dirty="0" smtClean="0"/>
              <a:t> оборудования</a:t>
            </a:r>
          </a:p>
          <a:p>
            <a:r>
              <a:rPr lang="ru-RU" dirty="0"/>
              <a:t>с</a:t>
            </a:r>
            <a:r>
              <a:rPr lang="ru-RU" dirty="0" smtClean="0"/>
              <a:t>нижение </a:t>
            </a:r>
            <a:r>
              <a:rPr lang="ru-RU" dirty="0" err="1" smtClean="0"/>
              <a:t>ресурсопотребления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29137" y="5420093"/>
            <a:ext cx="7232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</a:t>
            </a:r>
            <a:r>
              <a:rPr lang="ru-RU" dirty="0" smtClean="0"/>
              <a:t>еобходимость выделения затрат на экологические мероприятия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1278194" y="2381175"/>
            <a:ext cx="658761" cy="228914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5171768" y="4209668"/>
            <a:ext cx="2133600" cy="101599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1529414" y="2451420"/>
            <a:ext cx="633683" cy="2232656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5601730" y="4298079"/>
            <a:ext cx="2204686" cy="1075702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7206340">
            <a:off x="641982" y="3884734"/>
            <a:ext cx="128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ЗАТРАТЫ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20039059">
            <a:off x="4969416" y="4574855"/>
            <a:ext cx="128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ЗАТРАТЫ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7153990">
            <a:off x="1440909" y="3029224"/>
            <a:ext cx="153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ЭКОНОМИЯ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20021475">
            <a:off x="6636992" y="4503279"/>
            <a:ext cx="153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ЭКОНОМИЯ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72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8625" y="261486"/>
            <a:ext cx="8037871" cy="6274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altLang="ru-RU" sz="2800" b="1" i="1" dirty="0"/>
              <a:t>Схема </a:t>
            </a:r>
            <a:r>
              <a:rPr lang="ru-RU" altLang="ru-RU" sz="2800" b="1" i="1" dirty="0" err="1"/>
              <a:t>газовоздушного</a:t>
            </a:r>
            <a:r>
              <a:rPr lang="ru-RU" altLang="ru-RU" sz="2800" b="1" i="1" dirty="0"/>
              <a:t> режима помещения</a:t>
            </a:r>
            <a:br>
              <a:rPr lang="ru-RU" altLang="ru-RU" sz="2800" b="1" i="1" dirty="0"/>
            </a:br>
            <a:r>
              <a:rPr lang="ru-RU" altLang="ru-RU" sz="2800" b="1" i="1" dirty="0"/>
              <a:t>с рециркуляцией воздуха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7" name="Picture 5" descr="сх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14287" r="10101" b="19051"/>
          <a:stretch>
            <a:fillRect/>
          </a:stretch>
        </p:blipFill>
        <p:spPr bwMode="auto">
          <a:xfrm>
            <a:off x="998625" y="1188648"/>
            <a:ext cx="7883270" cy="465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07974" y="3726426"/>
            <a:ext cx="471949" cy="1376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19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8625" y="261486"/>
            <a:ext cx="8037871" cy="6274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altLang="ru-RU" sz="2800" b="1" i="1" dirty="0" smtClean="0"/>
              <a:t>Принципиальная схема системы местной вытяжной вентиляции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4" descr="ФЭС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/>
          <a:stretch/>
        </p:blipFill>
        <p:spPr bwMode="auto">
          <a:xfrm>
            <a:off x="1586102" y="1261670"/>
            <a:ext cx="6862916" cy="449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77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7">
      <a:dk1>
        <a:srgbClr val="58585B"/>
      </a:dk1>
      <a:lt1>
        <a:sysClr val="window" lastClr="FFFFFF"/>
      </a:lt1>
      <a:dk2>
        <a:srgbClr val="DDDEDD"/>
      </a:dk2>
      <a:lt2>
        <a:srgbClr val="0C64AC"/>
      </a:lt2>
      <a:accent1>
        <a:srgbClr val="CD0920"/>
      </a:accent1>
      <a:accent2>
        <a:srgbClr val="0F5494"/>
      </a:accent2>
      <a:accent3>
        <a:srgbClr val="A5A6A5"/>
      </a:accent3>
      <a:accent4>
        <a:srgbClr val="0F5494"/>
      </a:accent4>
      <a:accent5>
        <a:srgbClr val="A5A6A5"/>
      </a:accent5>
      <a:accent6>
        <a:srgbClr val="58585B"/>
      </a:accent6>
      <a:hlink>
        <a:srgbClr val="CD0920"/>
      </a:hlink>
      <a:folHlink>
        <a:srgbClr val="0E44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2290</TotalTime>
  <Words>352</Words>
  <Application>Microsoft Office PowerPoint</Application>
  <PresentationFormat>Экран (4:3)</PresentationFormat>
  <Paragraphs>78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VII  ВСЕРОССИЙСКИЙ ФОРУМ ЭНЕРГОЭФФЕКТИВНАЯ РОССИЯ</vt:lpstr>
      <vt:lpstr>ПОСЛАНИЕ ПРЕЗИДЕНТА РФ ФЕДЕРАЛЬНОМУ СОБРАНИЮ. АПРЕЛЬ 2021 ГОДА</vt:lpstr>
      <vt:lpstr>«ПОЛУЧИЛ ПРИБЫЛЬ ЗА СЧЕТ ПРИРОДЫ –  УБЕРИ ЗА СОБОЙ», - ВЛАДИМИР ПУТИН</vt:lpstr>
      <vt:lpstr>НАЦИОНАЛЬНЫЙ ПРОЕКТ «ЭКОЛОГИЯ»</vt:lpstr>
      <vt:lpstr>СТАТИСТИКА НАЦПРОЕКТА «ЭКОЛОГИЯ»</vt:lpstr>
      <vt:lpstr>СТАТИСТИКА НАЦПРОЕКТА «ЭКОЛОГИЯ»</vt:lpstr>
      <vt:lpstr>ТРИАДА</vt:lpstr>
      <vt:lpstr>Схема газовоздушного режима помещения с рециркуляцией воздуха</vt:lpstr>
      <vt:lpstr>Принципиальная схема системы местной вытяжной вентиляции</vt:lpstr>
      <vt:lpstr>Обеспечение очистки воздуха в производственном помещении (участок сварки)</vt:lpstr>
      <vt:lpstr>Работа комплекса очистных устройств (участок пайки)</vt:lpstr>
      <vt:lpstr>Работа устройства типа «Улов» на участке переработки пластмассы</vt:lpstr>
      <vt:lpstr>Работа агрегата «ФЗС – 3000»</vt:lpstr>
      <vt:lpstr>Улавливание абразивной пыли</vt:lpstr>
      <vt:lpstr>Работа системы агрегатов ПУАД на деревообрабатывающем участке</vt:lpstr>
      <vt:lpstr>Подача приточного воздуха методом «затопления» в рабочую зону</vt:lpstr>
      <vt:lpstr>Подача воздуха через безвихревые воздухораспределители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Andrey</dc:creator>
  <cp:lastModifiedBy>lida</cp:lastModifiedBy>
  <cp:revision>140</cp:revision>
  <cp:lastPrinted>2020-03-13T08:12:39Z</cp:lastPrinted>
  <dcterms:created xsi:type="dcterms:W3CDTF">2015-05-07T06:41:39Z</dcterms:created>
  <dcterms:modified xsi:type="dcterms:W3CDTF">2021-05-26T08:55:09Z</dcterms:modified>
</cp:coreProperties>
</file>