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4"/>
  </p:notesMasterIdLst>
  <p:handoutMasterIdLst>
    <p:handoutMasterId r:id="rId25"/>
  </p:handoutMasterIdLst>
  <p:sldIdLst>
    <p:sldId id="286" r:id="rId2"/>
    <p:sldId id="841" r:id="rId3"/>
    <p:sldId id="832" r:id="rId4"/>
    <p:sldId id="820" r:id="rId5"/>
    <p:sldId id="833" r:id="rId6"/>
    <p:sldId id="831" r:id="rId7"/>
    <p:sldId id="843" r:id="rId8"/>
    <p:sldId id="845" r:id="rId9"/>
    <p:sldId id="819" r:id="rId10"/>
    <p:sldId id="421" r:id="rId11"/>
    <p:sldId id="804" r:id="rId12"/>
    <p:sldId id="836" r:id="rId13"/>
    <p:sldId id="844" r:id="rId14"/>
    <p:sldId id="815" r:id="rId15"/>
    <p:sldId id="817" r:id="rId16"/>
    <p:sldId id="818" r:id="rId17"/>
    <p:sldId id="792" r:id="rId18"/>
    <p:sldId id="826" r:id="rId19"/>
    <p:sldId id="837" r:id="rId20"/>
    <p:sldId id="838" r:id="rId21"/>
    <p:sldId id="842" r:id="rId22"/>
    <p:sldId id="281" r:id="rId23"/>
  </p:sldIdLst>
  <p:sldSz cx="12192000" cy="6858000"/>
  <p:notesSz cx="6797675" cy="9856788"/>
  <p:embeddedFontLst>
    <p:embeddedFont>
      <p:font typeface="DIN Pro Medium" panose="020B0604020202020204" charset="0"/>
      <p:regular r:id="rId26"/>
      <p:italic r:id="rId27"/>
    </p:embeddedFont>
    <p:embeddedFont>
      <p:font typeface="Calibri Light" panose="020F0302020204030204" pitchFamily="34" charset="0"/>
      <p:regular r:id="rId28"/>
      <p:italic r:id="rId29"/>
    </p:embeddedFont>
    <p:embeddedFont>
      <p:font typeface="Tahoma" panose="020B0604030504040204" pitchFamily="34" charset="0"/>
      <p:regular r:id="rId30"/>
      <p:bold r:id="rId31"/>
    </p:embeddedFont>
    <p:embeddedFont>
      <p:font typeface="Wingdings 2" panose="05020102010507070707" pitchFamily="18" charset="2"/>
      <p:regular r:id="rId32"/>
    </p:embeddedFont>
    <p:embeddedFont>
      <p:font typeface="Calibri" panose="020F0502020204030204" pitchFamily="34" charset="0"/>
      <p:regular r:id="rId33"/>
      <p:bold r:id="rId34"/>
      <p:italic r:id="rId35"/>
      <p:boldItalic r:id="rId36"/>
    </p:embeddedFont>
    <p:embeddedFont>
      <p:font typeface="Verdana" panose="020B0604030504040204" pitchFamily="34" charset="0"/>
      <p:regular r:id="rId37"/>
      <p:bold r:id="rId38"/>
      <p:italic r:id="rId39"/>
      <p:boldItalic r:id="rId40"/>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6699"/>
    <a:srgbClr val="FF5050"/>
    <a:srgbClr val="E65C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80" autoAdjust="0"/>
    <p:restoredTop sz="95052" autoAdjust="0"/>
  </p:normalViewPr>
  <p:slideViewPr>
    <p:cSldViewPr snapToGrid="0">
      <p:cViewPr varScale="1">
        <p:scale>
          <a:sx n="108" d="100"/>
          <a:sy n="108" d="100"/>
        </p:scale>
        <p:origin x="13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3" y="4"/>
            <a:ext cx="2945659" cy="494550"/>
          </a:xfrm>
          <a:prstGeom prst="rect">
            <a:avLst/>
          </a:prstGeom>
        </p:spPr>
        <p:txBody>
          <a:bodyPr vert="horz" lIns="90690" tIns="45345" rIns="90690" bIns="45345" rtlCol="0"/>
          <a:lstStyle>
            <a:lvl1pPr algn="l">
              <a:defRPr sz="1200"/>
            </a:lvl1pPr>
          </a:lstStyle>
          <a:p>
            <a:endParaRPr lang="ru-RU"/>
          </a:p>
        </p:txBody>
      </p:sp>
      <p:sp>
        <p:nvSpPr>
          <p:cNvPr id="3" name="Дата 2"/>
          <p:cNvSpPr>
            <a:spLocks noGrp="1"/>
          </p:cNvSpPr>
          <p:nvPr>
            <p:ph type="dt" sz="quarter" idx="1"/>
          </p:nvPr>
        </p:nvSpPr>
        <p:spPr>
          <a:xfrm>
            <a:off x="3850446" y="4"/>
            <a:ext cx="2945659" cy="494550"/>
          </a:xfrm>
          <a:prstGeom prst="rect">
            <a:avLst/>
          </a:prstGeom>
        </p:spPr>
        <p:txBody>
          <a:bodyPr vert="horz" lIns="90690" tIns="45345" rIns="90690" bIns="45345" rtlCol="0"/>
          <a:lstStyle>
            <a:lvl1pPr algn="r">
              <a:defRPr sz="1200"/>
            </a:lvl1pPr>
          </a:lstStyle>
          <a:p>
            <a:fld id="{B7DFE5C4-6C9A-44B0-A635-0F12AA768876}" type="datetimeFigureOut">
              <a:rPr lang="ru-RU" smtClean="0"/>
              <a:t>03.06.2022</a:t>
            </a:fld>
            <a:endParaRPr lang="ru-RU"/>
          </a:p>
        </p:txBody>
      </p:sp>
      <p:sp>
        <p:nvSpPr>
          <p:cNvPr id="4" name="Нижний колонтитул 3"/>
          <p:cNvSpPr>
            <a:spLocks noGrp="1"/>
          </p:cNvSpPr>
          <p:nvPr>
            <p:ph type="ftr" sz="quarter" idx="2"/>
          </p:nvPr>
        </p:nvSpPr>
        <p:spPr>
          <a:xfrm>
            <a:off x="3" y="9362241"/>
            <a:ext cx="2945659" cy="494549"/>
          </a:xfrm>
          <a:prstGeom prst="rect">
            <a:avLst/>
          </a:prstGeom>
        </p:spPr>
        <p:txBody>
          <a:bodyPr vert="horz" lIns="90690" tIns="45345" rIns="90690" bIns="45345" rtlCol="0" anchor="b"/>
          <a:lstStyle>
            <a:lvl1pPr algn="l">
              <a:defRPr sz="1200"/>
            </a:lvl1pPr>
          </a:lstStyle>
          <a:p>
            <a:endParaRPr lang="ru-RU"/>
          </a:p>
        </p:txBody>
      </p:sp>
      <p:sp>
        <p:nvSpPr>
          <p:cNvPr id="5" name="Номер слайда 4"/>
          <p:cNvSpPr>
            <a:spLocks noGrp="1"/>
          </p:cNvSpPr>
          <p:nvPr>
            <p:ph type="sldNum" sz="quarter" idx="3"/>
          </p:nvPr>
        </p:nvSpPr>
        <p:spPr>
          <a:xfrm>
            <a:off x="3850446" y="9362241"/>
            <a:ext cx="2945659" cy="494549"/>
          </a:xfrm>
          <a:prstGeom prst="rect">
            <a:avLst/>
          </a:prstGeom>
        </p:spPr>
        <p:txBody>
          <a:bodyPr vert="horz" lIns="90690" tIns="45345" rIns="90690" bIns="45345" rtlCol="0" anchor="b"/>
          <a:lstStyle>
            <a:lvl1pPr algn="r">
              <a:defRPr sz="1200"/>
            </a:lvl1pPr>
          </a:lstStyle>
          <a:p>
            <a:fld id="{1484077E-F8CF-4F5D-8B4B-F26E89D2D6FB}" type="slidenum">
              <a:rPr lang="ru-RU" smtClean="0"/>
              <a:t>‹#›</a:t>
            </a:fld>
            <a:endParaRPr lang="ru-RU"/>
          </a:p>
        </p:txBody>
      </p:sp>
    </p:spTree>
    <p:extLst>
      <p:ext uri="{BB962C8B-B14F-4D97-AF65-F5344CB8AC3E}">
        <p14:creationId xmlns:p14="http://schemas.microsoft.com/office/powerpoint/2010/main" val="3063010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46145" cy="49339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911" y="0"/>
            <a:ext cx="2946144" cy="493392"/>
          </a:xfrm>
          <a:prstGeom prst="rect">
            <a:avLst/>
          </a:prstGeom>
        </p:spPr>
        <p:txBody>
          <a:bodyPr vert="horz" lIns="91440" tIns="45720" rIns="91440" bIns="45720" rtlCol="0"/>
          <a:lstStyle>
            <a:lvl1pPr algn="r">
              <a:defRPr sz="1200"/>
            </a:lvl1pPr>
          </a:lstStyle>
          <a:p>
            <a:fld id="{BD96D2CA-B9E3-4E2D-929E-16B6ADDC1937}" type="datetimeFigureOut">
              <a:rPr lang="ru-RU" smtClean="0"/>
              <a:t>03.06.2022</a:t>
            </a:fld>
            <a:endParaRPr lang="ru-RU"/>
          </a:p>
        </p:txBody>
      </p:sp>
      <p:sp>
        <p:nvSpPr>
          <p:cNvPr id="4" name="Образ слайда 3"/>
          <p:cNvSpPr>
            <a:spLocks noGrp="1" noRot="1" noChangeAspect="1"/>
          </p:cNvSpPr>
          <p:nvPr>
            <p:ph type="sldImg" idx="2"/>
          </p:nvPr>
        </p:nvSpPr>
        <p:spPr>
          <a:xfrm>
            <a:off x="441325" y="1231900"/>
            <a:ext cx="5915025" cy="33274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0254" y="4743176"/>
            <a:ext cx="5437168" cy="3880923"/>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 y="9363396"/>
            <a:ext cx="2946145" cy="49339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911" y="9363396"/>
            <a:ext cx="2946144" cy="493392"/>
          </a:xfrm>
          <a:prstGeom prst="rect">
            <a:avLst/>
          </a:prstGeom>
        </p:spPr>
        <p:txBody>
          <a:bodyPr vert="horz" lIns="91440" tIns="45720" rIns="91440" bIns="45720" rtlCol="0" anchor="b"/>
          <a:lstStyle>
            <a:lvl1pPr algn="r">
              <a:defRPr sz="1200"/>
            </a:lvl1pPr>
          </a:lstStyle>
          <a:p>
            <a:fld id="{DEB0478D-192F-43FB-9CDF-C07EEF0DAA1A}" type="slidenum">
              <a:rPr lang="ru-RU" smtClean="0"/>
              <a:t>‹#›</a:t>
            </a:fld>
            <a:endParaRPr lang="ru-RU"/>
          </a:p>
        </p:txBody>
      </p:sp>
    </p:spTree>
    <p:extLst>
      <p:ext uri="{BB962C8B-B14F-4D97-AF65-F5344CB8AC3E}">
        <p14:creationId xmlns:p14="http://schemas.microsoft.com/office/powerpoint/2010/main" val="66282427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DEB0478D-192F-43FB-9CDF-C07EEF0DAA1A}" type="slidenum">
              <a:rPr lang="ru-RU" smtClean="0"/>
              <a:t>1</a:t>
            </a:fld>
            <a:endParaRPr lang="ru-RU"/>
          </a:p>
        </p:txBody>
      </p:sp>
    </p:spTree>
    <p:extLst>
      <p:ext uri="{BB962C8B-B14F-4D97-AF65-F5344CB8AC3E}">
        <p14:creationId xmlns:p14="http://schemas.microsoft.com/office/powerpoint/2010/main" val="3218148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C9C64234-3939-4CB3-9D38-EC46F89D8A33}" type="datetime1">
              <a:rPr lang="ru-RU" smtClean="0"/>
              <a:t>03.06.2022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16238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B764A8-D327-453F-B057-E44822894267}" type="datetime1">
              <a:rPr lang="ru-RU" smtClean="0"/>
              <a:t>03.06.2022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1500921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9CFA4326-C266-4D04-905B-034E9BFA957D}" type="datetime1">
              <a:rPr lang="ru-RU" smtClean="0"/>
              <a:t>03.06.2022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741377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3D1C3D11-A572-48C0-B469-2D95F7258BC7}" type="datetime1">
              <a:rPr lang="ru-RU" smtClean="0"/>
              <a:t>03.06.2022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276972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9AA0EA1-8A2C-463C-980D-4FF13951DA54}" type="datetime1">
              <a:rPr lang="ru-RU" smtClean="0"/>
              <a:t>03.06.2022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2110699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F93EF666-C9C1-4B51-A545-2BF837360862}" type="datetime1">
              <a:rPr lang="ru-RU" smtClean="0"/>
              <a:t>03.06.2022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1391198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D043A9C2-AAB8-426D-9616-4635974BC3BD}" type="datetime1">
              <a:rPr lang="ru-RU" smtClean="0"/>
              <a:t>03.06.2022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663734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67AE32B5-5CE7-44FE-9784-36F00E76F3C4}" type="datetime1">
              <a:rPr lang="ru-RU" smtClean="0"/>
              <a:t>03.06.2022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697673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216DEFD-A583-4DD6-A80A-E583A61B8846}" type="datetime1">
              <a:rPr lang="ru-RU" smtClean="0"/>
              <a:t>03.06.2022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249330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5F69B0E4-49CA-4599-B0B4-73BB049C4B1F}" type="datetime1">
              <a:rPr lang="ru-RU" smtClean="0"/>
              <a:t>03.06.2022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455295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83C196CD-A977-4AD0-890C-AE0C6FB1F85F}" type="datetime1">
              <a:rPr lang="ru-RU" smtClean="0"/>
              <a:t>03.06.2022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927236B-C36B-4890-AA73-98FE94143982}" type="slidenum">
              <a:rPr lang="ru-RU" smtClean="0"/>
              <a:t>‹#›</a:t>
            </a:fld>
            <a:endParaRPr lang="ru-RU"/>
          </a:p>
        </p:txBody>
      </p:sp>
    </p:spTree>
    <p:extLst>
      <p:ext uri="{BB962C8B-B14F-4D97-AF65-F5344CB8AC3E}">
        <p14:creationId xmlns:p14="http://schemas.microsoft.com/office/powerpoint/2010/main" val="360675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B56066-9FBE-4374-9018-98280737CD73}" type="datetime1">
              <a:rPr lang="ru-RU" smtClean="0"/>
              <a:t>03.06.2022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7236B-C36B-4890-AA73-98FE94143982}" type="slidenum">
              <a:rPr lang="ru-RU" smtClean="0"/>
              <a:t>‹#›</a:t>
            </a:fld>
            <a:endParaRPr lang="ru-RU"/>
          </a:p>
        </p:txBody>
      </p:sp>
    </p:spTree>
    <p:extLst>
      <p:ext uri="{BB962C8B-B14F-4D97-AF65-F5344CB8AC3E}">
        <p14:creationId xmlns:p14="http://schemas.microsoft.com/office/powerpoint/2010/main" val="1374804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nopriz.ru/"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hyperlink" Target="http://spk.nopriz.ru/"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Прямоугольник 5"/>
          <p:cNvSpPr/>
          <p:nvPr/>
        </p:nvSpPr>
        <p:spPr>
          <a:xfrm>
            <a:off x="91440" y="1867711"/>
            <a:ext cx="12009120" cy="4893647"/>
          </a:xfrm>
          <a:prstGeom prst="rect">
            <a:avLst/>
          </a:prstGeom>
        </p:spPr>
        <p:txBody>
          <a:bodyPr wrap="square">
            <a:spAutoFit/>
          </a:bodyPr>
          <a:lstStyle/>
          <a:p>
            <a:pPr algn="just">
              <a:spcAft>
                <a:spcPts val="0"/>
              </a:spcAft>
            </a:pPr>
            <a:endParaRPr lang="ru-RU" sz="800" dirty="0">
              <a:solidFill>
                <a:schemeClr val="bg1"/>
              </a:solidFill>
              <a:latin typeface="DIN Pro Medium" panose="020B0604020202020204" charset="0"/>
              <a:cs typeface="DIN Pro Medium" panose="020B0604020202020204" charset="0"/>
            </a:endParaRPr>
          </a:p>
          <a:p>
            <a:pPr algn="just">
              <a:spcAft>
                <a:spcPts val="0"/>
              </a:spcAft>
            </a:pPr>
            <a:r>
              <a:rPr lang="ru-RU" sz="3600" b="1" dirty="0" smtClean="0">
                <a:solidFill>
                  <a:schemeClr val="bg1"/>
                </a:solidFill>
                <a:latin typeface="DIN Pro Medium" panose="020B0604020202020204" charset="0"/>
                <a:cs typeface="DIN Pro Medium" panose="020B0604020202020204" charset="0"/>
              </a:rPr>
              <a:t>Профессиональные стандарты в сфере инженерных изысканий, градостроительства, архитектурно-строительного проектирования.</a:t>
            </a:r>
          </a:p>
          <a:p>
            <a:pPr algn="just">
              <a:spcAft>
                <a:spcPts val="0"/>
              </a:spcAft>
            </a:pPr>
            <a:r>
              <a:rPr lang="ru-RU" sz="3600" b="1" dirty="0" smtClean="0">
                <a:solidFill>
                  <a:schemeClr val="bg1"/>
                </a:solidFill>
                <a:latin typeface="DIN Pro Medium" panose="020B0604020202020204" charset="0"/>
                <a:cs typeface="DIN Pro Medium" panose="020B0604020202020204" charset="0"/>
              </a:rPr>
              <a:t>Независимая </a:t>
            </a:r>
            <a:r>
              <a:rPr lang="ru-RU" sz="3600" b="1" dirty="0" smtClean="0">
                <a:solidFill>
                  <a:schemeClr val="bg1"/>
                </a:solidFill>
                <a:latin typeface="DIN Pro Medium" panose="020B0604020202020204" charset="0"/>
                <a:cs typeface="DIN Pro Medium" panose="020B0604020202020204" charset="0"/>
              </a:rPr>
              <a:t>оценка квалификации: нормативно-правовое обоснование, новеллы, </a:t>
            </a:r>
            <a:r>
              <a:rPr lang="ru-RU" sz="3600" b="1" dirty="0" smtClean="0">
                <a:solidFill>
                  <a:schemeClr val="bg1"/>
                </a:solidFill>
                <a:latin typeface="DIN Pro Medium" panose="020B0604020202020204" charset="0"/>
                <a:cs typeface="DIN Pro Medium" panose="020B0604020202020204" charset="0"/>
              </a:rPr>
              <a:t>практика.</a:t>
            </a:r>
            <a:endParaRPr lang="ru-RU" sz="4400" b="1" dirty="0" smtClean="0">
              <a:solidFill>
                <a:schemeClr val="bg1"/>
              </a:solidFill>
              <a:latin typeface="DIN Pro Medium" panose="020B0604020202020204" charset="0"/>
              <a:cs typeface="DIN Pro Medium" panose="020B0604020202020204" charset="0"/>
            </a:endParaRPr>
          </a:p>
          <a:p>
            <a:pPr algn="r">
              <a:spcAft>
                <a:spcPts val="0"/>
              </a:spcAft>
            </a:pPr>
            <a:endParaRPr lang="ru-RU" sz="2400" b="1" dirty="0" smtClean="0">
              <a:solidFill>
                <a:schemeClr val="bg1"/>
              </a:solidFill>
              <a:latin typeface="DIN Pro Medium" panose="020B0604020202020204" charset="0"/>
              <a:cs typeface="DIN Pro Medium" panose="020B0604020202020204" charset="0"/>
            </a:endParaRPr>
          </a:p>
          <a:p>
            <a:pPr algn="r">
              <a:spcAft>
                <a:spcPts val="0"/>
              </a:spcAft>
            </a:pPr>
            <a:endParaRPr lang="ru-RU" sz="2400" b="1" dirty="0">
              <a:solidFill>
                <a:schemeClr val="bg1"/>
              </a:solidFill>
              <a:latin typeface="DIN Pro Medium" panose="020B0604020202020204" charset="0"/>
              <a:cs typeface="DIN Pro Medium" panose="020B0604020202020204" charset="0"/>
            </a:endParaRPr>
          </a:p>
          <a:p>
            <a:pPr algn="r">
              <a:spcAft>
                <a:spcPts val="0"/>
              </a:spcAft>
            </a:pPr>
            <a:r>
              <a:rPr lang="ru-RU" sz="2400" b="1" dirty="0" smtClean="0">
                <a:solidFill>
                  <a:schemeClr val="bg1"/>
                </a:solidFill>
                <a:latin typeface="DIN Pro Medium" panose="020B0604020202020204" charset="0"/>
                <a:cs typeface="DIN Pro Medium" panose="020B0604020202020204" charset="0"/>
              </a:rPr>
              <a:t>Заместитель Руководителя аппарата НОПРИЗ</a:t>
            </a:r>
            <a:endParaRPr lang="ru-RU" sz="2000" b="1" dirty="0">
              <a:solidFill>
                <a:schemeClr val="bg1"/>
              </a:solidFill>
              <a:latin typeface="DIN Pro Medium" panose="020B0604020202020204" charset="0"/>
              <a:cs typeface="DIN Pro Medium" panose="020B0604020202020204" charset="0"/>
            </a:endParaRPr>
          </a:p>
          <a:p>
            <a:pPr algn="r">
              <a:spcAft>
                <a:spcPts val="0"/>
              </a:spcAft>
            </a:pPr>
            <a:endParaRPr lang="ru-RU" sz="1000" b="1" dirty="0">
              <a:solidFill>
                <a:schemeClr val="bg1"/>
              </a:solidFill>
              <a:latin typeface="DIN Pro Medium" panose="020B0604020202020204" charset="0"/>
              <a:cs typeface="DIN Pro Medium" panose="020B0604020202020204" charset="0"/>
            </a:endParaRPr>
          </a:p>
          <a:p>
            <a:pPr algn="r">
              <a:spcAft>
                <a:spcPts val="0"/>
              </a:spcAft>
            </a:pPr>
            <a:endParaRPr lang="ru-RU" sz="1000" b="1" dirty="0">
              <a:solidFill>
                <a:schemeClr val="bg1"/>
              </a:solidFill>
              <a:latin typeface="DIN Pro Medium" panose="020B0604020202020204" charset="0"/>
              <a:cs typeface="DIN Pro Medium" panose="020B0604020202020204" charset="0"/>
            </a:endParaRPr>
          </a:p>
          <a:p>
            <a:pPr algn="r">
              <a:spcAft>
                <a:spcPts val="0"/>
              </a:spcAft>
            </a:pPr>
            <a:r>
              <a:rPr lang="ru-RU" sz="3200" b="1" dirty="0" smtClean="0">
                <a:solidFill>
                  <a:schemeClr val="bg1"/>
                </a:solidFill>
                <a:latin typeface="DIN Pro Medium" panose="020B0604020202020204" charset="0"/>
                <a:cs typeface="DIN Pro Medium" panose="020B0604020202020204" charset="0"/>
              </a:rPr>
              <a:t>Н.А. Прокопьева</a:t>
            </a:r>
            <a:r>
              <a:rPr lang="ru-RU" sz="3200" dirty="0" smtClean="0">
                <a:solidFill>
                  <a:schemeClr val="bg1"/>
                </a:solidFill>
                <a:latin typeface="DIN Pro Medium" panose="020B0604020202020204" charset="0"/>
                <a:cs typeface="DIN Pro Medium" panose="020B0604020202020204" charset="0"/>
              </a:rPr>
              <a:t> </a:t>
            </a:r>
            <a:endParaRPr lang="ru-RU" b="1" dirty="0">
              <a:latin typeface="DIN Pro Medium" panose="020B0604020101020102" pitchFamily="34" charset="0"/>
              <a:cs typeface="DIN Pro Medium" panose="020B0604020101020102" pitchFamily="34" charset="0"/>
            </a:endParaRPr>
          </a:p>
        </p:txBody>
      </p:sp>
    </p:spTree>
    <p:extLst>
      <p:ext uri="{BB962C8B-B14F-4D97-AF65-F5344CB8AC3E}">
        <p14:creationId xmlns:p14="http://schemas.microsoft.com/office/powerpoint/2010/main" val="2820430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485775" y="6257925"/>
            <a:ext cx="348172" cy="276999"/>
          </a:xfrm>
          <a:prstGeom prst="rect">
            <a:avLst/>
          </a:prstGeom>
          <a:noFill/>
        </p:spPr>
        <p:txBody>
          <a:bodyPr wrap="none" rtlCol="0">
            <a:spAutoFit/>
          </a:bodyPr>
          <a:lstStyle/>
          <a:p>
            <a:r>
              <a:rPr lang="ru-RU" sz="1200" dirty="0">
                <a:latin typeface="DIN Pro Medium" panose="020B0604020202020204" charset="0"/>
                <a:cs typeface="DIN Pro Medium" panose="020B0604020202020204" charset="0"/>
              </a:rPr>
              <a:t>15</a:t>
            </a:r>
          </a:p>
        </p:txBody>
      </p:sp>
      <p:sp>
        <p:nvSpPr>
          <p:cNvPr id="16" name="Прямоугольник 15"/>
          <p:cNvSpPr/>
          <p:nvPr/>
        </p:nvSpPr>
        <p:spPr>
          <a:xfrm>
            <a:off x="7636517" y="259252"/>
            <a:ext cx="4507301" cy="11010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17" name="Прямоугольник 16"/>
          <p:cNvSpPr/>
          <p:nvPr/>
        </p:nvSpPr>
        <p:spPr>
          <a:xfrm>
            <a:off x="2908853" y="225024"/>
            <a:ext cx="9283147" cy="584775"/>
          </a:xfrm>
          <a:prstGeom prst="rect">
            <a:avLst/>
          </a:prstGeom>
        </p:spPr>
        <p:txBody>
          <a:bodyPr wrap="square">
            <a:spAutoFit/>
          </a:bodyPr>
          <a:lstStyle/>
          <a:p>
            <a:pPr algn="ctr">
              <a:spcAft>
                <a:spcPts val="0"/>
              </a:spcAft>
            </a:pPr>
            <a:r>
              <a:rPr lang="ru-RU" sz="3200" b="1" dirty="0">
                <a:solidFill>
                  <a:schemeClr val="bg2">
                    <a:lumMod val="10000"/>
                  </a:schemeClr>
                </a:solidFill>
                <a:latin typeface="DIN Pro Medium" panose="020B0604020202020204" charset="0"/>
                <a:ea typeface="Tahoma" panose="020B0604030504040204" pitchFamily="34" charset="0"/>
                <a:cs typeface="DIN Pro Medium" panose="020B0604020202020204" charset="0"/>
              </a:rPr>
              <a:t>Независимая оценка квалификации</a:t>
            </a:r>
          </a:p>
        </p:txBody>
      </p:sp>
      <p:sp>
        <p:nvSpPr>
          <p:cNvPr id="18" name="TextBox 17">
            <a:extLst>
              <a:ext uri="{FF2B5EF4-FFF2-40B4-BE49-F238E27FC236}">
                <a16:creationId xmlns:a16="http://schemas.microsoft.com/office/drawing/2014/main" xmlns="" id="{E6D1B0A2-2FD0-4274-81F3-E6036E5CD9C3}"/>
              </a:ext>
            </a:extLst>
          </p:cNvPr>
          <p:cNvSpPr txBox="1"/>
          <p:nvPr/>
        </p:nvSpPr>
        <p:spPr>
          <a:xfrm>
            <a:off x="1310109" y="2959216"/>
            <a:ext cx="2880320" cy="2031325"/>
          </a:xfrm>
          <a:prstGeom prst="rect">
            <a:avLst/>
          </a:prstGeom>
          <a:solidFill>
            <a:schemeClr val="bg1"/>
          </a:solidFill>
          <a:ln w="28575">
            <a:solidFill>
              <a:schemeClr val="accent1">
                <a:lumMod val="50000"/>
              </a:schemeClr>
            </a:solidFill>
          </a:ln>
        </p:spPr>
        <p:txBody>
          <a:bodyPr wrap="square">
            <a:spAutoFit/>
          </a:bodyPr>
          <a:lstStyle/>
          <a:p>
            <a:pPr algn="just"/>
            <a:r>
              <a:rPr lang="ru-RU" b="1" i="0" u="none" strike="noStrike" baseline="0" dirty="0">
                <a:latin typeface="DIN Pro Medium" panose="020B0604020202020204" charset="0"/>
                <a:cs typeface="DIN Pro Medium" panose="020B0604020202020204" charset="0"/>
              </a:rPr>
              <a:t>3 июля 2016 года Президент России подписал Федеральный закон № 238-ФЗ «О независимой оценке квалификации» (вступил в силу с 01.01.2017г.)</a:t>
            </a:r>
            <a:endParaRPr lang="ru-RU" b="1" dirty="0">
              <a:latin typeface="DIN Pro Medium" panose="020B0604020202020204" charset="0"/>
              <a:cs typeface="DIN Pro Medium" panose="020B0604020202020204" charset="0"/>
            </a:endParaRPr>
          </a:p>
        </p:txBody>
      </p:sp>
      <p:sp>
        <p:nvSpPr>
          <p:cNvPr id="19" name="TextBox 18">
            <a:extLst>
              <a:ext uri="{FF2B5EF4-FFF2-40B4-BE49-F238E27FC236}">
                <a16:creationId xmlns:a16="http://schemas.microsoft.com/office/drawing/2014/main" xmlns="" id="{ED62ED0B-6DE2-4725-8C0D-778639031CC4}"/>
              </a:ext>
            </a:extLst>
          </p:cNvPr>
          <p:cNvSpPr txBox="1"/>
          <p:nvPr/>
        </p:nvSpPr>
        <p:spPr>
          <a:xfrm>
            <a:off x="4268227" y="1084725"/>
            <a:ext cx="6938509" cy="3170099"/>
          </a:xfrm>
          <a:prstGeom prst="rect">
            <a:avLst/>
          </a:prstGeom>
          <a:noFill/>
          <a:ln w="28575">
            <a:solidFill>
              <a:schemeClr val="accent1">
                <a:lumMod val="50000"/>
              </a:schemeClr>
            </a:solidFill>
          </a:ln>
        </p:spPr>
        <p:txBody>
          <a:bodyPr wrap="square">
            <a:spAutoFit/>
          </a:bodyPr>
          <a:lstStyle/>
          <a:p>
            <a:pPr algn="just"/>
            <a:r>
              <a:rPr lang="ru-RU" sz="2000" b="1" i="0" u="none" strike="noStrike" baseline="0" dirty="0">
                <a:latin typeface="DIN Pro Medium" panose="020B0604020202020204" charset="0"/>
                <a:cs typeface="DIN Pro Medium" panose="020B0604020202020204" charset="0"/>
              </a:rPr>
              <a:t>Независимая оценка квалификации </a:t>
            </a:r>
            <a:r>
              <a:rPr lang="ru-RU" sz="2000" i="0" u="none" strike="noStrike" baseline="0" dirty="0">
                <a:latin typeface="DIN Pro Medium" panose="020B0604020202020204" charset="0"/>
                <a:cs typeface="DIN Pro Medium" panose="020B0604020202020204" charset="0"/>
              </a:rPr>
              <a:t>- это процедура подтверждения соответствия квалификации соискателя положениям профессионального стандарта или квалификационным требованиям, установленным федеральными законами и иными нормативными правовыми актами Российской Федерации(далее-требования к квалификации), проведенная центром оценки квалификаций в соответствии с настоящим Федеральным законом (п.2 ст. 3 238-ФЗ «О независимой оценке квалификации»)</a:t>
            </a:r>
            <a:endParaRPr lang="ru-RU" sz="2000" dirty="0">
              <a:latin typeface="DIN Pro Medium" panose="020B0604020202020204" charset="0"/>
              <a:cs typeface="DIN Pro Medium" panose="020B0604020202020204" charset="0"/>
            </a:endParaRPr>
          </a:p>
        </p:txBody>
      </p:sp>
      <p:pic>
        <p:nvPicPr>
          <p:cNvPr id="20" name="Рисунок 19">
            <a:extLst>
              <a:ext uri="{FF2B5EF4-FFF2-40B4-BE49-F238E27FC236}">
                <a16:creationId xmlns:a16="http://schemas.microsoft.com/office/drawing/2014/main" xmlns="" id="{3EBDD40E-B64D-4862-8962-7EACE7408D9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2513" y="1482115"/>
            <a:ext cx="1235511" cy="1353116"/>
          </a:xfrm>
          <a:prstGeom prst="rect">
            <a:avLst/>
          </a:prstGeom>
        </p:spPr>
      </p:pic>
      <p:sp>
        <p:nvSpPr>
          <p:cNvPr id="21" name="TextBox 20">
            <a:extLst>
              <a:ext uri="{FF2B5EF4-FFF2-40B4-BE49-F238E27FC236}">
                <a16:creationId xmlns:a16="http://schemas.microsoft.com/office/drawing/2014/main" xmlns="" id="{F33A9203-EBE1-478E-B842-FF27243F846B}"/>
              </a:ext>
            </a:extLst>
          </p:cNvPr>
          <p:cNvSpPr txBox="1"/>
          <p:nvPr/>
        </p:nvSpPr>
        <p:spPr>
          <a:xfrm>
            <a:off x="147497" y="5114526"/>
            <a:ext cx="9623824" cy="1820883"/>
          </a:xfrm>
          <a:prstGeom prst="rect">
            <a:avLst/>
          </a:prstGeom>
          <a:noFill/>
        </p:spPr>
        <p:txBody>
          <a:bodyPr wrap="square">
            <a:spAutoFit/>
          </a:bodyPr>
          <a:lstStyle/>
          <a:p>
            <a:pPr marL="66040" marR="74295" indent="1270" algn="just" eaLnBrk="0" hangingPunct="0">
              <a:lnSpc>
                <a:spcPct val="104000"/>
              </a:lnSpc>
              <a:spcAft>
                <a:spcPts val="0"/>
              </a:spcAft>
            </a:pPr>
            <a:r>
              <a:rPr lang="ru-RU" sz="1800" dirty="0">
                <a:effectLst/>
                <a:latin typeface="DIN Pro Medium" panose="020B0604020202020204" charset="0"/>
                <a:ea typeface="Times New Roman" panose="02020603050405020304" pitchFamily="18" charset="0"/>
                <a:cs typeface="DIN Pro Medium" panose="020B0604020202020204" charset="0"/>
              </a:rPr>
              <a:t>3</a:t>
            </a:r>
            <a:r>
              <a:rPr lang="ru-RU" sz="1800" spc="-10" dirty="0">
                <a:effectLst/>
                <a:latin typeface="DIN Pro Medium" panose="020B0604020202020204" charset="0"/>
                <a:ea typeface="Times New Roman" panose="02020603050405020304" pitchFamily="18" charset="0"/>
                <a:cs typeface="DIN Pro Medium" panose="020B0604020202020204" charset="0"/>
              </a:rPr>
              <a:t> июля</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2016</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75" dirty="0">
                <a:effectLst/>
                <a:latin typeface="DIN Pro Medium" panose="020B0604020202020204" charset="0"/>
                <a:ea typeface="Times New Roman" panose="02020603050405020304" pitchFamily="18" charset="0"/>
                <a:cs typeface="DIN Pro Medium" panose="020B0604020202020204" charset="0"/>
              </a:rPr>
              <a:t>г.</a:t>
            </a:r>
            <a:r>
              <a:rPr lang="ru-RU" sz="180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принят</a:t>
            </a:r>
            <a:r>
              <a:rPr lang="ru-RU" sz="180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Федеральный</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закон</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spc="-10" dirty="0">
                <a:effectLst/>
                <a:latin typeface="DIN Pro Medium" panose="020B0604020202020204" charset="0"/>
                <a:ea typeface="Times New Roman" panose="02020603050405020304" pitchFamily="18" charset="0"/>
                <a:cs typeface="DIN Pro Medium" panose="020B0604020202020204" charset="0"/>
              </a:rPr>
              <a:t>от </a:t>
            </a:r>
            <a:r>
              <a:rPr lang="ru-RU" sz="1800" dirty="0">
                <a:effectLst/>
                <a:latin typeface="DIN Pro Medium" panose="020B0604020202020204" charset="0"/>
                <a:ea typeface="Times New Roman" panose="02020603050405020304" pitchFamily="18" charset="0"/>
                <a:cs typeface="DIN Pro Medium" panose="020B0604020202020204" charset="0"/>
              </a:rPr>
              <a:t>№</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239-ФЗ</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«О</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внесении</a:t>
            </a:r>
            <a:r>
              <a:rPr lang="ru-RU" sz="1800" dirty="0">
                <a:effectLst/>
                <a:latin typeface="DIN Pro Medium" panose="020B0604020202020204" charset="0"/>
                <a:ea typeface="Times New Roman" panose="02020603050405020304" pitchFamily="18" charset="0"/>
                <a:cs typeface="DIN Pro Medium" panose="020B0604020202020204" charset="0"/>
              </a:rPr>
              <a:t> изменений</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в </a:t>
            </a:r>
            <a:r>
              <a:rPr lang="ru-RU" sz="1800" spc="-20" dirty="0">
                <a:effectLst/>
                <a:latin typeface="DIN Pro Medium" panose="020B0604020202020204" charset="0"/>
                <a:ea typeface="Times New Roman" panose="02020603050405020304" pitchFamily="18" charset="0"/>
                <a:cs typeface="DIN Pro Medium" panose="020B0604020202020204" charset="0"/>
              </a:rPr>
              <a:t>Трудовой</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кодекс</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Российской</a:t>
            </a:r>
            <a:r>
              <a:rPr lang="ru-RU" sz="1800" spc="39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Федерации</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в </a:t>
            </a:r>
            <a:r>
              <a:rPr lang="ru-RU" sz="1800" spc="-5" dirty="0">
                <a:effectLst/>
                <a:latin typeface="DIN Pro Medium" panose="020B0604020202020204" charset="0"/>
                <a:ea typeface="Times New Roman" panose="02020603050405020304" pitchFamily="18" charset="0"/>
                <a:cs typeface="DIN Pro Medium" panose="020B0604020202020204" charset="0"/>
              </a:rPr>
              <a:t>связи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с </a:t>
            </a:r>
            <a:r>
              <a:rPr lang="ru-RU" sz="1800" spc="-5" dirty="0">
                <a:effectLst/>
                <a:latin typeface="DIN Pro Medium" panose="020B0604020202020204" charset="0"/>
                <a:ea typeface="Times New Roman" panose="02020603050405020304" pitchFamily="18" charset="0"/>
                <a:cs typeface="DIN Pro Medium" panose="020B0604020202020204" charset="0"/>
              </a:rPr>
              <a:t>принятием</a:t>
            </a:r>
            <a:r>
              <a:rPr lang="ru-RU" sz="1800" spc="-10" dirty="0">
                <a:effectLst/>
                <a:latin typeface="DIN Pro Medium" panose="020B0604020202020204" charset="0"/>
                <a:ea typeface="Times New Roman" panose="02020603050405020304" pitchFamily="18" charset="0"/>
                <a:cs typeface="DIN Pro Medium" panose="020B0604020202020204" charset="0"/>
              </a:rPr>
              <a:t> Федерального</a:t>
            </a:r>
            <a:r>
              <a:rPr lang="ru-RU" sz="1800" spc="-4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закона</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«О</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независимой</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оценке</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квалификации»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a:t>
            </a:r>
            <a:r>
              <a:rPr lang="ru-RU" sz="1800" spc="-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он </a:t>
            </a:r>
            <a:r>
              <a:rPr lang="ru-RU" sz="1800" spc="-15" dirty="0">
                <a:effectLst/>
                <a:latin typeface="DIN Pro Medium" panose="020B0604020202020204" charset="0"/>
                <a:ea typeface="Times New Roman" panose="02020603050405020304" pitchFamily="18" charset="0"/>
                <a:cs typeface="DIN Pro Medium" panose="020B0604020202020204" charset="0"/>
              </a:rPr>
              <a:t>регулирует</a:t>
            </a:r>
            <a:r>
              <a:rPr lang="ru-RU" sz="1800" spc="50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порядок</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направления</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15" dirty="0">
                <a:effectLst/>
                <a:latin typeface="DIN Pro Medium" panose="020B0604020202020204" charset="0"/>
                <a:ea typeface="Times New Roman" panose="02020603050405020304" pitchFamily="18" charset="0"/>
                <a:cs typeface="DIN Pro Medium" panose="020B0604020202020204" charset="0"/>
              </a:rPr>
              <a:t>работодателями</a:t>
            </a:r>
            <a:r>
              <a:rPr lang="ru-RU" sz="1800" spc="-3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работников</a:t>
            </a:r>
            <a:r>
              <a:rPr lang="ru-RU" sz="1800" spc="-3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на </a:t>
            </a:r>
            <a:r>
              <a:rPr lang="ru-RU" sz="1800" spc="-5" dirty="0">
                <a:effectLst/>
                <a:latin typeface="DIN Pro Medium" panose="020B0604020202020204" charset="0"/>
                <a:ea typeface="Times New Roman" panose="02020603050405020304" pitchFamily="18" charset="0"/>
                <a:cs typeface="DIN Pro Medium" panose="020B0604020202020204" charset="0"/>
              </a:rPr>
              <a:t>прохождение</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оценки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квалификации,</a:t>
            </a:r>
            <a:r>
              <a:rPr lang="ru-RU" sz="1800" spc="1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а</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также</a:t>
            </a:r>
            <a:r>
              <a:rPr lang="ru-RU" sz="1800" spc="-20" dirty="0">
                <a:effectLst/>
                <a:latin typeface="DIN Pro Medium" panose="020B0604020202020204" charset="0"/>
                <a:ea typeface="Times New Roman" panose="02020603050405020304" pitchFamily="18" charset="0"/>
                <a:cs typeface="DIN Pro Medium" panose="020B0604020202020204" charset="0"/>
              </a:rPr>
              <a:t> </a:t>
            </a:r>
            <a:r>
              <a:rPr lang="ru-RU" sz="1800" spc="-10" dirty="0">
                <a:effectLst/>
                <a:latin typeface="DIN Pro Medium" panose="020B0604020202020204" charset="0"/>
                <a:ea typeface="Times New Roman" panose="02020603050405020304" pitchFamily="18" charset="0"/>
                <a:cs typeface="DIN Pro Medium" panose="020B0604020202020204" charset="0"/>
              </a:rPr>
              <a:t>предоставления</a:t>
            </a:r>
            <a:r>
              <a:rPr lang="ru-RU" sz="1800" spc="58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гарантий</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и компенсаций</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в</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период</a:t>
            </a:r>
            <a:r>
              <a:rPr lang="ru-RU" sz="1800" spc="-30"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прохождения</a:t>
            </a:r>
            <a:r>
              <a:rPr lang="ru-RU" sz="1800" spc="-25" dirty="0">
                <a:effectLst/>
                <a:latin typeface="DIN Pro Medium" panose="020B0604020202020204" charset="0"/>
                <a:ea typeface="Times New Roman" panose="02020603050405020304" pitchFamily="18" charset="0"/>
                <a:cs typeface="DIN Pro Medium" panose="020B0604020202020204" charset="0"/>
              </a:rPr>
              <a:t> </a:t>
            </a:r>
            <a:r>
              <a:rPr lang="ru-RU" sz="1800" spc="-5" dirty="0">
                <a:effectLst/>
                <a:latin typeface="DIN Pro Medium" panose="020B0604020202020204" charset="0"/>
                <a:ea typeface="Times New Roman" panose="02020603050405020304" pitchFamily="18" charset="0"/>
                <a:cs typeface="DIN Pro Medium" panose="020B0604020202020204" charset="0"/>
              </a:rPr>
              <a:t>оценки</a:t>
            </a:r>
            <a:r>
              <a:rPr lang="ru-RU" sz="1800" spc="-10" dirty="0">
                <a:effectLst/>
                <a:latin typeface="DIN Pro Medium" panose="020B0604020202020204" charset="0"/>
                <a:ea typeface="Times New Roman" panose="02020603050405020304" pitchFamily="18" charset="0"/>
                <a:cs typeface="DIN Pro Medium" panose="020B0604020202020204" charset="0"/>
              </a:rPr>
              <a:t> </a:t>
            </a:r>
            <a:r>
              <a:rPr lang="ru-RU" sz="1800" dirty="0">
                <a:effectLst/>
                <a:latin typeface="DIN Pro Medium" panose="020B0604020202020204" charset="0"/>
                <a:ea typeface="Times New Roman" panose="02020603050405020304" pitchFamily="18" charset="0"/>
                <a:cs typeface="DIN Pro Medium" panose="020B0604020202020204" charset="0"/>
              </a:rPr>
              <a:t>квалификации</a:t>
            </a:r>
            <a:endParaRPr lang="ru-RU" sz="2400" dirty="0">
              <a:effectLst/>
              <a:latin typeface="DIN Pro Medium" panose="020B0604020202020204" charset="0"/>
              <a:ea typeface="Times New Roman" panose="02020603050405020304" pitchFamily="18" charset="0"/>
              <a:cs typeface="DIN Pro Medium" panose="020B0604020202020204" charset="0"/>
            </a:endParaRPr>
          </a:p>
        </p:txBody>
      </p:sp>
      <p:sp>
        <p:nvSpPr>
          <p:cNvPr id="22" name="TextBox 21"/>
          <p:cNvSpPr txBox="1"/>
          <p:nvPr/>
        </p:nvSpPr>
        <p:spPr>
          <a:xfrm>
            <a:off x="11589402" y="6396424"/>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10</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724943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Прямоугольник 37"/>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cs typeface="DIN Pro Medium" panose="020B0604020202020204" charset="0"/>
            </a:endParaRPr>
          </a:p>
        </p:txBody>
      </p:sp>
      <p:sp>
        <p:nvSpPr>
          <p:cNvPr id="39" name="Прямоугольник 38"/>
          <p:cNvSpPr/>
          <p:nvPr/>
        </p:nvSpPr>
        <p:spPr>
          <a:xfrm>
            <a:off x="2177558" y="62443"/>
            <a:ext cx="9535640" cy="584775"/>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Оценочные средства</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sp>
        <p:nvSpPr>
          <p:cNvPr id="40" name="Прямоугольник 39"/>
          <p:cNvSpPr/>
          <p:nvPr/>
        </p:nvSpPr>
        <p:spPr>
          <a:xfrm>
            <a:off x="10732489" y="6256"/>
            <a:ext cx="1456735" cy="577081"/>
          </a:xfrm>
          <a:prstGeom prst="rect">
            <a:avLst/>
          </a:prstGeom>
          <a:ln w="38100">
            <a:solidFill>
              <a:schemeClr val="tx2">
                <a:lumMod val="75000"/>
              </a:schemeClr>
            </a:solidFill>
          </a:ln>
        </p:spPr>
        <p:txBody>
          <a:bodyPr wrap="square">
            <a:spAutoFit/>
          </a:bodyPr>
          <a:lstStyle/>
          <a:p>
            <a:pPr algn="ctr"/>
            <a:r>
              <a:rPr lang="ru-RU" sz="1050" dirty="0" smtClean="0">
                <a:solidFill>
                  <a:schemeClr val="tx1">
                    <a:lumMod val="95000"/>
                    <a:lumOff val="5000"/>
                  </a:schemeClr>
                </a:solidFill>
                <a:latin typeface="DIN Pro Medium" panose="020B0604020202020204" charset="0"/>
                <a:cs typeface="DIN Pro Medium" panose="020B0604020202020204" charset="0"/>
              </a:rPr>
              <a:t>Приказ Минтруда от 1 ноября 2016 года №601н</a:t>
            </a:r>
            <a:endParaRPr lang="ru-RU" sz="1000" dirty="0">
              <a:solidFill>
                <a:schemeClr val="tx1">
                  <a:lumMod val="95000"/>
                  <a:lumOff val="5000"/>
                </a:schemeClr>
              </a:solidFill>
              <a:latin typeface="DIN Pro Medium" panose="020B0604020202020204" charset="0"/>
              <a:cs typeface="DIN Pro Medium" panose="020B0604020202020204" charset="0"/>
            </a:endParaRPr>
          </a:p>
        </p:txBody>
      </p:sp>
      <p:sp>
        <p:nvSpPr>
          <p:cNvPr id="41" name="TextBox 40"/>
          <p:cNvSpPr txBox="1"/>
          <p:nvPr/>
        </p:nvSpPr>
        <p:spPr>
          <a:xfrm>
            <a:off x="3406344" y="703405"/>
            <a:ext cx="6579045" cy="646331"/>
          </a:xfrm>
          <a:prstGeom prst="rect">
            <a:avLst/>
          </a:prstGeom>
          <a:noFill/>
        </p:spPr>
        <p:txBody>
          <a:bodyPr wrap="none" rtlCol="0">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Профессиональный стандарт «Специалист по организации </a:t>
            </a:r>
          </a:p>
          <a:p>
            <a:pPr algn="ctr"/>
            <a:r>
              <a:rPr lang="ru-RU" b="1" dirty="0" smtClean="0">
                <a:solidFill>
                  <a:schemeClr val="tx1">
                    <a:lumMod val="95000"/>
                    <a:lumOff val="5000"/>
                  </a:schemeClr>
                </a:solidFill>
                <a:latin typeface="DIN Pro Medium" panose="020B0604020202020204" charset="0"/>
                <a:cs typeface="DIN Pro Medium" panose="020B0604020202020204" charset="0"/>
              </a:rPr>
              <a:t>архитектурно-строительного проектирования»</a:t>
            </a:r>
            <a:endParaRPr lang="ru-RU" b="1" dirty="0">
              <a:solidFill>
                <a:schemeClr val="tx1">
                  <a:lumMod val="95000"/>
                  <a:lumOff val="5000"/>
                </a:schemeClr>
              </a:solidFill>
              <a:latin typeface="DIN Pro Medium" panose="020B0604020202020204" charset="0"/>
              <a:cs typeface="DIN Pro Medium" panose="020B0604020202020204" charset="0"/>
            </a:endParaRPr>
          </a:p>
        </p:txBody>
      </p:sp>
      <p:cxnSp>
        <p:nvCxnSpPr>
          <p:cNvPr id="42" name="Прямая со стрелкой 41"/>
          <p:cNvCxnSpPr>
            <a:stCxn id="41" idx="2"/>
            <a:endCxn id="44" idx="0"/>
          </p:cNvCxnSpPr>
          <p:nvPr/>
        </p:nvCxnSpPr>
        <p:spPr>
          <a:xfrm>
            <a:off x="6695867" y="1349736"/>
            <a:ext cx="2680482" cy="35838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3" name="Прямая со стрелкой 42"/>
          <p:cNvCxnSpPr>
            <a:stCxn id="41" idx="2"/>
            <a:endCxn id="45" idx="0"/>
          </p:cNvCxnSpPr>
          <p:nvPr/>
        </p:nvCxnSpPr>
        <p:spPr>
          <a:xfrm flipH="1">
            <a:off x="4179584" y="1349736"/>
            <a:ext cx="2516283" cy="366112"/>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174965" y="1708123"/>
            <a:ext cx="4402767" cy="1077218"/>
          </a:xfrm>
          <a:prstGeom prst="rect">
            <a:avLst/>
          </a:prstGeom>
          <a:noFill/>
        </p:spPr>
        <p:txBody>
          <a:bodyPr wrap="square" rtlCol="0">
            <a:spAutoFit/>
          </a:bodyPr>
          <a:lstStyle/>
          <a:p>
            <a:pPr algn="ctr"/>
            <a:r>
              <a:rPr lang="ru-RU" sz="1600" dirty="0">
                <a:solidFill>
                  <a:schemeClr val="tx1">
                    <a:lumMod val="95000"/>
                    <a:lumOff val="5000"/>
                  </a:schemeClr>
                </a:solidFill>
                <a:latin typeface="DIN Pro Medium" panose="020B0604020202020204" charset="0"/>
                <a:cs typeface="DIN Pro Medium" panose="020B0604020202020204" charset="0"/>
              </a:rPr>
              <a:t>Руководитель</a:t>
            </a:r>
          </a:p>
          <a:p>
            <a:pPr algn="ctr"/>
            <a:r>
              <a:rPr lang="ru-RU" sz="1600" dirty="0">
                <a:solidFill>
                  <a:schemeClr val="tx1">
                    <a:lumMod val="95000"/>
                    <a:lumOff val="5000"/>
                  </a:schemeClr>
                </a:solidFill>
                <a:latin typeface="DIN Pro Medium" panose="020B0604020202020204" charset="0"/>
                <a:cs typeface="DIN Pro Medium" panose="020B0604020202020204" charset="0"/>
              </a:rPr>
              <a:t>(специалист по организации архитектурно-строительного проектирования) (8 уровень квалификации</a:t>
            </a:r>
            <a:r>
              <a:rPr lang="ru-RU" sz="1600" dirty="0" smtClean="0">
                <a:solidFill>
                  <a:schemeClr val="tx1">
                    <a:lumMod val="95000"/>
                    <a:lumOff val="5000"/>
                  </a:schemeClr>
                </a:solidFill>
                <a:latin typeface="DIN Pro Medium" panose="020B0604020202020204" charset="0"/>
                <a:cs typeface="DIN Pro Medium" panose="020B0604020202020204" charset="0"/>
              </a:rPr>
              <a:t>)</a:t>
            </a:r>
            <a:endParaRPr lang="ru-RU" sz="1600" dirty="0">
              <a:solidFill>
                <a:schemeClr val="tx1">
                  <a:lumMod val="95000"/>
                  <a:lumOff val="5000"/>
                </a:schemeClr>
              </a:solidFill>
              <a:latin typeface="DIN Pro Medium" panose="020B0604020202020204" charset="0"/>
              <a:cs typeface="DIN Pro Medium" panose="020B0604020202020204" charset="0"/>
            </a:endParaRPr>
          </a:p>
        </p:txBody>
      </p:sp>
      <p:sp>
        <p:nvSpPr>
          <p:cNvPr id="45" name="TextBox 44"/>
          <p:cNvSpPr txBox="1"/>
          <p:nvPr/>
        </p:nvSpPr>
        <p:spPr>
          <a:xfrm>
            <a:off x="2213055" y="1715848"/>
            <a:ext cx="3933057" cy="1077218"/>
          </a:xfrm>
          <a:prstGeom prst="rect">
            <a:avLst/>
          </a:prstGeom>
          <a:noFill/>
        </p:spPr>
        <p:txBody>
          <a:bodyPr wrap="square" rtlCol="0">
            <a:spAutoFit/>
          </a:bodyPr>
          <a:lstStyle/>
          <a:p>
            <a:pPr algn="ctr"/>
            <a:r>
              <a:rPr lang="ru-RU" sz="1600" dirty="0" smtClean="0">
                <a:solidFill>
                  <a:schemeClr val="tx1">
                    <a:lumMod val="95000"/>
                    <a:lumOff val="5000"/>
                  </a:schemeClr>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a:t>
            </a:r>
            <a:r>
              <a:rPr lang="en-US" sz="1600" dirty="0" smtClean="0">
                <a:solidFill>
                  <a:schemeClr val="tx1">
                    <a:lumMod val="95000"/>
                    <a:lumOff val="5000"/>
                  </a:schemeClr>
                </a:solidFill>
                <a:latin typeface="DIN Pro Medium" panose="020B0604020202020204" charset="0"/>
                <a:cs typeface="DIN Pro Medium" panose="020B0604020202020204" charset="0"/>
              </a:rPr>
              <a:t>)</a:t>
            </a:r>
            <a:r>
              <a:rPr lang="ru-RU" sz="1600" dirty="0" smtClean="0">
                <a:solidFill>
                  <a:schemeClr val="tx1">
                    <a:lumMod val="95000"/>
                    <a:lumOff val="5000"/>
                  </a:schemeClr>
                </a:solidFill>
                <a:latin typeface="DIN Pro Medium" panose="020B0604020202020204" charset="0"/>
                <a:cs typeface="DIN Pro Medium" panose="020B0604020202020204" charset="0"/>
              </a:rPr>
              <a:t> (7 уровень квалификации)</a:t>
            </a:r>
            <a:endParaRPr lang="ru-RU" sz="1600" dirty="0">
              <a:solidFill>
                <a:schemeClr val="tx1">
                  <a:lumMod val="95000"/>
                  <a:lumOff val="5000"/>
                </a:schemeClr>
              </a:solidFill>
            </a:endParaRPr>
          </a:p>
        </p:txBody>
      </p:sp>
      <p:sp>
        <p:nvSpPr>
          <p:cNvPr id="46" name="Прямоугольник 45"/>
          <p:cNvSpPr/>
          <p:nvPr/>
        </p:nvSpPr>
        <p:spPr>
          <a:xfrm>
            <a:off x="2261584" y="2928454"/>
            <a:ext cx="7852837" cy="646331"/>
          </a:xfrm>
          <a:prstGeom prst="rect">
            <a:avLst/>
          </a:prstGeom>
        </p:spPr>
        <p:txBody>
          <a:bodyPr wrap="square">
            <a:spAutoFit/>
          </a:bodyPr>
          <a:lstStyle/>
          <a:p>
            <a:pPr algn="ctr"/>
            <a:r>
              <a:rPr lang="ru-RU" b="1" dirty="0" smtClean="0">
                <a:solidFill>
                  <a:schemeClr val="tx1">
                    <a:lumMod val="95000"/>
                    <a:lumOff val="5000"/>
                  </a:schemeClr>
                </a:solidFill>
                <a:latin typeface="DIN Pro Medium" panose="020B0604020202020204" charset="0"/>
                <a:cs typeface="DIN Pro Medium" panose="020B0604020202020204" charset="0"/>
              </a:rPr>
              <a:t>Главный </a:t>
            </a:r>
            <a:r>
              <a:rPr lang="ru-RU" b="1" dirty="0">
                <a:solidFill>
                  <a:schemeClr val="tx1">
                    <a:lumMod val="95000"/>
                    <a:lumOff val="5000"/>
                  </a:schemeClr>
                </a:solidFill>
                <a:latin typeface="DIN Pro Medium" panose="020B0604020202020204" charset="0"/>
                <a:cs typeface="DIN Pro Medium" panose="020B0604020202020204" charset="0"/>
              </a:rPr>
              <a:t>инженер проекта (специалист по организации архитектурно-строительного проектирования) (7 уровень квалификации</a:t>
            </a:r>
            <a:r>
              <a:rPr lang="ru-RU" b="1" dirty="0" smtClean="0">
                <a:solidFill>
                  <a:schemeClr val="tx1">
                    <a:lumMod val="95000"/>
                    <a:lumOff val="5000"/>
                  </a:schemeClr>
                </a:solidFill>
                <a:latin typeface="DIN Pro Medium" panose="020B0604020202020204" charset="0"/>
                <a:cs typeface="DIN Pro Medium" panose="020B0604020202020204" charset="0"/>
              </a:rPr>
              <a:t>)</a:t>
            </a:r>
            <a:endParaRPr lang="ru-RU" b="1" dirty="0">
              <a:solidFill>
                <a:schemeClr val="tx1">
                  <a:lumMod val="95000"/>
                  <a:lumOff val="5000"/>
                </a:schemeClr>
              </a:solidFill>
              <a:latin typeface="DIN Pro Medium" panose="020B0604020202020204" charset="0"/>
              <a:cs typeface="DIN Pro Medium" panose="020B0604020202020204" charset="0"/>
            </a:endParaRPr>
          </a:p>
        </p:txBody>
      </p:sp>
      <p:grpSp>
        <p:nvGrpSpPr>
          <p:cNvPr id="47" name="Группа 46">
            <a:extLst>
              <a:ext uri="{FF2B5EF4-FFF2-40B4-BE49-F238E27FC236}">
                <a16:creationId xmlns:a16="http://schemas.microsoft.com/office/drawing/2014/main" xmlns="" id="{D91E8037-A431-44C5-A9AB-84D772419248}"/>
              </a:ext>
            </a:extLst>
          </p:cNvPr>
          <p:cNvGrpSpPr/>
          <p:nvPr/>
        </p:nvGrpSpPr>
        <p:grpSpPr>
          <a:xfrm>
            <a:off x="880476" y="4955883"/>
            <a:ext cx="504055" cy="282954"/>
            <a:chOff x="2245898" y="999068"/>
            <a:chExt cx="574690" cy="450909"/>
          </a:xfrm>
        </p:grpSpPr>
        <p:sp>
          <p:nvSpPr>
            <p:cNvPr id="48" name="Нашивка 47">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49" name="Нашивка 48">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50" name="Прямоугольник 49"/>
          <p:cNvSpPr/>
          <p:nvPr/>
        </p:nvSpPr>
        <p:spPr>
          <a:xfrm>
            <a:off x="1577392" y="4434065"/>
            <a:ext cx="3055415" cy="369332"/>
          </a:xfrm>
          <a:prstGeom prst="rect">
            <a:avLst/>
          </a:prstGeom>
          <a:ln w="19050">
            <a:solidFill>
              <a:schemeClr val="tx2">
                <a:lumMod val="75000"/>
              </a:schemeClr>
            </a:solidFill>
          </a:ln>
        </p:spPr>
        <p:txBody>
          <a:bodyPr wrap="square">
            <a:spAutoFit/>
          </a:bodyPr>
          <a:lstStyle/>
          <a:p>
            <a:r>
              <a:rPr lang="ru-RU" dirty="0">
                <a:solidFill>
                  <a:schemeClr val="tx1">
                    <a:lumMod val="95000"/>
                    <a:lumOff val="5000"/>
                  </a:schemeClr>
                </a:solidFill>
                <a:latin typeface="DIN Pro Medium" panose="020B0604020202020204" charset="0"/>
                <a:cs typeface="DIN Pro Medium" panose="020B0604020202020204" charset="0"/>
              </a:rPr>
              <a:t>р</a:t>
            </a:r>
            <a:r>
              <a:rPr lang="ru-RU" dirty="0" smtClean="0">
                <a:solidFill>
                  <a:schemeClr val="tx1">
                    <a:lumMod val="95000"/>
                    <a:lumOff val="5000"/>
                  </a:schemeClr>
                </a:solidFill>
                <a:latin typeface="DIN Pro Medium" panose="020B0604020202020204" charset="0"/>
                <a:cs typeface="DIN Pro Medium" panose="020B0604020202020204" charset="0"/>
              </a:rPr>
              <a:t>азработано </a:t>
            </a:r>
            <a:r>
              <a:rPr lang="ru-RU" b="1" dirty="0" smtClean="0">
                <a:solidFill>
                  <a:srgbClr val="FF0000"/>
                </a:solidFill>
                <a:latin typeface="DIN Pro Medium" panose="020B0604020202020204" charset="0"/>
                <a:cs typeface="DIN Pro Medium" panose="020B0604020202020204" charset="0"/>
              </a:rPr>
              <a:t>440</a:t>
            </a:r>
            <a:r>
              <a:rPr lang="ru-RU" dirty="0" smtClean="0">
                <a:solidFill>
                  <a:schemeClr val="tx1">
                    <a:lumMod val="95000"/>
                    <a:lumOff val="5000"/>
                  </a:schemeClr>
                </a:solidFill>
                <a:latin typeface="DIN Pro Medium" panose="020B0604020202020204" charset="0"/>
                <a:cs typeface="DIN Pro Medium" panose="020B0604020202020204" charset="0"/>
              </a:rPr>
              <a:t> вопросов</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51" name="Прямоугольник 50"/>
          <p:cNvSpPr/>
          <p:nvPr/>
        </p:nvSpPr>
        <p:spPr>
          <a:xfrm>
            <a:off x="1577392" y="4912694"/>
            <a:ext cx="3055415"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в</a:t>
            </a:r>
            <a:r>
              <a:rPr lang="ru-RU" dirty="0" smtClean="0">
                <a:solidFill>
                  <a:schemeClr val="tx1">
                    <a:lumMod val="95000"/>
                    <a:lumOff val="5000"/>
                  </a:schemeClr>
                </a:solidFill>
                <a:latin typeface="DIN Pro Medium" panose="020B0604020202020204" charset="0"/>
                <a:cs typeface="DIN Pro Medium" panose="020B0604020202020204" charset="0"/>
              </a:rPr>
              <a:t> тесте </a:t>
            </a:r>
            <a:r>
              <a:rPr lang="ru-RU" b="1" dirty="0" smtClean="0">
                <a:solidFill>
                  <a:srgbClr val="FF0000"/>
                </a:solidFill>
                <a:latin typeface="DIN Pro Medium" panose="020B0604020202020204" charset="0"/>
                <a:cs typeface="DIN Pro Medium" panose="020B0604020202020204" charset="0"/>
              </a:rPr>
              <a:t>50</a:t>
            </a:r>
            <a:r>
              <a:rPr lang="ru-RU" dirty="0" smtClean="0">
                <a:solidFill>
                  <a:schemeClr val="tx1">
                    <a:lumMod val="95000"/>
                    <a:lumOff val="5000"/>
                  </a:schemeClr>
                </a:solidFill>
                <a:latin typeface="DIN Pro Medium" panose="020B0604020202020204" charset="0"/>
                <a:cs typeface="DIN Pro Medium" panose="020B0604020202020204" charset="0"/>
              </a:rPr>
              <a:t> вопросов</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52" name="Прямоугольник 51"/>
          <p:cNvSpPr/>
          <p:nvPr/>
        </p:nvSpPr>
        <p:spPr>
          <a:xfrm>
            <a:off x="590040" y="5977800"/>
            <a:ext cx="4062377" cy="646331"/>
          </a:xfrm>
          <a:prstGeom prst="rect">
            <a:avLst/>
          </a:prstGeom>
          <a:ln w="19050">
            <a:solidFill>
              <a:schemeClr val="tx2">
                <a:lumMod val="75000"/>
              </a:schemeClr>
            </a:solidFill>
          </a:ln>
        </p:spPr>
        <p:txBody>
          <a:bodyPr wrap="square">
            <a:spAutoFit/>
          </a:bodyPr>
          <a:lstStyle/>
          <a:p>
            <a:pPr algn="just"/>
            <a:r>
              <a:rPr lang="ru-RU" dirty="0">
                <a:solidFill>
                  <a:schemeClr val="tx1">
                    <a:lumMod val="95000"/>
                    <a:lumOff val="5000"/>
                  </a:schemeClr>
                </a:solidFill>
                <a:latin typeface="DIN Pro Medium" panose="020B0604020202020204" charset="0"/>
                <a:cs typeface="DIN Pro Medium" panose="020B0604020202020204" charset="0"/>
              </a:rPr>
              <a:t>д</a:t>
            </a:r>
            <a:r>
              <a:rPr lang="ru-RU" dirty="0" smtClean="0">
                <a:solidFill>
                  <a:schemeClr val="tx1">
                    <a:lumMod val="95000"/>
                    <a:lumOff val="5000"/>
                  </a:schemeClr>
                </a:solidFill>
                <a:latin typeface="DIN Pro Medium" panose="020B0604020202020204" charset="0"/>
                <a:cs typeface="DIN Pro Medium" panose="020B0604020202020204" charset="0"/>
              </a:rPr>
              <a:t>ля прохождения теста необходимо дать </a:t>
            </a:r>
            <a:r>
              <a:rPr lang="ru-RU" b="1" dirty="0" smtClean="0">
                <a:solidFill>
                  <a:srgbClr val="FF0000"/>
                </a:solidFill>
                <a:latin typeface="DIN Pro Medium" panose="020B0604020202020204" charset="0"/>
                <a:cs typeface="DIN Pro Medium" panose="020B0604020202020204" charset="0"/>
              </a:rPr>
              <a:t>40</a:t>
            </a:r>
            <a:r>
              <a:rPr lang="ru-RU" dirty="0" smtClean="0">
                <a:solidFill>
                  <a:schemeClr val="tx1">
                    <a:lumMod val="95000"/>
                    <a:lumOff val="5000"/>
                  </a:schemeClr>
                </a:solidFill>
                <a:latin typeface="DIN Pro Medium" panose="020B0604020202020204" charset="0"/>
                <a:cs typeface="DIN Pro Medium" panose="020B0604020202020204" charset="0"/>
              </a:rPr>
              <a:t> правильных ответов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53" name="Группа 52">
            <a:extLst>
              <a:ext uri="{FF2B5EF4-FFF2-40B4-BE49-F238E27FC236}">
                <a16:creationId xmlns:a16="http://schemas.microsoft.com/office/drawing/2014/main" xmlns="" id="{D91E8037-A431-44C5-A9AB-84D772419248}"/>
              </a:ext>
            </a:extLst>
          </p:cNvPr>
          <p:cNvGrpSpPr/>
          <p:nvPr/>
        </p:nvGrpSpPr>
        <p:grpSpPr>
          <a:xfrm>
            <a:off x="880476" y="4470004"/>
            <a:ext cx="504055" cy="282954"/>
            <a:chOff x="2245898" y="999068"/>
            <a:chExt cx="574690" cy="450909"/>
          </a:xfrm>
        </p:grpSpPr>
        <p:sp>
          <p:nvSpPr>
            <p:cNvPr id="54"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55"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56" name="Группа 55">
            <a:extLst>
              <a:ext uri="{FF2B5EF4-FFF2-40B4-BE49-F238E27FC236}">
                <a16:creationId xmlns:a16="http://schemas.microsoft.com/office/drawing/2014/main" xmlns="" id="{D91E8037-A431-44C5-A9AB-84D772419248}"/>
              </a:ext>
            </a:extLst>
          </p:cNvPr>
          <p:cNvGrpSpPr/>
          <p:nvPr/>
        </p:nvGrpSpPr>
        <p:grpSpPr>
          <a:xfrm>
            <a:off x="5901638" y="4470004"/>
            <a:ext cx="504055" cy="282954"/>
            <a:chOff x="2245898" y="999068"/>
            <a:chExt cx="574690" cy="450909"/>
          </a:xfrm>
        </p:grpSpPr>
        <p:sp>
          <p:nvSpPr>
            <p:cNvPr id="57"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58"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59" name="Прямоугольник 58"/>
          <p:cNvSpPr/>
          <p:nvPr/>
        </p:nvSpPr>
        <p:spPr>
          <a:xfrm>
            <a:off x="6602942" y="4434065"/>
            <a:ext cx="3382448" cy="369332"/>
          </a:xfrm>
          <a:prstGeom prst="rect">
            <a:avLst/>
          </a:prstGeom>
          <a:ln w="19050">
            <a:solidFill>
              <a:schemeClr val="tx2">
                <a:lumMod val="75000"/>
              </a:schemeClr>
            </a:solidFill>
          </a:ln>
        </p:spPr>
        <p:txBody>
          <a:bodyPr wrap="square">
            <a:spAutoFit/>
          </a:bodyPr>
          <a:lstStyle/>
          <a:p>
            <a:pPr algn="ctr"/>
            <a:r>
              <a:rPr lang="en-US" b="1" dirty="0" smtClean="0">
                <a:solidFill>
                  <a:srgbClr val="FF0000"/>
                </a:solidFill>
                <a:latin typeface="DIN Pro Medium" panose="020B0604020202020204" charset="0"/>
                <a:cs typeface="DIN Pro Medium" panose="020B0604020202020204" charset="0"/>
              </a:rPr>
              <a:t>9</a:t>
            </a:r>
            <a:r>
              <a:rPr lang="ru-RU" dirty="0" smtClean="0">
                <a:solidFill>
                  <a:schemeClr val="tx1">
                    <a:lumMod val="95000"/>
                    <a:lumOff val="5000"/>
                  </a:schemeClr>
                </a:solidFill>
                <a:latin typeface="DIN Pro Medium" panose="020B0604020202020204" charset="0"/>
                <a:cs typeface="DIN Pro Medium" panose="020B0604020202020204" charset="0"/>
              </a:rPr>
              <a:t> критериев оценки</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60" name="Прямоугольник 59"/>
          <p:cNvSpPr/>
          <p:nvPr/>
        </p:nvSpPr>
        <p:spPr>
          <a:xfrm>
            <a:off x="6602942" y="4912694"/>
            <a:ext cx="3382448"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2</a:t>
            </a:r>
            <a:r>
              <a:rPr lang="ru-RU" dirty="0" smtClean="0">
                <a:solidFill>
                  <a:schemeClr val="tx1">
                    <a:lumMod val="95000"/>
                    <a:lumOff val="5000"/>
                  </a:schemeClr>
                </a:solidFill>
                <a:latin typeface="DIN Pro Medium" panose="020B0604020202020204" charset="0"/>
                <a:cs typeface="DIN Pro Medium" panose="020B0604020202020204" charset="0"/>
              </a:rPr>
              <a:t> ба</a:t>
            </a:r>
            <a:r>
              <a:rPr lang="ru-RU" dirty="0">
                <a:solidFill>
                  <a:schemeClr val="tx1">
                    <a:lumMod val="95000"/>
                    <a:lumOff val="5000"/>
                  </a:schemeClr>
                </a:solidFill>
                <a:latin typeface="DIN Pro Medium" panose="020B0604020202020204" charset="0"/>
                <a:cs typeface="DIN Pro Medium" panose="020B0604020202020204" charset="0"/>
              </a:rPr>
              <a:t>л</a:t>
            </a:r>
            <a:r>
              <a:rPr lang="ru-RU" dirty="0" smtClean="0">
                <a:solidFill>
                  <a:schemeClr val="tx1">
                    <a:lumMod val="95000"/>
                    <a:lumOff val="5000"/>
                  </a:schemeClr>
                </a:solidFill>
                <a:latin typeface="DIN Pro Medium" panose="020B0604020202020204" charset="0"/>
                <a:cs typeface="DIN Pro Medium" panose="020B0604020202020204" charset="0"/>
              </a:rPr>
              <a:t>льная шкала</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61" name="Прямоугольник 60"/>
          <p:cNvSpPr/>
          <p:nvPr/>
        </p:nvSpPr>
        <p:spPr>
          <a:xfrm>
            <a:off x="5419155" y="5977801"/>
            <a:ext cx="4250189" cy="646331"/>
          </a:xfrm>
          <a:prstGeom prst="rect">
            <a:avLst/>
          </a:prstGeom>
          <a:ln w="19050">
            <a:solidFill>
              <a:schemeClr val="bg2">
                <a:lumMod val="2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для </a:t>
            </a:r>
            <a:r>
              <a:rPr lang="ru-RU" dirty="0" smtClean="0">
                <a:solidFill>
                  <a:schemeClr val="tx1">
                    <a:lumMod val="95000"/>
                    <a:lumOff val="5000"/>
                  </a:schemeClr>
                </a:solidFill>
                <a:latin typeface="DIN Pro Medium" panose="020B0604020202020204" charset="0"/>
                <a:cs typeface="DIN Pro Medium" panose="020B0604020202020204" charset="0"/>
              </a:rPr>
              <a:t>защиты портфолио необходимо набрать не менее </a:t>
            </a:r>
            <a:r>
              <a:rPr lang="ru-RU" b="1" dirty="0" smtClean="0">
                <a:solidFill>
                  <a:srgbClr val="FF0000"/>
                </a:solidFill>
                <a:latin typeface="DIN Pro Medium" panose="020B0604020202020204" charset="0"/>
                <a:cs typeface="DIN Pro Medium" panose="020B0604020202020204" charset="0"/>
              </a:rPr>
              <a:t>7</a:t>
            </a:r>
            <a:r>
              <a:rPr lang="ru-RU" dirty="0" smtClean="0">
                <a:solidFill>
                  <a:schemeClr val="tx1">
                    <a:lumMod val="95000"/>
                    <a:lumOff val="5000"/>
                  </a:schemeClr>
                </a:solidFill>
                <a:latin typeface="DIN Pro Medium" panose="020B0604020202020204" charset="0"/>
                <a:cs typeface="DIN Pro Medium" panose="020B0604020202020204" charset="0"/>
              </a:rPr>
              <a:t> баллов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62" name="Группа 61">
            <a:extLst>
              <a:ext uri="{FF2B5EF4-FFF2-40B4-BE49-F238E27FC236}">
                <a16:creationId xmlns:a16="http://schemas.microsoft.com/office/drawing/2014/main" xmlns="" id="{D91E8037-A431-44C5-A9AB-84D772419248}"/>
              </a:ext>
            </a:extLst>
          </p:cNvPr>
          <p:cNvGrpSpPr/>
          <p:nvPr/>
        </p:nvGrpSpPr>
        <p:grpSpPr>
          <a:xfrm>
            <a:off x="5876809" y="4955883"/>
            <a:ext cx="504055" cy="282954"/>
            <a:chOff x="2245898" y="999068"/>
            <a:chExt cx="574690" cy="450909"/>
          </a:xfrm>
        </p:grpSpPr>
        <p:sp>
          <p:nvSpPr>
            <p:cNvPr id="63"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sp>
          <p:nvSpPr>
            <p:cNvPr id="64"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50000"/>
                  </a:schemeClr>
                </a:solidFill>
                <a:latin typeface="DIN Pro Medium" panose="020B0604020202020204" charset="0"/>
                <a:cs typeface="DIN Pro Medium" panose="020B0604020202020204" charset="0"/>
              </a:endParaRPr>
            </a:p>
          </p:txBody>
        </p:sp>
      </p:grpSp>
      <p:sp>
        <p:nvSpPr>
          <p:cNvPr id="65" name="TextBox 64"/>
          <p:cNvSpPr txBox="1"/>
          <p:nvPr/>
        </p:nvSpPr>
        <p:spPr>
          <a:xfrm>
            <a:off x="4880226" y="6040934"/>
            <a:ext cx="538930" cy="646331"/>
          </a:xfrm>
          <a:prstGeom prst="rect">
            <a:avLst/>
          </a:prstGeom>
          <a:noFill/>
        </p:spPr>
        <p:txBody>
          <a:bodyPr wrap="none" rtlCol="0">
            <a:spAutoFit/>
          </a:bodyPr>
          <a:lstStyle/>
          <a:p>
            <a:r>
              <a:rPr lang="ru-RU" sz="3600" b="1" dirty="0" smtClean="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66" name="Прямоугольник 65"/>
          <p:cNvSpPr/>
          <p:nvPr/>
        </p:nvSpPr>
        <p:spPr>
          <a:xfrm>
            <a:off x="6587203" y="3736917"/>
            <a:ext cx="3398186"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ПОРТФОЛИО</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7" name="Прямоугольник 66"/>
          <p:cNvSpPr/>
          <p:nvPr/>
        </p:nvSpPr>
        <p:spPr>
          <a:xfrm>
            <a:off x="1577392" y="3734319"/>
            <a:ext cx="3055415"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ТЕОРИЯ</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68" name="TextBox 67"/>
          <p:cNvSpPr txBox="1"/>
          <p:nvPr/>
        </p:nvSpPr>
        <p:spPr>
          <a:xfrm>
            <a:off x="40640" y="6018589"/>
            <a:ext cx="538930" cy="646331"/>
          </a:xfrm>
          <a:prstGeom prst="rect">
            <a:avLst/>
          </a:prstGeom>
          <a:noFill/>
        </p:spPr>
        <p:txBody>
          <a:bodyPr wrap="none" rtlCol="0">
            <a:spAutoFit/>
          </a:bodyPr>
          <a:lstStyle/>
          <a:p>
            <a:r>
              <a:rPr lang="ru-RU" sz="3600" b="1" dirty="0" smtClean="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69" name="TextBox 68"/>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11</a:t>
            </a:r>
            <a:endParaRPr lang="ru-RU" dirty="0">
              <a:latin typeface="DIN Pro Medium" panose="020B0604020202020204" charset="0"/>
              <a:cs typeface="DIN Pro Medium" panose="020B0604020202020204" charset="0"/>
            </a:endParaRPr>
          </a:p>
        </p:txBody>
      </p:sp>
      <p:sp>
        <p:nvSpPr>
          <p:cNvPr id="37" name="Прямоугольник 36"/>
          <p:cNvSpPr/>
          <p:nvPr/>
        </p:nvSpPr>
        <p:spPr>
          <a:xfrm>
            <a:off x="6595072" y="5391323"/>
            <a:ext cx="3382448"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Доклад на </a:t>
            </a:r>
            <a:r>
              <a:rPr lang="ru-RU" b="1" dirty="0">
                <a:solidFill>
                  <a:srgbClr val="FF0000"/>
                </a:solidFill>
                <a:latin typeface="DIN Pro Medium" panose="020B0604020202020204" charset="0"/>
                <a:cs typeface="DIN Pro Medium" panose="020B0604020202020204" charset="0"/>
              </a:rPr>
              <a:t>10-15</a:t>
            </a:r>
            <a:r>
              <a:rPr lang="ru-RU" dirty="0">
                <a:solidFill>
                  <a:schemeClr val="tx1">
                    <a:lumMod val="95000"/>
                    <a:lumOff val="5000"/>
                  </a:schemeClr>
                </a:solidFill>
                <a:latin typeface="DIN Pro Medium" panose="020B0604020202020204" charset="0"/>
                <a:cs typeface="DIN Pro Medium" panose="020B0604020202020204" charset="0"/>
              </a:rPr>
              <a:t> минут</a:t>
            </a:r>
          </a:p>
        </p:txBody>
      </p:sp>
      <p:sp>
        <p:nvSpPr>
          <p:cNvPr id="70" name="Прямоугольник 69"/>
          <p:cNvSpPr/>
          <p:nvPr/>
        </p:nvSpPr>
        <p:spPr>
          <a:xfrm>
            <a:off x="1577391" y="5391323"/>
            <a:ext cx="307502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60 </a:t>
            </a:r>
            <a:r>
              <a:rPr lang="ru-RU" dirty="0" smtClean="0">
                <a:latin typeface="DIN Pro Medium" panose="020B0604020202020204" charset="0"/>
                <a:cs typeface="DIN Pro Medium" panose="020B0604020202020204" charset="0"/>
              </a:rPr>
              <a:t>минут</a:t>
            </a:r>
            <a:endParaRPr lang="ru-RU" dirty="0">
              <a:latin typeface="DIN Pro Medium" panose="020B0604020202020204" charset="0"/>
              <a:cs typeface="DIN Pro Medium" panose="020B0604020202020204" charset="0"/>
            </a:endParaRPr>
          </a:p>
        </p:txBody>
      </p:sp>
      <p:grpSp>
        <p:nvGrpSpPr>
          <p:cNvPr id="71" name="Группа 70">
            <a:extLst>
              <a:ext uri="{FF2B5EF4-FFF2-40B4-BE49-F238E27FC236}">
                <a16:creationId xmlns:a16="http://schemas.microsoft.com/office/drawing/2014/main" xmlns="" id="{D91E8037-A431-44C5-A9AB-84D772419248}"/>
              </a:ext>
            </a:extLst>
          </p:cNvPr>
          <p:cNvGrpSpPr/>
          <p:nvPr/>
        </p:nvGrpSpPr>
        <p:grpSpPr>
          <a:xfrm>
            <a:off x="880476" y="5434512"/>
            <a:ext cx="504055" cy="282954"/>
            <a:chOff x="2245898" y="999068"/>
            <a:chExt cx="574690" cy="450909"/>
          </a:xfrm>
        </p:grpSpPr>
        <p:sp>
          <p:nvSpPr>
            <p:cNvPr id="72" name="Нашивка 71">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3" name="Нашивка 72">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74" name="Группа 73">
            <a:extLst>
              <a:ext uri="{FF2B5EF4-FFF2-40B4-BE49-F238E27FC236}">
                <a16:creationId xmlns:a16="http://schemas.microsoft.com/office/drawing/2014/main" xmlns="" id="{D91E8037-A431-44C5-A9AB-84D772419248}"/>
              </a:ext>
            </a:extLst>
          </p:cNvPr>
          <p:cNvGrpSpPr/>
          <p:nvPr/>
        </p:nvGrpSpPr>
        <p:grpSpPr>
          <a:xfrm>
            <a:off x="5876809" y="5444797"/>
            <a:ext cx="504055" cy="282954"/>
            <a:chOff x="2245898" y="999068"/>
            <a:chExt cx="574690" cy="450909"/>
          </a:xfrm>
        </p:grpSpPr>
        <p:sp>
          <p:nvSpPr>
            <p:cNvPr id="75" name="Нашивка 74">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76" name="Нашивка 75">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Tree>
    <p:extLst>
      <p:ext uri="{BB962C8B-B14F-4D97-AF65-F5344CB8AC3E}">
        <p14:creationId xmlns:p14="http://schemas.microsoft.com/office/powerpoint/2010/main" val="38997678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Прямоугольник 37"/>
          <p:cNvSpPr/>
          <p:nvPr/>
        </p:nvSpPr>
        <p:spPr>
          <a:xfrm>
            <a:off x="7024051" y="236462"/>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cs typeface="DIN Pro Medium" panose="020B0604020202020204" charset="0"/>
            </a:endParaRPr>
          </a:p>
        </p:txBody>
      </p:sp>
      <p:sp>
        <p:nvSpPr>
          <p:cNvPr id="39" name="Прямоугольник 38"/>
          <p:cNvSpPr/>
          <p:nvPr/>
        </p:nvSpPr>
        <p:spPr>
          <a:xfrm>
            <a:off x="2177558" y="62443"/>
            <a:ext cx="9535640" cy="584775"/>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Оценочные средства</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sp>
        <p:nvSpPr>
          <p:cNvPr id="40" name="Прямоугольник 39"/>
          <p:cNvSpPr/>
          <p:nvPr/>
        </p:nvSpPr>
        <p:spPr>
          <a:xfrm>
            <a:off x="10735265" y="24577"/>
            <a:ext cx="1456735" cy="577081"/>
          </a:xfrm>
          <a:prstGeom prst="rect">
            <a:avLst/>
          </a:prstGeom>
          <a:ln w="38100">
            <a:solidFill>
              <a:schemeClr val="tx2">
                <a:lumMod val="75000"/>
              </a:schemeClr>
            </a:solidFill>
          </a:ln>
        </p:spPr>
        <p:txBody>
          <a:bodyPr wrap="square">
            <a:spAutoFit/>
          </a:bodyPr>
          <a:lstStyle/>
          <a:p>
            <a:pPr algn="ctr"/>
            <a:r>
              <a:rPr lang="ru-RU" sz="1050" dirty="0" smtClean="0">
                <a:solidFill>
                  <a:schemeClr val="tx1">
                    <a:lumMod val="95000"/>
                    <a:lumOff val="5000"/>
                  </a:schemeClr>
                </a:solidFill>
                <a:latin typeface="DIN Pro Medium" panose="020B0604020202020204" charset="0"/>
                <a:cs typeface="DIN Pro Medium" panose="020B0604020202020204" charset="0"/>
              </a:rPr>
              <a:t>Приказ Минтруда от 1 ноября 2016 года №601н</a:t>
            </a:r>
            <a:endParaRPr lang="ru-RU" sz="1000" dirty="0">
              <a:solidFill>
                <a:schemeClr val="tx1">
                  <a:lumMod val="95000"/>
                  <a:lumOff val="5000"/>
                </a:schemeClr>
              </a:solidFill>
              <a:latin typeface="DIN Pro Medium" panose="020B0604020202020204" charset="0"/>
              <a:cs typeface="DIN Pro Medium" panose="020B0604020202020204" charset="0"/>
            </a:endParaRPr>
          </a:p>
        </p:txBody>
      </p:sp>
      <p:sp>
        <p:nvSpPr>
          <p:cNvPr id="69" name="TextBox 68"/>
          <p:cNvSpPr txBox="1"/>
          <p:nvPr/>
        </p:nvSpPr>
        <p:spPr>
          <a:xfrm>
            <a:off x="11564464" y="6387921"/>
            <a:ext cx="348172"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1</a:t>
            </a:r>
            <a:r>
              <a:rPr lang="ru-RU" sz="1200" dirty="0" smtClean="0">
                <a:latin typeface="DIN Pro Medium" panose="020B0604020202020204" charset="0"/>
                <a:cs typeface="DIN Pro Medium" panose="020B0604020202020204" charset="0"/>
              </a:rPr>
              <a:t>2</a:t>
            </a:r>
            <a:endParaRPr lang="ru-RU" dirty="0">
              <a:latin typeface="DIN Pro Medium" panose="020B0604020202020204" charset="0"/>
              <a:cs typeface="DIN Pro Medium" panose="020B0604020202020204" charset="0"/>
            </a:endParaRPr>
          </a:p>
        </p:txBody>
      </p:sp>
      <p:sp>
        <p:nvSpPr>
          <p:cNvPr id="34" name="TextBox 33"/>
          <p:cNvSpPr txBox="1"/>
          <p:nvPr/>
        </p:nvSpPr>
        <p:spPr>
          <a:xfrm>
            <a:off x="4461637" y="682197"/>
            <a:ext cx="4859022" cy="369332"/>
          </a:xfrm>
          <a:prstGeom prst="rect">
            <a:avLst/>
          </a:prstGeom>
          <a:noFill/>
        </p:spPr>
        <p:txBody>
          <a:bodyPr wrap="none" rtlCol="0">
            <a:spAutoFit/>
          </a:bodyPr>
          <a:lstStyle/>
          <a:p>
            <a:r>
              <a:rPr lang="ru-RU" b="1" dirty="0">
                <a:solidFill>
                  <a:schemeClr val="tx1">
                    <a:lumMod val="95000"/>
                    <a:lumOff val="5000"/>
                  </a:schemeClr>
                </a:solidFill>
                <a:latin typeface="DIN Pro Medium" panose="020B0604020202020204" charset="0"/>
                <a:cs typeface="DIN Pro Medium" panose="020B0604020202020204" charset="0"/>
              </a:rPr>
              <a:t>Профессиональный стандарт «Архитектор»</a:t>
            </a:r>
          </a:p>
        </p:txBody>
      </p:sp>
      <p:cxnSp>
        <p:nvCxnSpPr>
          <p:cNvPr id="35" name="Прямая со стрелкой 34"/>
          <p:cNvCxnSpPr>
            <a:stCxn id="34" idx="2"/>
            <a:endCxn id="70" idx="0"/>
          </p:cNvCxnSpPr>
          <p:nvPr/>
        </p:nvCxnSpPr>
        <p:spPr>
          <a:xfrm flipH="1">
            <a:off x="3000882" y="1051529"/>
            <a:ext cx="3890266" cy="731752"/>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6" name="Прямая со стрелкой 35"/>
          <p:cNvCxnSpPr>
            <a:stCxn id="34" idx="2"/>
            <a:endCxn id="72" idx="0"/>
          </p:cNvCxnSpPr>
          <p:nvPr/>
        </p:nvCxnSpPr>
        <p:spPr>
          <a:xfrm>
            <a:off x="6891148" y="1051529"/>
            <a:ext cx="2858083" cy="777919"/>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7" name="Прямая со стрелкой 36"/>
          <p:cNvCxnSpPr>
            <a:stCxn id="34" idx="2"/>
            <a:endCxn id="71" idx="0"/>
          </p:cNvCxnSpPr>
          <p:nvPr/>
        </p:nvCxnSpPr>
        <p:spPr>
          <a:xfrm flipH="1">
            <a:off x="5921248" y="1051529"/>
            <a:ext cx="969900" cy="746264"/>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1863528" y="1783281"/>
            <a:ext cx="2274708" cy="830997"/>
          </a:xfrm>
          <a:prstGeom prst="rect">
            <a:avLst/>
          </a:prstGeom>
          <a:noFill/>
        </p:spPr>
        <p:txBody>
          <a:bodyPr wrap="square" rtlCol="0">
            <a:spAutoFit/>
          </a:bodyPr>
          <a:lstStyle/>
          <a:p>
            <a:pPr algn="ctr"/>
            <a:r>
              <a:rPr lang="ru-RU" sz="1600" dirty="0">
                <a:latin typeface="DIN Pro Medium" panose="020B0604020202020204" charset="0"/>
                <a:cs typeface="DIN Pro Medium" panose="020B0604020202020204" charset="0"/>
              </a:rPr>
              <a:t>Архитектор</a:t>
            </a:r>
          </a:p>
          <a:p>
            <a:pPr algn="ctr"/>
            <a:r>
              <a:rPr lang="ru-RU" sz="1600" dirty="0">
                <a:latin typeface="DIN Pro Medium" panose="020B0604020202020204" charset="0"/>
                <a:cs typeface="DIN Pro Medium" panose="020B0604020202020204" charset="0"/>
              </a:rPr>
              <a:t>(5 уровень квалификации)</a:t>
            </a:r>
            <a:endParaRPr lang="ru-RU" sz="1600" dirty="0"/>
          </a:p>
        </p:txBody>
      </p:sp>
      <p:sp>
        <p:nvSpPr>
          <p:cNvPr id="71" name="TextBox 70"/>
          <p:cNvSpPr txBox="1"/>
          <p:nvPr/>
        </p:nvSpPr>
        <p:spPr>
          <a:xfrm>
            <a:off x="4994286" y="1797793"/>
            <a:ext cx="1853924" cy="830997"/>
          </a:xfrm>
          <a:prstGeom prst="rect">
            <a:avLst/>
          </a:prstGeom>
          <a:noFill/>
        </p:spPr>
        <p:txBody>
          <a:bodyPr wrap="square" rtlCol="0">
            <a:spAutoFit/>
          </a:bodyPr>
          <a:lstStyle/>
          <a:p>
            <a:pPr algn="ctr"/>
            <a:r>
              <a:rPr lang="ru-RU" sz="1600" dirty="0">
                <a:latin typeface="DIN Pro Medium" panose="020B0604020202020204" charset="0"/>
                <a:cs typeface="DIN Pro Medium" panose="020B0604020202020204" charset="0"/>
              </a:rPr>
              <a:t>Архитектор </a:t>
            </a:r>
          </a:p>
          <a:p>
            <a:pPr algn="ctr"/>
            <a:r>
              <a:rPr lang="ru-RU" sz="1600" dirty="0">
                <a:latin typeface="DIN Pro Medium" panose="020B0604020202020204" charset="0"/>
                <a:cs typeface="DIN Pro Medium" panose="020B0604020202020204" charset="0"/>
              </a:rPr>
              <a:t>(6 уровень квалификации)</a:t>
            </a:r>
            <a:endParaRPr lang="ru-RU" sz="1600" dirty="0"/>
          </a:p>
        </p:txBody>
      </p:sp>
      <p:sp>
        <p:nvSpPr>
          <p:cNvPr id="72" name="TextBox 71"/>
          <p:cNvSpPr txBox="1"/>
          <p:nvPr/>
        </p:nvSpPr>
        <p:spPr>
          <a:xfrm>
            <a:off x="7537893" y="1829448"/>
            <a:ext cx="4422675" cy="830997"/>
          </a:xfrm>
          <a:prstGeom prst="rect">
            <a:avLst/>
          </a:prstGeom>
          <a:noFill/>
        </p:spPr>
        <p:txBody>
          <a:bodyPr wrap="square" rtlCol="0">
            <a:spAutoFit/>
          </a:bodyPr>
          <a:lstStyle/>
          <a:p>
            <a:pPr algn="ctr"/>
            <a:r>
              <a:rPr lang="ru-RU" sz="1600" dirty="0">
                <a:latin typeface="DIN Pro Medium" panose="020B0604020202020204" charset="0"/>
                <a:cs typeface="DIN Pro Medium" panose="020B0604020202020204" charset="0"/>
              </a:rPr>
              <a:t>Главный архитектор проекта (специалист по организации архитектурно-строительного </a:t>
            </a:r>
            <a:r>
              <a:rPr lang="ru-RU" sz="1600" dirty="0" smtClean="0">
                <a:latin typeface="DIN Pro Medium" panose="020B0604020202020204" charset="0"/>
                <a:cs typeface="DIN Pro Medium" panose="020B0604020202020204" charset="0"/>
              </a:rPr>
              <a:t>проектирования) </a:t>
            </a:r>
            <a:r>
              <a:rPr lang="ru-RU" sz="1600" dirty="0">
                <a:latin typeface="DIN Pro Medium" panose="020B0604020202020204" charset="0"/>
                <a:cs typeface="DIN Pro Medium" panose="020B0604020202020204" charset="0"/>
              </a:rPr>
              <a:t>(7 уровень квалификации)</a:t>
            </a:r>
            <a:endParaRPr lang="ru-RU" sz="1600" dirty="0"/>
          </a:p>
        </p:txBody>
      </p:sp>
      <p:sp>
        <p:nvSpPr>
          <p:cNvPr id="73" name="Прямоугольник 72"/>
          <p:cNvSpPr/>
          <p:nvPr/>
        </p:nvSpPr>
        <p:spPr>
          <a:xfrm>
            <a:off x="1404141" y="2722241"/>
            <a:ext cx="9588750" cy="830997"/>
          </a:xfrm>
          <a:prstGeom prst="rect">
            <a:avLst/>
          </a:prstGeom>
        </p:spPr>
        <p:txBody>
          <a:bodyPr wrap="square">
            <a:spAutoFit/>
          </a:bodyPr>
          <a:lstStyle/>
          <a:p>
            <a:pPr algn="ctr"/>
            <a:r>
              <a:rPr lang="ru-RU" sz="1600" b="1" dirty="0">
                <a:latin typeface="DIN Pro Medium" panose="020B0604020202020204" charset="0"/>
                <a:cs typeface="DIN Pro Medium" panose="020B0604020202020204" charset="0"/>
              </a:rPr>
              <a:t>Профессиональный экзамен</a:t>
            </a:r>
          </a:p>
          <a:p>
            <a:pPr algn="ctr"/>
            <a:r>
              <a:rPr lang="ru-RU" sz="1600" b="1" dirty="0" smtClean="0">
                <a:latin typeface="DIN Pro Medium" panose="020B0604020202020204" charset="0"/>
                <a:cs typeface="DIN Pro Medium" panose="020B0604020202020204" charset="0"/>
              </a:rPr>
              <a:t>Главный архитектор проекта (</a:t>
            </a:r>
            <a:r>
              <a:rPr lang="ru-RU" sz="1600" b="1" dirty="0">
                <a:latin typeface="DIN Pro Medium" panose="020B0604020202020204" charset="0"/>
                <a:cs typeface="DIN Pro Medium" panose="020B0604020202020204" charset="0"/>
              </a:rPr>
              <a:t>специалист по организации архитектурно-строительного проектирования</a:t>
            </a:r>
            <a:r>
              <a:rPr lang="ru-RU" sz="1600" b="1" dirty="0" smtClean="0">
                <a:latin typeface="DIN Pro Medium" panose="020B0604020202020204" charset="0"/>
                <a:cs typeface="DIN Pro Medium" panose="020B0604020202020204" charset="0"/>
              </a:rPr>
              <a:t>) (7 </a:t>
            </a:r>
            <a:r>
              <a:rPr lang="ru-RU" sz="1600" b="1" dirty="0">
                <a:latin typeface="DIN Pro Medium" panose="020B0604020202020204" charset="0"/>
                <a:cs typeface="DIN Pro Medium" panose="020B0604020202020204" charset="0"/>
              </a:rPr>
              <a:t>уровень квалификации)</a:t>
            </a:r>
          </a:p>
        </p:txBody>
      </p:sp>
      <p:grpSp>
        <p:nvGrpSpPr>
          <p:cNvPr id="74" name="Группа 73">
            <a:extLst>
              <a:ext uri="{FF2B5EF4-FFF2-40B4-BE49-F238E27FC236}">
                <a16:creationId xmlns:a16="http://schemas.microsoft.com/office/drawing/2014/main" xmlns="" id="{D91E8037-A431-44C5-A9AB-84D772419248}"/>
              </a:ext>
            </a:extLst>
          </p:cNvPr>
          <p:cNvGrpSpPr/>
          <p:nvPr/>
        </p:nvGrpSpPr>
        <p:grpSpPr>
          <a:xfrm>
            <a:off x="1044394" y="5082820"/>
            <a:ext cx="504055" cy="282954"/>
            <a:chOff x="2245898" y="999068"/>
            <a:chExt cx="574690" cy="450909"/>
          </a:xfrm>
        </p:grpSpPr>
        <p:sp>
          <p:nvSpPr>
            <p:cNvPr id="75"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76"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77" name="TextBox 76"/>
          <p:cNvSpPr txBox="1"/>
          <p:nvPr/>
        </p:nvSpPr>
        <p:spPr>
          <a:xfrm>
            <a:off x="144308" y="6151710"/>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78" name="Прямоугольник 77"/>
          <p:cNvSpPr/>
          <p:nvPr/>
        </p:nvSpPr>
        <p:spPr>
          <a:xfrm>
            <a:off x="1741310" y="4561002"/>
            <a:ext cx="3055415" cy="369332"/>
          </a:xfrm>
          <a:prstGeom prst="rect">
            <a:avLst/>
          </a:prstGeom>
          <a:ln w="19050">
            <a:solidFill>
              <a:schemeClr val="tx2">
                <a:lumMod val="75000"/>
              </a:schemeClr>
            </a:solidFill>
          </a:ln>
        </p:spPr>
        <p:txBody>
          <a:bodyPr wrap="square">
            <a:spAutoFit/>
          </a:bodyPr>
          <a:lstStyle/>
          <a:p>
            <a:r>
              <a:rPr lang="ru-RU" dirty="0">
                <a:solidFill>
                  <a:schemeClr val="tx1">
                    <a:lumMod val="95000"/>
                    <a:lumOff val="5000"/>
                  </a:schemeClr>
                </a:solidFill>
                <a:latin typeface="DIN Pro Medium" panose="020B0604020202020204" charset="0"/>
                <a:cs typeface="DIN Pro Medium" panose="020B0604020202020204" charset="0"/>
              </a:rPr>
              <a:t>разработано </a:t>
            </a:r>
            <a:r>
              <a:rPr lang="ru-RU" b="1" dirty="0" smtClean="0">
                <a:solidFill>
                  <a:srgbClr val="FF0000"/>
                </a:solidFill>
                <a:latin typeface="DIN Pro Medium" panose="020B0604020202020204" charset="0"/>
                <a:cs typeface="DIN Pro Medium" panose="020B0604020202020204" charset="0"/>
              </a:rPr>
              <a:t>78</a:t>
            </a:r>
            <a:r>
              <a:rPr lang="ru-RU" dirty="0" smtClean="0">
                <a:solidFill>
                  <a:schemeClr val="tx1">
                    <a:lumMod val="95000"/>
                    <a:lumOff val="5000"/>
                  </a:schemeClr>
                </a:solidFill>
                <a:latin typeface="DIN Pro Medium" panose="020B0604020202020204" charset="0"/>
                <a:cs typeface="DIN Pro Medium" panose="020B0604020202020204" charset="0"/>
              </a:rPr>
              <a:t> </a:t>
            </a:r>
            <a:r>
              <a:rPr lang="ru-RU" dirty="0">
                <a:solidFill>
                  <a:schemeClr val="tx1">
                    <a:lumMod val="95000"/>
                    <a:lumOff val="5000"/>
                  </a:schemeClr>
                </a:solidFill>
                <a:latin typeface="DIN Pro Medium" panose="020B0604020202020204" charset="0"/>
                <a:cs typeface="DIN Pro Medium" panose="020B0604020202020204" charset="0"/>
              </a:rPr>
              <a:t>вопросов</a:t>
            </a:r>
          </a:p>
        </p:txBody>
      </p:sp>
      <p:sp>
        <p:nvSpPr>
          <p:cNvPr id="79" name="Прямоугольник 78"/>
          <p:cNvSpPr/>
          <p:nvPr/>
        </p:nvSpPr>
        <p:spPr>
          <a:xfrm>
            <a:off x="1741310" y="5039631"/>
            <a:ext cx="3055415" cy="369332"/>
          </a:xfrm>
          <a:prstGeom prst="rect">
            <a:avLst/>
          </a:prstGeom>
          <a:ln w="19050">
            <a:solidFill>
              <a:schemeClr val="tx2">
                <a:lumMod val="7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в тесте </a:t>
            </a:r>
            <a:r>
              <a:rPr lang="ru-RU" b="1" dirty="0">
                <a:solidFill>
                  <a:srgbClr val="FF0000"/>
                </a:solidFill>
                <a:latin typeface="DIN Pro Medium" panose="020B0604020202020204" charset="0"/>
                <a:cs typeface="DIN Pro Medium" panose="020B0604020202020204" charset="0"/>
              </a:rPr>
              <a:t>40</a:t>
            </a:r>
            <a:r>
              <a:rPr lang="ru-RU" dirty="0">
                <a:solidFill>
                  <a:schemeClr val="tx1">
                    <a:lumMod val="95000"/>
                    <a:lumOff val="5000"/>
                  </a:schemeClr>
                </a:solidFill>
                <a:latin typeface="DIN Pro Medium" panose="020B0604020202020204" charset="0"/>
                <a:cs typeface="DIN Pro Medium" panose="020B0604020202020204" charset="0"/>
              </a:rPr>
              <a:t> вопросов</a:t>
            </a:r>
          </a:p>
        </p:txBody>
      </p:sp>
      <p:sp>
        <p:nvSpPr>
          <p:cNvPr id="80" name="Прямоугольник 79"/>
          <p:cNvSpPr/>
          <p:nvPr/>
        </p:nvSpPr>
        <p:spPr>
          <a:xfrm>
            <a:off x="734348" y="6064755"/>
            <a:ext cx="4062377" cy="646331"/>
          </a:xfrm>
          <a:prstGeom prst="rect">
            <a:avLst/>
          </a:prstGeom>
          <a:ln w="19050">
            <a:solidFill>
              <a:schemeClr val="tx2">
                <a:lumMod val="75000"/>
              </a:schemeClr>
            </a:solidFill>
          </a:ln>
        </p:spPr>
        <p:txBody>
          <a:bodyPr wrap="square">
            <a:spAutoFit/>
          </a:bodyPr>
          <a:lstStyle/>
          <a:p>
            <a:pPr algn="just"/>
            <a:r>
              <a:rPr lang="ru-RU" dirty="0">
                <a:solidFill>
                  <a:schemeClr val="tx1">
                    <a:lumMod val="95000"/>
                    <a:lumOff val="5000"/>
                  </a:schemeClr>
                </a:solidFill>
                <a:latin typeface="DIN Pro Medium" panose="020B0604020202020204" charset="0"/>
                <a:cs typeface="DIN Pro Medium" panose="020B0604020202020204" charset="0"/>
              </a:rPr>
              <a:t>для прохождения теста необходимо дать </a:t>
            </a:r>
            <a:r>
              <a:rPr lang="ru-RU" b="1" dirty="0">
                <a:solidFill>
                  <a:srgbClr val="FF0000"/>
                </a:solidFill>
                <a:latin typeface="DIN Pro Medium" panose="020B0604020202020204" charset="0"/>
                <a:cs typeface="DIN Pro Medium" panose="020B0604020202020204" charset="0"/>
              </a:rPr>
              <a:t>30</a:t>
            </a:r>
            <a:r>
              <a:rPr lang="ru-RU" dirty="0">
                <a:solidFill>
                  <a:schemeClr val="tx1">
                    <a:lumMod val="95000"/>
                    <a:lumOff val="5000"/>
                  </a:schemeClr>
                </a:solidFill>
                <a:latin typeface="DIN Pro Medium" panose="020B0604020202020204" charset="0"/>
                <a:cs typeface="DIN Pro Medium" panose="020B0604020202020204" charset="0"/>
              </a:rPr>
              <a:t> правильных ответов</a:t>
            </a:r>
          </a:p>
        </p:txBody>
      </p:sp>
      <p:grpSp>
        <p:nvGrpSpPr>
          <p:cNvPr id="81" name="Группа 80">
            <a:extLst>
              <a:ext uri="{FF2B5EF4-FFF2-40B4-BE49-F238E27FC236}">
                <a16:creationId xmlns:a16="http://schemas.microsoft.com/office/drawing/2014/main" xmlns="" id="{D91E8037-A431-44C5-A9AB-84D772419248}"/>
              </a:ext>
            </a:extLst>
          </p:cNvPr>
          <p:cNvGrpSpPr/>
          <p:nvPr/>
        </p:nvGrpSpPr>
        <p:grpSpPr>
          <a:xfrm>
            <a:off x="1044394" y="4596941"/>
            <a:ext cx="504055" cy="282954"/>
            <a:chOff x="2245898" y="999068"/>
            <a:chExt cx="574690" cy="450909"/>
          </a:xfrm>
        </p:grpSpPr>
        <p:sp>
          <p:nvSpPr>
            <p:cNvPr id="82"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83"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grpSp>
        <p:nvGrpSpPr>
          <p:cNvPr id="84" name="Группа 83">
            <a:extLst>
              <a:ext uri="{FF2B5EF4-FFF2-40B4-BE49-F238E27FC236}">
                <a16:creationId xmlns:a16="http://schemas.microsoft.com/office/drawing/2014/main" xmlns="" id="{D91E8037-A431-44C5-A9AB-84D772419248}"/>
              </a:ext>
            </a:extLst>
          </p:cNvPr>
          <p:cNvGrpSpPr/>
          <p:nvPr/>
        </p:nvGrpSpPr>
        <p:grpSpPr>
          <a:xfrm>
            <a:off x="5738669" y="4594343"/>
            <a:ext cx="504055" cy="282954"/>
            <a:chOff x="2245898" y="999068"/>
            <a:chExt cx="574690" cy="450909"/>
          </a:xfrm>
        </p:grpSpPr>
        <p:sp>
          <p:nvSpPr>
            <p:cNvPr id="85"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86"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87" name="Прямоугольник 86"/>
          <p:cNvSpPr/>
          <p:nvPr/>
        </p:nvSpPr>
        <p:spPr>
          <a:xfrm>
            <a:off x="6439973" y="4558404"/>
            <a:ext cx="3382448"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7</a:t>
            </a:r>
            <a:r>
              <a:rPr lang="ru-RU" dirty="0" smtClean="0">
                <a:solidFill>
                  <a:schemeClr val="tx1">
                    <a:lumMod val="95000"/>
                    <a:lumOff val="5000"/>
                  </a:schemeClr>
                </a:solidFill>
                <a:latin typeface="DIN Pro Medium" panose="020B0604020202020204" charset="0"/>
                <a:cs typeface="DIN Pro Medium" panose="020B0604020202020204" charset="0"/>
              </a:rPr>
              <a:t> </a:t>
            </a:r>
            <a:r>
              <a:rPr lang="ru-RU" dirty="0">
                <a:solidFill>
                  <a:schemeClr val="tx1">
                    <a:lumMod val="95000"/>
                    <a:lumOff val="5000"/>
                  </a:schemeClr>
                </a:solidFill>
                <a:latin typeface="DIN Pro Medium" panose="020B0604020202020204" charset="0"/>
                <a:cs typeface="DIN Pro Medium" panose="020B0604020202020204" charset="0"/>
              </a:rPr>
              <a:t>критериев оценки</a:t>
            </a:r>
          </a:p>
        </p:txBody>
      </p:sp>
      <p:sp>
        <p:nvSpPr>
          <p:cNvPr id="88" name="Прямоугольник 87"/>
          <p:cNvSpPr/>
          <p:nvPr/>
        </p:nvSpPr>
        <p:spPr>
          <a:xfrm>
            <a:off x="6439973" y="5037033"/>
            <a:ext cx="3382448"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10</a:t>
            </a:r>
            <a:r>
              <a:rPr lang="ru-RU" dirty="0" smtClean="0">
                <a:solidFill>
                  <a:schemeClr val="tx1">
                    <a:lumMod val="95000"/>
                    <a:lumOff val="5000"/>
                  </a:schemeClr>
                </a:solidFill>
                <a:latin typeface="DIN Pro Medium" panose="020B0604020202020204" charset="0"/>
                <a:cs typeface="DIN Pro Medium" panose="020B0604020202020204" charset="0"/>
              </a:rPr>
              <a:t> балльная </a:t>
            </a:r>
            <a:r>
              <a:rPr lang="ru-RU" dirty="0">
                <a:solidFill>
                  <a:schemeClr val="tx1">
                    <a:lumMod val="95000"/>
                    <a:lumOff val="5000"/>
                  </a:schemeClr>
                </a:solidFill>
                <a:latin typeface="DIN Pro Medium" panose="020B0604020202020204" charset="0"/>
                <a:cs typeface="DIN Pro Medium" panose="020B0604020202020204" charset="0"/>
              </a:rPr>
              <a:t>шкала</a:t>
            </a:r>
          </a:p>
        </p:txBody>
      </p:sp>
      <p:sp>
        <p:nvSpPr>
          <p:cNvPr id="89" name="Прямоугольник 88"/>
          <p:cNvSpPr/>
          <p:nvPr/>
        </p:nvSpPr>
        <p:spPr>
          <a:xfrm>
            <a:off x="5412798" y="6064755"/>
            <a:ext cx="4250189" cy="646331"/>
          </a:xfrm>
          <a:prstGeom prst="rect">
            <a:avLst/>
          </a:prstGeom>
          <a:ln w="19050">
            <a:solidFill>
              <a:schemeClr val="bg2">
                <a:lumMod val="25000"/>
              </a:schemeClr>
            </a:solidFill>
          </a:ln>
        </p:spPr>
        <p:txBody>
          <a:bodyPr wrap="square">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для </a:t>
            </a:r>
            <a:r>
              <a:rPr lang="ru-RU" dirty="0" smtClean="0">
                <a:solidFill>
                  <a:schemeClr val="tx1">
                    <a:lumMod val="95000"/>
                    <a:lumOff val="5000"/>
                  </a:schemeClr>
                </a:solidFill>
                <a:latin typeface="DIN Pro Medium" panose="020B0604020202020204" charset="0"/>
                <a:cs typeface="DIN Pro Medium" panose="020B0604020202020204" charset="0"/>
              </a:rPr>
              <a:t>защиты портфолио необходимо набрать не менее </a:t>
            </a:r>
            <a:r>
              <a:rPr lang="ru-RU" b="1" dirty="0" smtClean="0">
                <a:solidFill>
                  <a:srgbClr val="FF0000"/>
                </a:solidFill>
                <a:latin typeface="DIN Pro Medium" panose="020B0604020202020204" charset="0"/>
                <a:cs typeface="DIN Pro Medium" panose="020B0604020202020204" charset="0"/>
              </a:rPr>
              <a:t>70</a:t>
            </a:r>
            <a:r>
              <a:rPr lang="ru-RU" dirty="0" smtClean="0">
                <a:solidFill>
                  <a:schemeClr val="tx1">
                    <a:lumMod val="95000"/>
                    <a:lumOff val="5000"/>
                  </a:schemeClr>
                </a:solidFill>
                <a:latin typeface="DIN Pro Medium" panose="020B0604020202020204" charset="0"/>
                <a:cs typeface="DIN Pro Medium" panose="020B0604020202020204" charset="0"/>
              </a:rPr>
              <a:t> баллов</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90" name="Группа 89">
            <a:extLst>
              <a:ext uri="{FF2B5EF4-FFF2-40B4-BE49-F238E27FC236}">
                <a16:creationId xmlns:a16="http://schemas.microsoft.com/office/drawing/2014/main" xmlns="" id="{D91E8037-A431-44C5-A9AB-84D772419248}"/>
              </a:ext>
            </a:extLst>
          </p:cNvPr>
          <p:cNvGrpSpPr/>
          <p:nvPr/>
        </p:nvGrpSpPr>
        <p:grpSpPr>
          <a:xfrm>
            <a:off x="5713840" y="5080222"/>
            <a:ext cx="504055" cy="282954"/>
            <a:chOff x="2245898" y="999068"/>
            <a:chExt cx="574690" cy="450909"/>
          </a:xfrm>
        </p:grpSpPr>
        <p:sp>
          <p:nvSpPr>
            <p:cNvPr id="91"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92"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93" name="TextBox 92"/>
          <p:cNvSpPr txBox="1"/>
          <p:nvPr/>
        </p:nvSpPr>
        <p:spPr>
          <a:xfrm>
            <a:off x="4873868" y="6154351"/>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94" name="Прямоугольник 93"/>
          <p:cNvSpPr/>
          <p:nvPr/>
        </p:nvSpPr>
        <p:spPr>
          <a:xfrm>
            <a:off x="6424234" y="3861256"/>
            <a:ext cx="3398186" cy="584775"/>
          </a:xfrm>
          <a:prstGeom prst="rect">
            <a:avLst/>
          </a:prstGeom>
          <a:ln w="19050">
            <a:solidFill>
              <a:schemeClr val="tx2">
                <a:lumMod val="75000"/>
              </a:schemeClr>
            </a:solidFill>
          </a:ln>
        </p:spPr>
        <p:txBody>
          <a:bodyPr wrap="square">
            <a:spAutoFit/>
          </a:bodyPr>
          <a:lstStyle/>
          <a:p>
            <a:pPr algn="ctr"/>
            <a:r>
              <a:rPr lang="ru-RU" sz="3200" dirty="0" smtClean="0">
                <a:solidFill>
                  <a:schemeClr val="tx1">
                    <a:lumMod val="95000"/>
                    <a:lumOff val="5000"/>
                  </a:schemeClr>
                </a:solidFill>
                <a:latin typeface="Times New Roman" panose="02020603050405020304" pitchFamily="18" charset="0"/>
                <a:cs typeface="Times New Roman" panose="02020603050405020304" pitchFamily="18" charset="0"/>
              </a:rPr>
              <a:t>ПОРТФОЛИО</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5" name="Прямоугольник 94"/>
          <p:cNvSpPr/>
          <p:nvPr/>
        </p:nvSpPr>
        <p:spPr>
          <a:xfrm>
            <a:off x="1741310" y="3861256"/>
            <a:ext cx="3055415" cy="584775"/>
          </a:xfrm>
          <a:prstGeom prst="rect">
            <a:avLst/>
          </a:prstGeom>
          <a:ln w="19050">
            <a:solidFill>
              <a:schemeClr val="tx2">
                <a:lumMod val="75000"/>
              </a:schemeClr>
            </a:solidFill>
          </a:ln>
        </p:spPr>
        <p:txBody>
          <a:bodyPr wrap="square">
            <a:spAutoFit/>
          </a:bodyPr>
          <a:lstStyle/>
          <a:p>
            <a:pPr algn="ctr"/>
            <a:r>
              <a:rPr lang="ru-RU" sz="3200" dirty="0">
                <a:solidFill>
                  <a:schemeClr val="tx1">
                    <a:lumMod val="95000"/>
                    <a:lumOff val="5000"/>
                  </a:schemeClr>
                </a:solidFill>
                <a:latin typeface="Times New Roman" panose="02020603050405020304" pitchFamily="18" charset="0"/>
                <a:cs typeface="Times New Roman" panose="02020603050405020304" pitchFamily="18" charset="0"/>
              </a:rPr>
              <a:t>ТЕОРИЯ</a:t>
            </a:r>
            <a:endParaRPr lang="ru-RU" sz="28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96" name="Прямоугольник 95"/>
          <p:cNvSpPr/>
          <p:nvPr/>
        </p:nvSpPr>
        <p:spPr>
          <a:xfrm>
            <a:off x="1741309" y="5518260"/>
            <a:ext cx="305541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90</a:t>
            </a:r>
            <a:r>
              <a:rPr lang="ru-RU" dirty="0" smtClean="0">
                <a:solidFill>
                  <a:schemeClr val="tx1">
                    <a:lumMod val="95000"/>
                    <a:lumOff val="5000"/>
                  </a:schemeClr>
                </a:solidFill>
                <a:latin typeface="DIN Pro Medium" panose="020B0604020202020204" charset="0"/>
                <a:cs typeface="DIN Pro Medium" panose="020B0604020202020204" charset="0"/>
              </a:rPr>
              <a:t> минут</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97" name="Прямоугольник 96"/>
          <p:cNvSpPr/>
          <p:nvPr/>
        </p:nvSpPr>
        <p:spPr>
          <a:xfrm>
            <a:off x="6424234" y="5550894"/>
            <a:ext cx="3425275" cy="369332"/>
          </a:xfrm>
          <a:prstGeom prst="rect">
            <a:avLst/>
          </a:prstGeom>
          <a:ln w="19050">
            <a:solidFill>
              <a:schemeClr val="tx2">
                <a:lumMod val="75000"/>
              </a:schemeClr>
            </a:solidFill>
          </a:ln>
        </p:spPr>
        <p:txBody>
          <a:bodyPr wrap="square">
            <a:spAutoFit/>
          </a:bodyPr>
          <a:lstStyle/>
          <a:p>
            <a:pPr algn="ctr"/>
            <a:r>
              <a:rPr lang="ru-RU" dirty="0" smtClean="0">
                <a:solidFill>
                  <a:schemeClr val="tx1">
                    <a:lumMod val="95000"/>
                    <a:lumOff val="5000"/>
                  </a:schemeClr>
                </a:solidFill>
                <a:latin typeface="DIN Pro Medium" panose="020B0604020202020204" charset="0"/>
                <a:cs typeface="DIN Pro Medium" panose="020B0604020202020204" charset="0"/>
              </a:rPr>
              <a:t>Доклад на </a:t>
            </a:r>
            <a:r>
              <a:rPr lang="ru-RU" b="1" dirty="0" smtClean="0">
                <a:solidFill>
                  <a:srgbClr val="FF0000"/>
                </a:solidFill>
                <a:latin typeface="DIN Pro Medium" panose="020B0604020202020204" charset="0"/>
                <a:cs typeface="DIN Pro Medium" panose="020B0604020202020204" charset="0"/>
              </a:rPr>
              <a:t>10-15</a:t>
            </a:r>
            <a:r>
              <a:rPr lang="ru-RU" dirty="0" smtClean="0">
                <a:solidFill>
                  <a:schemeClr val="tx1">
                    <a:lumMod val="95000"/>
                    <a:lumOff val="5000"/>
                  </a:schemeClr>
                </a:solidFill>
                <a:latin typeface="DIN Pro Medium" panose="020B0604020202020204" charset="0"/>
                <a:cs typeface="DIN Pro Medium" panose="020B0604020202020204" charset="0"/>
              </a:rPr>
              <a:t> минут</a:t>
            </a:r>
            <a:endParaRPr lang="ru-RU" dirty="0">
              <a:solidFill>
                <a:schemeClr val="tx1">
                  <a:lumMod val="95000"/>
                  <a:lumOff val="5000"/>
                </a:schemeClr>
              </a:solidFill>
              <a:latin typeface="DIN Pro Medium" panose="020B0604020202020204" charset="0"/>
              <a:cs typeface="DIN Pro Medium" panose="020B0604020202020204" charset="0"/>
            </a:endParaRPr>
          </a:p>
        </p:txBody>
      </p:sp>
      <p:grpSp>
        <p:nvGrpSpPr>
          <p:cNvPr id="98" name="Группа 97">
            <a:extLst>
              <a:ext uri="{FF2B5EF4-FFF2-40B4-BE49-F238E27FC236}">
                <a16:creationId xmlns:a16="http://schemas.microsoft.com/office/drawing/2014/main" xmlns="" id="{D91E8037-A431-44C5-A9AB-84D772419248}"/>
              </a:ext>
            </a:extLst>
          </p:cNvPr>
          <p:cNvGrpSpPr/>
          <p:nvPr/>
        </p:nvGrpSpPr>
        <p:grpSpPr>
          <a:xfrm>
            <a:off x="5733498" y="5561449"/>
            <a:ext cx="504055" cy="282954"/>
            <a:chOff x="2245898" y="999068"/>
            <a:chExt cx="574690" cy="450909"/>
          </a:xfrm>
        </p:grpSpPr>
        <p:sp>
          <p:nvSpPr>
            <p:cNvPr id="99"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100"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grpSp>
        <p:nvGrpSpPr>
          <p:cNvPr id="101" name="Группа 100">
            <a:extLst>
              <a:ext uri="{FF2B5EF4-FFF2-40B4-BE49-F238E27FC236}">
                <a16:creationId xmlns:a16="http://schemas.microsoft.com/office/drawing/2014/main" xmlns="" id="{D91E8037-A431-44C5-A9AB-84D772419248}"/>
              </a:ext>
            </a:extLst>
          </p:cNvPr>
          <p:cNvGrpSpPr/>
          <p:nvPr/>
        </p:nvGrpSpPr>
        <p:grpSpPr>
          <a:xfrm>
            <a:off x="1044393" y="5551743"/>
            <a:ext cx="504055" cy="282954"/>
            <a:chOff x="2245898" y="999068"/>
            <a:chExt cx="574690" cy="450909"/>
          </a:xfrm>
        </p:grpSpPr>
        <p:sp>
          <p:nvSpPr>
            <p:cNvPr id="102" name="Нашивка 29">
              <a:extLst>
                <a:ext uri="{FF2B5EF4-FFF2-40B4-BE49-F238E27FC236}">
                  <a16:creationId xmlns:a16="http://schemas.microsoft.com/office/drawing/2014/main" xmlns=""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103" name="Нашивка 30">
              <a:extLst>
                <a:ext uri="{FF2B5EF4-FFF2-40B4-BE49-F238E27FC236}">
                  <a16:creationId xmlns:a16="http://schemas.microsoft.com/office/drawing/2014/main" xmlns=""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Tree>
    <p:extLst>
      <p:ext uri="{BB962C8B-B14F-4D97-AF65-F5344CB8AC3E}">
        <p14:creationId xmlns:p14="http://schemas.microsoft.com/office/powerpoint/2010/main" val="162247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Прямоугольник 37"/>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accent1">
                  <a:lumMod val="75000"/>
                </a:schemeClr>
              </a:solidFill>
              <a:latin typeface="DIN Pro Medium" panose="020B0604020202020204" charset="0"/>
              <a:cs typeface="DIN Pro Medium" panose="020B0604020202020204" charset="0"/>
            </a:endParaRPr>
          </a:p>
        </p:txBody>
      </p:sp>
      <p:sp>
        <p:nvSpPr>
          <p:cNvPr id="69" name="TextBox 68"/>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13</a:t>
            </a:r>
            <a:endParaRPr lang="ru-RU" dirty="0">
              <a:latin typeface="DIN Pro Medium" panose="020B0604020202020204" charset="0"/>
              <a:cs typeface="DIN Pro Medium" panose="020B0604020202020204" charset="0"/>
            </a:endParaRPr>
          </a:p>
        </p:txBody>
      </p:sp>
      <p:sp>
        <p:nvSpPr>
          <p:cNvPr id="77" name="Прямоугольник 76"/>
          <p:cNvSpPr/>
          <p:nvPr/>
        </p:nvSpPr>
        <p:spPr>
          <a:xfrm>
            <a:off x="4123789" y="7935"/>
            <a:ext cx="5806044"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Оценочные </a:t>
            </a:r>
            <a:r>
              <a:rPr lang="ru-RU" sz="3200" b="1" dirty="0" smtClean="0">
                <a:latin typeface="DIN Pro Medium" panose="020B0604020202020204" charset="0"/>
                <a:ea typeface="Tahoma" panose="020B0604030504040204" pitchFamily="34" charset="0"/>
                <a:cs typeface="DIN Pro Medium" panose="020B0604020202020204" charset="0"/>
              </a:rPr>
              <a:t>средства (</a:t>
            </a:r>
            <a:r>
              <a:rPr lang="ru-RU" sz="3200" b="1" dirty="0" smtClean="0">
                <a:solidFill>
                  <a:srgbClr val="FF0000"/>
                </a:solidFill>
                <a:latin typeface="DIN Pro Medium" panose="020B0604020202020204" charset="0"/>
                <a:ea typeface="Tahoma" panose="020B0604030504040204" pitchFamily="34" charset="0"/>
                <a:cs typeface="DIN Pro Medium" panose="020B0604020202020204" charset="0"/>
              </a:rPr>
              <a:t>проект</a:t>
            </a:r>
            <a:r>
              <a:rPr lang="ru-RU" sz="3200" b="1" dirty="0" smtClean="0">
                <a:latin typeface="DIN Pro Medium" panose="020B0604020202020204" charset="0"/>
                <a:ea typeface="Tahoma" panose="020B0604030504040204" pitchFamily="34" charset="0"/>
                <a:cs typeface="DIN Pro Medium" panose="020B0604020202020204" charset="0"/>
              </a:rPr>
              <a:t>)</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78" name="Прямоугольник 77"/>
          <p:cNvSpPr/>
          <p:nvPr/>
        </p:nvSpPr>
        <p:spPr>
          <a:xfrm>
            <a:off x="10735265" y="0"/>
            <a:ext cx="1456735" cy="577081"/>
          </a:xfrm>
          <a:prstGeom prst="rect">
            <a:avLst/>
          </a:prstGeom>
          <a:ln w="38100">
            <a:solidFill>
              <a:schemeClr val="tx2">
                <a:lumMod val="75000"/>
              </a:schemeClr>
            </a:solidFill>
          </a:ln>
        </p:spPr>
        <p:txBody>
          <a:bodyPr wrap="square">
            <a:spAutoFit/>
          </a:bodyPr>
          <a:lstStyle/>
          <a:p>
            <a:pPr algn="ctr"/>
            <a:r>
              <a:rPr lang="ru-RU" sz="1050" dirty="0">
                <a:latin typeface="DIN Pro Medium" panose="020B0604020202020204" charset="0"/>
                <a:cs typeface="DIN Pro Medium" panose="020B0604020202020204" charset="0"/>
              </a:rPr>
              <a:t>Приказ Минтруда от 1 ноября 2016 года №601н</a:t>
            </a:r>
            <a:endParaRPr lang="ru-RU" sz="1000" dirty="0">
              <a:latin typeface="DIN Pro Medium" panose="020B0604020202020204" charset="0"/>
              <a:cs typeface="DIN Pro Medium" panose="020B0604020202020204" charset="0"/>
            </a:endParaRPr>
          </a:p>
        </p:txBody>
      </p:sp>
      <p:sp>
        <p:nvSpPr>
          <p:cNvPr id="79" name="TextBox 78"/>
          <p:cNvSpPr txBox="1"/>
          <p:nvPr/>
        </p:nvSpPr>
        <p:spPr>
          <a:xfrm>
            <a:off x="3750412" y="623984"/>
            <a:ext cx="6910236" cy="646331"/>
          </a:xfrm>
          <a:prstGeom prst="rect">
            <a:avLst/>
          </a:prstGeom>
          <a:noFill/>
        </p:spPr>
        <p:txBody>
          <a:bodyPr wrap="square" rtlCol="0">
            <a:spAutoFit/>
          </a:bodyPr>
          <a:lstStyle/>
          <a:p>
            <a:pPr algn="ctr"/>
            <a:r>
              <a:rPr lang="ru-RU" b="1" dirty="0">
                <a:solidFill>
                  <a:schemeClr val="tx1">
                    <a:lumMod val="95000"/>
                    <a:lumOff val="5000"/>
                  </a:schemeClr>
                </a:solidFill>
                <a:latin typeface="DIN Pro Medium" panose="020B0604020202020204" charset="0"/>
                <a:cs typeface="DIN Pro Medium" panose="020B0604020202020204" charset="0"/>
              </a:rPr>
              <a:t>Профессиональный стандарт </a:t>
            </a:r>
            <a:endParaRPr lang="ru-RU" b="1" dirty="0" smtClean="0">
              <a:solidFill>
                <a:schemeClr val="tx1">
                  <a:lumMod val="95000"/>
                  <a:lumOff val="5000"/>
                </a:schemeClr>
              </a:solidFill>
              <a:latin typeface="DIN Pro Medium" panose="020B0604020202020204" charset="0"/>
              <a:cs typeface="DIN Pro Medium" panose="020B0604020202020204" charset="0"/>
            </a:endParaRPr>
          </a:p>
          <a:p>
            <a:pPr algn="ctr"/>
            <a:r>
              <a:rPr lang="ru-RU" b="1" dirty="0" smtClean="0">
                <a:solidFill>
                  <a:schemeClr val="tx1">
                    <a:lumMod val="95000"/>
                    <a:lumOff val="5000"/>
                  </a:schemeClr>
                </a:solidFill>
                <a:latin typeface="DIN Pro Medium" panose="020B0604020202020204" charset="0"/>
                <a:cs typeface="DIN Pro Medium" panose="020B0604020202020204" charset="0"/>
              </a:rPr>
              <a:t>«</a:t>
            </a:r>
            <a:r>
              <a:rPr lang="ru-RU" b="1" dirty="0">
                <a:solidFill>
                  <a:schemeClr val="tx1">
                    <a:lumMod val="95000"/>
                    <a:lumOff val="5000"/>
                  </a:schemeClr>
                </a:solidFill>
                <a:latin typeface="DIN Pro Medium" panose="020B0604020202020204" charset="0"/>
                <a:cs typeface="DIN Pro Medium" panose="020B0604020202020204" charset="0"/>
              </a:rPr>
              <a:t>Специалист </a:t>
            </a:r>
            <a:r>
              <a:rPr lang="ru-RU" b="1" dirty="0" smtClean="0">
                <a:solidFill>
                  <a:schemeClr val="tx1">
                    <a:lumMod val="95000"/>
                    <a:lumOff val="5000"/>
                  </a:schemeClr>
                </a:solidFill>
                <a:latin typeface="DIN Pro Medium" panose="020B0604020202020204" charset="0"/>
                <a:cs typeface="DIN Pro Medium" panose="020B0604020202020204" charset="0"/>
              </a:rPr>
              <a:t>по организации инженерных изысканий»</a:t>
            </a:r>
            <a:endParaRPr lang="ru-RU" b="1" dirty="0">
              <a:solidFill>
                <a:schemeClr val="tx1">
                  <a:lumMod val="95000"/>
                  <a:lumOff val="5000"/>
                </a:schemeClr>
              </a:solidFill>
              <a:latin typeface="DIN Pro Medium" panose="020B0604020202020204" charset="0"/>
              <a:cs typeface="DIN Pro Medium" panose="020B0604020202020204" charset="0"/>
            </a:endParaRPr>
          </a:p>
        </p:txBody>
      </p:sp>
      <p:cxnSp>
        <p:nvCxnSpPr>
          <p:cNvPr id="80" name="Прямая со стрелкой 79"/>
          <p:cNvCxnSpPr>
            <a:stCxn id="79" idx="2"/>
            <a:endCxn id="107" idx="0"/>
          </p:cNvCxnSpPr>
          <p:nvPr/>
        </p:nvCxnSpPr>
        <p:spPr>
          <a:xfrm flipH="1">
            <a:off x="3667896" y="1270315"/>
            <a:ext cx="3537634" cy="382547"/>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1" name="Прямая со стрелкой 80"/>
          <p:cNvCxnSpPr>
            <a:stCxn id="79" idx="2"/>
            <a:endCxn id="106" idx="0"/>
          </p:cNvCxnSpPr>
          <p:nvPr/>
        </p:nvCxnSpPr>
        <p:spPr>
          <a:xfrm>
            <a:off x="7205530" y="1270315"/>
            <a:ext cx="2513986" cy="357998"/>
          </a:xfrm>
          <a:prstGeom prst="straightConnector1">
            <a:avLst/>
          </a:prstGeom>
          <a:ln w="38100">
            <a:solidFill>
              <a:schemeClr val="tx1"/>
            </a:solidFill>
            <a:tailEnd type="triangle"/>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2" name="Прямоугольник 81"/>
          <p:cNvSpPr/>
          <p:nvPr/>
        </p:nvSpPr>
        <p:spPr>
          <a:xfrm>
            <a:off x="922544" y="3036661"/>
            <a:ext cx="10279348" cy="646331"/>
          </a:xfrm>
          <a:prstGeom prst="rect">
            <a:avLst/>
          </a:prstGeom>
        </p:spPr>
        <p:txBody>
          <a:bodyPr wrap="square">
            <a:spAutoFit/>
          </a:bodyPr>
          <a:lstStyle/>
          <a:p>
            <a:pPr algn="ctr"/>
            <a:r>
              <a:rPr lang="ru-RU" b="1" dirty="0" smtClean="0">
                <a:latin typeface="DIN Pro Medium" panose="020B0604020202020204" charset="0"/>
                <a:cs typeface="DIN Pro Medium" panose="020B0604020202020204" charset="0"/>
              </a:rPr>
              <a:t>Главный </a:t>
            </a:r>
            <a:r>
              <a:rPr lang="ru-RU" b="1" dirty="0">
                <a:latin typeface="DIN Pro Medium" panose="020B0604020202020204" charset="0"/>
                <a:cs typeface="DIN Pro Medium" panose="020B0604020202020204" charset="0"/>
              </a:rPr>
              <a:t>инженер проекта </a:t>
            </a:r>
          </a:p>
          <a:p>
            <a:pPr algn="ctr"/>
            <a:r>
              <a:rPr lang="ru-RU" b="1" dirty="0">
                <a:latin typeface="DIN Pro Medium" panose="020B0604020202020204" charset="0"/>
                <a:cs typeface="DIN Pro Medium" panose="020B0604020202020204" charset="0"/>
              </a:rPr>
              <a:t>(специалист по организации инженерных изысканий</a:t>
            </a:r>
            <a:r>
              <a:rPr lang="en-US" b="1" dirty="0">
                <a:latin typeface="DIN Pro Medium" panose="020B0604020202020204" charset="0"/>
                <a:cs typeface="DIN Pro Medium" panose="020B0604020202020204" charset="0"/>
              </a:rPr>
              <a:t>)</a:t>
            </a:r>
            <a:r>
              <a:rPr lang="ru-RU" b="1" dirty="0">
                <a:latin typeface="DIN Pro Medium" panose="020B0604020202020204" charset="0"/>
                <a:cs typeface="DIN Pro Medium" panose="020B0604020202020204" charset="0"/>
              </a:rPr>
              <a:t> (7 уровень квалификации)</a:t>
            </a:r>
            <a:endParaRPr lang="ru-RU" b="1" dirty="0"/>
          </a:p>
        </p:txBody>
      </p:sp>
      <p:grpSp>
        <p:nvGrpSpPr>
          <p:cNvPr id="83" name="Группа 82">
            <a:extLst>
              <a:ext uri="{FF2B5EF4-FFF2-40B4-BE49-F238E27FC236}">
                <a16:creationId xmlns="" xmlns:a16="http://schemas.microsoft.com/office/drawing/2014/main" id="{D91E8037-A431-44C5-A9AB-84D772419248}"/>
              </a:ext>
            </a:extLst>
          </p:cNvPr>
          <p:cNvGrpSpPr/>
          <p:nvPr/>
        </p:nvGrpSpPr>
        <p:grpSpPr>
          <a:xfrm>
            <a:off x="900086" y="5114791"/>
            <a:ext cx="504055" cy="282954"/>
            <a:chOff x="2245898" y="999068"/>
            <a:chExt cx="574690" cy="450909"/>
          </a:xfrm>
        </p:grpSpPr>
        <p:sp>
          <p:nvSpPr>
            <p:cNvPr id="8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8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86" name="TextBox 85"/>
          <p:cNvSpPr txBox="1"/>
          <p:nvPr/>
        </p:nvSpPr>
        <p:spPr>
          <a:xfrm>
            <a:off x="0" y="6064755"/>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87" name="Прямоугольник 86"/>
          <p:cNvSpPr/>
          <p:nvPr/>
        </p:nvSpPr>
        <p:spPr>
          <a:xfrm>
            <a:off x="1597002" y="4592973"/>
            <a:ext cx="3055415" cy="369332"/>
          </a:xfrm>
          <a:prstGeom prst="rect">
            <a:avLst/>
          </a:prstGeom>
          <a:ln w="19050">
            <a:solidFill>
              <a:schemeClr val="tx2">
                <a:lumMod val="75000"/>
              </a:schemeClr>
            </a:solidFill>
          </a:ln>
        </p:spPr>
        <p:txBody>
          <a:bodyPr wrap="square">
            <a:spAutoFit/>
          </a:bodyPr>
          <a:lstStyle/>
          <a:p>
            <a:r>
              <a:rPr lang="ru-RU" dirty="0">
                <a:latin typeface="DIN Pro Medium" panose="020B0604020202020204" charset="0"/>
                <a:cs typeface="DIN Pro Medium" panose="020B0604020202020204" charset="0"/>
              </a:rPr>
              <a:t>разработано </a:t>
            </a:r>
            <a:r>
              <a:rPr lang="ru-RU" b="1" dirty="0" smtClean="0">
                <a:solidFill>
                  <a:srgbClr val="FF0000"/>
                </a:solidFill>
                <a:latin typeface="DIN Pro Medium" panose="020B0604020202020204" charset="0"/>
                <a:cs typeface="DIN Pro Medium" panose="020B0604020202020204" charset="0"/>
              </a:rPr>
              <a:t>180 </a:t>
            </a:r>
            <a:r>
              <a:rPr lang="ru-RU" dirty="0" smtClean="0">
                <a:latin typeface="DIN Pro Medium" panose="020B0604020202020204" charset="0"/>
                <a:cs typeface="DIN Pro Medium" panose="020B0604020202020204" charset="0"/>
              </a:rPr>
              <a:t>вопросов</a:t>
            </a:r>
            <a:endParaRPr lang="ru-RU" dirty="0">
              <a:latin typeface="DIN Pro Medium" panose="020B0604020202020204" charset="0"/>
              <a:cs typeface="DIN Pro Medium" panose="020B0604020202020204" charset="0"/>
            </a:endParaRPr>
          </a:p>
        </p:txBody>
      </p:sp>
      <p:sp>
        <p:nvSpPr>
          <p:cNvPr id="88" name="Прямоугольник 87"/>
          <p:cNvSpPr/>
          <p:nvPr/>
        </p:nvSpPr>
        <p:spPr>
          <a:xfrm>
            <a:off x="1597002" y="5071602"/>
            <a:ext cx="3055415" cy="369332"/>
          </a:xfrm>
          <a:prstGeom prst="rect">
            <a:avLst/>
          </a:prstGeom>
          <a:ln w="19050">
            <a:solidFill>
              <a:schemeClr val="tx2">
                <a:lumMod val="75000"/>
              </a:schemeClr>
            </a:solidFill>
          </a:ln>
        </p:spPr>
        <p:txBody>
          <a:bodyPr wrap="square">
            <a:spAutoFit/>
          </a:bodyPr>
          <a:lstStyle/>
          <a:p>
            <a:pPr algn="ctr"/>
            <a:r>
              <a:rPr lang="ru-RU" dirty="0">
                <a:latin typeface="DIN Pro Medium" panose="020B0604020202020204" charset="0"/>
                <a:cs typeface="DIN Pro Medium" panose="020B0604020202020204" charset="0"/>
              </a:rPr>
              <a:t>в тесте </a:t>
            </a:r>
            <a:r>
              <a:rPr lang="ru-RU" b="1" dirty="0" smtClean="0">
                <a:solidFill>
                  <a:srgbClr val="FF0000"/>
                </a:solidFill>
                <a:latin typeface="DIN Pro Medium" panose="020B0604020202020204" charset="0"/>
                <a:cs typeface="DIN Pro Medium" panose="020B0604020202020204" charset="0"/>
              </a:rPr>
              <a:t>50</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вопросов</a:t>
            </a:r>
          </a:p>
        </p:txBody>
      </p:sp>
      <p:sp>
        <p:nvSpPr>
          <p:cNvPr id="89" name="Прямоугольник 88"/>
          <p:cNvSpPr/>
          <p:nvPr/>
        </p:nvSpPr>
        <p:spPr>
          <a:xfrm>
            <a:off x="590040" y="6029106"/>
            <a:ext cx="4062377" cy="646331"/>
          </a:xfrm>
          <a:prstGeom prst="rect">
            <a:avLst/>
          </a:prstGeom>
          <a:ln w="19050">
            <a:solidFill>
              <a:schemeClr val="tx2">
                <a:lumMod val="75000"/>
              </a:schemeClr>
            </a:solidFill>
          </a:ln>
        </p:spPr>
        <p:txBody>
          <a:bodyPr wrap="square">
            <a:spAutoFit/>
          </a:bodyPr>
          <a:lstStyle/>
          <a:p>
            <a:pPr algn="just"/>
            <a:r>
              <a:rPr lang="ru-RU" dirty="0">
                <a:latin typeface="DIN Pro Medium" panose="020B0604020202020204" charset="0"/>
                <a:cs typeface="DIN Pro Medium" panose="020B0604020202020204" charset="0"/>
              </a:rPr>
              <a:t>для прохождения теста необходимо дать </a:t>
            </a:r>
            <a:r>
              <a:rPr lang="ru-RU" b="1" dirty="0" smtClean="0">
                <a:solidFill>
                  <a:srgbClr val="FF0000"/>
                </a:solidFill>
                <a:latin typeface="DIN Pro Medium" panose="020B0604020202020204" charset="0"/>
                <a:cs typeface="DIN Pro Medium" panose="020B0604020202020204" charset="0"/>
              </a:rPr>
              <a:t>40</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правильных ответов</a:t>
            </a:r>
          </a:p>
        </p:txBody>
      </p:sp>
      <p:grpSp>
        <p:nvGrpSpPr>
          <p:cNvPr id="90" name="Группа 89">
            <a:extLst>
              <a:ext uri="{FF2B5EF4-FFF2-40B4-BE49-F238E27FC236}">
                <a16:creationId xmlns="" xmlns:a16="http://schemas.microsoft.com/office/drawing/2014/main" id="{D91E8037-A431-44C5-A9AB-84D772419248}"/>
              </a:ext>
            </a:extLst>
          </p:cNvPr>
          <p:cNvGrpSpPr/>
          <p:nvPr/>
        </p:nvGrpSpPr>
        <p:grpSpPr>
          <a:xfrm>
            <a:off x="900086" y="4628912"/>
            <a:ext cx="504055" cy="282954"/>
            <a:chOff x="2245898" y="999068"/>
            <a:chExt cx="574690" cy="450909"/>
          </a:xfrm>
        </p:grpSpPr>
        <p:sp>
          <p:nvSpPr>
            <p:cNvPr id="91"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92"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grpSp>
        <p:nvGrpSpPr>
          <p:cNvPr id="93" name="Группа 92">
            <a:extLst>
              <a:ext uri="{FF2B5EF4-FFF2-40B4-BE49-F238E27FC236}">
                <a16:creationId xmlns="" xmlns:a16="http://schemas.microsoft.com/office/drawing/2014/main" id="{D91E8037-A431-44C5-A9AB-84D772419248}"/>
              </a:ext>
            </a:extLst>
          </p:cNvPr>
          <p:cNvGrpSpPr/>
          <p:nvPr/>
        </p:nvGrpSpPr>
        <p:grpSpPr>
          <a:xfrm>
            <a:off x="5717255" y="4610995"/>
            <a:ext cx="504055" cy="282954"/>
            <a:chOff x="2245898" y="999068"/>
            <a:chExt cx="574690" cy="450909"/>
          </a:xfrm>
        </p:grpSpPr>
        <p:sp>
          <p:nvSpPr>
            <p:cNvPr id="9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9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96" name="Прямоугольник 95"/>
          <p:cNvSpPr/>
          <p:nvPr/>
        </p:nvSpPr>
        <p:spPr>
          <a:xfrm>
            <a:off x="6418558" y="4575056"/>
            <a:ext cx="3409537"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6</a:t>
            </a:r>
            <a:r>
              <a:rPr lang="ru-RU" dirty="0" smtClean="0">
                <a:latin typeface="DIN Pro Medium" panose="020B0604020202020204" charset="0"/>
                <a:cs typeface="DIN Pro Medium" panose="020B0604020202020204" charset="0"/>
              </a:rPr>
              <a:t> </a:t>
            </a:r>
            <a:r>
              <a:rPr lang="ru-RU" dirty="0">
                <a:latin typeface="DIN Pro Medium" panose="020B0604020202020204" charset="0"/>
                <a:cs typeface="DIN Pro Medium" panose="020B0604020202020204" charset="0"/>
              </a:rPr>
              <a:t>критериев оценки</a:t>
            </a:r>
          </a:p>
        </p:txBody>
      </p:sp>
      <p:sp>
        <p:nvSpPr>
          <p:cNvPr id="97" name="Прямоугольник 96"/>
          <p:cNvSpPr/>
          <p:nvPr/>
        </p:nvSpPr>
        <p:spPr>
          <a:xfrm>
            <a:off x="6418558" y="5053685"/>
            <a:ext cx="3409537" cy="369332"/>
          </a:xfrm>
          <a:prstGeom prst="rect">
            <a:avLst/>
          </a:prstGeom>
          <a:ln w="19050">
            <a:solidFill>
              <a:schemeClr val="tx2">
                <a:lumMod val="75000"/>
              </a:schemeClr>
            </a:solidFill>
          </a:ln>
        </p:spPr>
        <p:txBody>
          <a:bodyPr wrap="square">
            <a:spAutoFit/>
          </a:bodyPr>
          <a:lstStyle/>
          <a:p>
            <a:pPr algn="ctr"/>
            <a:r>
              <a:rPr lang="ru-RU" b="1" dirty="0">
                <a:solidFill>
                  <a:srgbClr val="FF0000"/>
                </a:solidFill>
                <a:latin typeface="DIN Pro Medium" panose="020B0604020202020204" charset="0"/>
                <a:cs typeface="DIN Pro Medium" panose="020B0604020202020204" charset="0"/>
              </a:rPr>
              <a:t>2</a:t>
            </a:r>
            <a:r>
              <a:rPr lang="ru-RU" dirty="0">
                <a:latin typeface="DIN Pro Medium" panose="020B0604020202020204" charset="0"/>
                <a:cs typeface="DIN Pro Medium" panose="020B0604020202020204" charset="0"/>
              </a:rPr>
              <a:t> бальная шкала</a:t>
            </a:r>
          </a:p>
        </p:txBody>
      </p:sp>
      <p:sp>
        <p:nvSpPr>
          <p:cNvPr id="98" name="Прямоугольник 97"/>
          <p:cNvSpPr/>
          <p:nvPr/>
        </p:nvSpPr>
        <p:spPr>
          <a:xfrm>
            <a:off x="5577906" y="5995877"/>
            <a:ext cx="3974467" cy="646331"/>
          </a:xfrm>
          <a:prstGeom prst="rect">
            <a:avLst/>
          </a:prstGeom>
          <a:ln w="19050">
            <a:solidFill>
              <a:schemeClr val="bg2">
                <a:lumMod val="25000"/>
              </a:schemeClr>
            </a:solidFill>
          </a:ln>
        </p:spPr>
        <p:txBody>
          <a:bodyPr wrap="square">
            <a:spAutoFit/>
          </a:bodyPr>
          <a:lstStyle/>
          <a:p>
            <a:pPr algn="ctr"/>
            <a:r>
              <a:rPr lang="ru-RU" dirty="0">
                <a:latin typeface="DIN Pro Medium" panose="020B0604020202020204" charset="0"/>
                <a:cs typeface="DIN Pro Medium" panose="020B0604020202020204" charset="0"/>
              </a:rPr>
              <a:t>для сдачи практики необходимо выполнить все критерии оценки</a:t>
            </a:r>
          </a:p>
        </p:txBody>
      </p:sp>
      <p:grpSp>
        <p:nvGrpSpPr>
          <p:cNvPr id="99" name="Группа 98">
            <a:extLst>
              <a:ext uri="{FF2B5EF4-FFF2-40B4-BE49-F238E27FC236}">
                <a16:creationId xmlns="" xmlns:a16="http://schemas.microsoft.com/office/drawing/2014/main" id="{D91E8037-A431-44C5-A9AB-84D772419248}"/>
              </a:ext>
            </a:extLst>
          </p:cNvPr>
          <p:cNvGrpSpPr/>
          <p:nvPr/>
        </p:nvGrpSpPr>
        <p:grpSpPr>
          <a:xfrm>
            <a:off x="5692426" y="5096874"/>
            <a:ext cx="504055" cy="282954"/>
            <a:chOff x="2245898" y="999068"/>
            <a:chExt cx="574690" cy="450909"/>
          </a:xfrm>
        </p:grpSpPr>
        <p:sp>
          <p:nvSpPr>
            <p:cNvPr id="100"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101"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
        <p:nvSpPr>
          <p:cNvPr id="102" name="TextBox 101"/>
          <p:cNvSpPr txBox="1"/>
          <p:nvPr/>
        </p:nvSpPr>
        <p:spPr>
          <a:xfrm>
            <a:off x="4743345" y="6029438"/>
            <a:ext cx="538930" cy="646331"/>
          </a:xfrm>
          <a:prstGeom prst="rect">
            <a:avLst/>
          </a:prstGeom>
          <a:noFill/>
        </p:spPr>
        <p:txBody>
          <a:bodyPr wrap="none" rtlCol="0">
            <a:spAutoFit/>
          </a:bodyPr>
          <a:lstStyle/>
          <a:p>
            <a:r>
              <a:rPr lang="ru-RU" sz="3600" b="1" dirty="0">
                <a:solidFill>
                  <a:srgbClr val="00B050"/>
                </a:solidFill>
                <a:latin typeface="DIN Pro Medium" panose="020B0604020202020204" charset="0"/>
                <a:cs typeface="DIN Pro Medium" panose="020B0604020202020204" charset="0"/>
                <a:sym typeface="Wingdings 2" panose="05020102010507070707" pitchFamily="18" charset="2"/>
              </a:rPr>
              <a:t></a:t>
            </a:r>
            <a:endParaRPr lang="ru-RU" sz="3600" b="1" dirty="0">
              <a:solidFill>
                <a:srgbClr val="00B050"/>
              </a:solidFill>
              <a:latin typeface="DIN Pro Medium" panose="020B0604020202020204" charset="0"/>
              <a:cs typeface="DIN Pro Medium" panose="020B0604020202020204" charset="0"/>
            </a:endParaRPr>
          </a:p>
        </p:txBody>
      </p:sp>
      <p:sp>
        <p:nvSpPr>
          <p:cNvPr id="103" name="Прямоугольник 102"/>
          <p:cNvSpPr/>
          <p:nvPr/>
        </p:nvSpPr>
        <p:spPr>
          <a:xfrm>
            <a:off x="6418558" y="3871487"/>
            <a:ext cx="3409537" cy="584775"/>
          </a:xfrm>
          <a:prstGeom prst="rect">
            <a:avLst/>
          </a:prstGeom>
          <a:ln w="19050">
            <a:solidFill>
              <a:schemeClr val="tx2">
                <a:lumMod val="75000"/>
              </a:schemeClr>
            </a:solidFill>
          </a:ln>
        </p:spPr>
        <p:txBody>
          <a:bodyPr wrap="square">
            <a:spAutoFit/>
          </a:bodyPr>
          <a:lstStyle/>
          <a:p>
            <a:pPr algn="ctr"/>
            <a:r>
              <a:rPr lang="ru-RU" sz="3200" dirty="0" smtClean="0">
                <a:latin typeface="Times New Roman" panose="02020603050405020304" pitchFamily="18" charset="0"/>
                <a:cs typeface="Times New Roman" panose="02020603050405020304" pitchFamily="18" charset="0"/>
              </a:rPr>
              <a:t>ПОРТФОЛИО</a:t>
            </a:r>
            <a:endParaRPr lang="ru-RU" sz="2800" dirty="0">
              <a:latin typeface="Times New Roman" panose="02020603050405020304" pitchFamily="18" charset="0"/>
              <a:cs typeface="Times New Roman" panose="02020603050405020304" pitchFamily="18" charset="0"/>
            </a:endParaRPr>
          </a:p>
        </p:txBody>
      </p:sp>
      <p:sp>
        <p:nvSpPr>
          <p:cNvPr id="104" name="Прямоугольник 103"/>
          <p:cNvSpPr/>
          <p:nvPr/>
        </p:nvSpPr>
        <p:spPr>
          <a:xfrm>
            <a:off x="1597002" y="3893227"/>
            <a:ext cx="3055415" cy="584775"/>
          </a:xfrm>
          <a:prstGeom prst="rect">
            <a:avLst/>
          </a:prstGeom>
          <a:ln w="19050">
            <a:solidFill>
              <a:schemeClr val="tx2">
                <a:lumMod val="75000"/>
              </a:schemeClr>
            </a:solidFill>
          </a:ln>
        </p:spPr>
        <p:txBody>
          <a:bodyPr wrap="square">
            <a:spAutoFit/>
          </a:bodyPr>
          <a:lstStyle/>
          <a:p>
            <a:pPr algn="ctr"/>
            <a:r>
              <a:rPr lang="ru-RU" sz="3200" dirty="0">
                <a:latin typeface="Times New Roman" panose="02020603050405020304" pitchFamily="18" charset="0"/>
                <a:cs typeface="Times New Roman" panose="02020603050405020304" pitchFamily="18" charset="0"/>
              </a:rPr>
              <a:t>ТЕОРИЯ</a:t>
            </a:r>
            <a:endParaRPr lang="ru-RU" sz="2800" dirty="0">
              <a:latin typeface="Times New Roman" panose="02020603050405020304" pitchFamily="18" charset="0"/>
              <a:cs typeface="Times New Roman" panose="02020603050405020304" pitchFamily="18" charset="0"/>
            </a:endParaRPr>
          </a:p>
        </p:txBody>
      </p:sp>
      <p:sp>
        <p:nvSpPr>
          <p:cNvPr id="106" name="TextBox 105"/>
          <p:cNvSpPr txBox="1"/>
          <p:nvPr/>
        </p:nvSpPr>
        <p:spPr>
          <a:xfrm>
            <a:off x="7294439" y="1628313"/>
            <a:ext cx="4850153" cy="1200329"/>
          </a:xfrm>
          <a:prstGeom prst="rect">
            <a:avLst/>
          </a:prstGeom>
          <a:noFill/>
        </p:spPr>
        <p:txBody>
          <a:bodyPr wrap="square" rtlCol="0">
            <a:spAutoFit/>
          </a:bodyPr>
          <a:lstStyle/>
          <a:p>
            <a:pPr algn="ctr"/>
            <a:r>
              <a:rPr lang="ru-RU" dirty="0">
                <a:solidFill>
                  <a:schemeClr val="tx1">
                    <a:lumMod val="95000"/>
                    <a:lumOff val="5000"/>
                  </a:schemeClr>
                </a:solidFill>
                <a:latin typeface="DIN Pro Medium" panose="020B0604020202020204" charset="0"/>
                <a:cs typeface="DIN Pro Medium" panose="020B0604020202020204" charset="0"/>
              </a:rPr>
              <a:t>Руководитель</a:t>
            </a:r>
          </a:p>
          <a:p>
            <a:pPr algn="ctr"/>
            <a:r>
              <a:rPr lang="ru-RU" dirty="0">
                <a:solidFill>
                  <a:schemeClr val="tx1">
                    <a:lumMod val="95000"/>
                    <a:lumOff val="5000"/>
                  </a:schemeClr>
                </a:solidFill>
                <a:latin typeface="DIN Pro Medium" panose="020B0604020202020204" charset="0"/>
                <a:cs typeface="DIN Pro Medium" panose="020B0604020202020204" charset="0"/>
              </a:rPr>
              <a:t>(специалист по организации </a:t>
            </a:r>
            <a:r>
              <a:rPr lang="ru-RU" dirty="0" smtClean="0">
                <a:solidFill>
                  <a:schemeClr val="tx1">
                    <a:lumMod val="95000"/>
                    <a:lumOff val="5000"/>
                  </a:schemeClr>
                </a:solidFill>
                <a:latin typeface="DIN Pro Medium" panose="020B0604020202020204" charset="0"/>
                <a:cs typeface="DIN Pro Medium" panose="020B0604020202020204" charset="0"/>
              </a:rPr>
              <a:t>инженерных изысканий) </a:t>
            </a:r>
          </a:p>
          <a:p>
            <a:pPr algn="ctr"/>
            <a:r>
              <a:rPr lang="ru-RU" dirty="0" smtClean="0">
                <a:solidFill>
                  <a:schemeClr val="tx1">
                    <a:lumMod val="95000"/>
                    <a:lumOff val="5000"/>
                  </a:schemeClr>
                </a:solidFill>
                <a:latin typeface="DIN Pro Medium" panose="020B0604020202020204" charset="0"/>
                <a:cs typeface="DIN Pro Medium" panose="020B0604020202020204" charset="0"/>
              </a:rPr>
              <a:t>(</a:t>
            </a:r>
            <a:r>
              <a:rPr lang="ru-RU" dirty="0">
                <a:solidFill>
                  <a:schemeClr val="tx1">
                    <a:lumMod val="95000"/>
                    <a:lumOff val="5000"/>
                  </a:schemeClr>
                </a:solidFill>
                <a:latin typeface="DIN Pro Medium" panose="020B0604020202020204" charset="0"/>
                <a:cs typeface="DIN Pro Medium" panose="020B0604020202020204" charset="0"/>
              </a:rPr>
              <a:t>8 уровень квалификации</a:t>
            </a:r>
            <a:r>
              <a:rPr lang="ru-RU" dirty="0" smtClean="0">
                <a:solidFill>
                  <a:schemeClr val="tx1">
                    <a:lumMod val="95000"/>
                    <a:lumOff val="5000"/>
                  </a:schemeClr>
                </a:solidFill>
                <a:latin typeface="DIN Pro Medium" panose="020B0604020202020204" charset="0"/>
                <a:cs typeface="DIN Pro Medium" panose="020B0604020202020204" charset="0"/>
              </a:rPr>
              <a:t>)</a:t>
            </a:r>
            <a:endParaRPr lang="ru-RU" dirty="0">
              <a:solidFill>
                <a:schemeClr val="tx1">
                  <a:lumMod val="95000"/>
                  <a:lumOff val="5000"/>
                </a:schemeClr>
              </a:solidFill>
              <a:latin typeface="DIN Pro Medium" panose="020B0604020202020204" charset="0"/>
              <a:cs typeface="DIN Pro Medium" panose="020B0604020202020204" charset="0"/>
            </a:endParaRPr>
          </a:p>
        </p:txBody>
      </p:sp>
      <p:sp>
        <p:nvSpPr>
          <p:cNvPr id="107" name="TextBox 106"/>
          <p:cNvSpPr txBox="1"/>
          <p:nvPr/>
        </p:nvSpPr>
        <p:spPr>
          <a:xfrm>
            <a:off x="1889835" y="1652862"/>
            <a:ext cx="3556122" cy="1200329"/>
          </a:xfrm>
          <a:prstGeom prst="rect">
            <a:avLst/>
          </a:prstGeom>
          <a:noFill/>
        </p:spPr>
        <p:txBody>
          <a:bodyPr wrap="square" rtlCol="0">
            <a:spAutoFit/>
          </a:bodyPr>
          <a:lstStyle/>
          <a:p>
            <a:pPr algn="ctr"/>
            <a:r>
              <a:rPr lang="ru-RU" dirty="0" smtClean="0">
                <a:solidFill>
                  <a:schemeClr val="tx1">
                    <a:lumMod val="95000"/>
                    <a:lumOff val="5000"/>
                  </a:schemeClr>
                </a:solidFill>
                <a:latin typeface="DIN Pro Medium" panose="020B0604020202020204" charset="0"/>
                <a:cs typeface="DIN Pro Medium" panose="020B0604020202020204" charset="0"/>
              </a:rPr>
              <a:t>Главный инженер проекта </a:t>
            </a:r>
          </a:p>
          <a:p>
            <a:pPr algn="ctr"/>
            <a:r>
              <a:rPr lang="ru-RU" dirty="0" smtClean="0">
                <a:solidFill>
                  <a:schemeClr val="tx1">
                    <a:lumMod val="95000"/>
                    <a:lumOff val="5000"/>
                  </a:schemeClr>
                </a:solidFill>
                <a:latin typeface="DIN Pro Medium" panose="020B0604020202020204" charset="0"/>
                <a:cs typeface="DIN Pro Medium" panose="020B0604020202020204" charset="0"/>
              </a:rPr>
              <a:t>(специалист по организации инженерных изысканий</a:t>
            </a:r>
            <a:r>
              <a:rPr lang="en-US" dirty="0" smtClean="0">
                <a:solidFill>
                  <a:schemeClr val="tx1">
                    <a:lumMod val="95000"/>
                    <a:lumOff val="5000"/>
                  </a:schemeClr>
                </a:solidFill>
                <a:latin typeface="DIN Pro Medium" panose="020B0604020202020204" charset="0"/>
                <a:cs typeface="DIN Pro Medium" panose="020B0604020202020204" charset="0"/>
              </a:rPr>
              <a:t>)</a:t>
            </a:r>
            <a:r>
              <a:rPr lang="ru-RU" dirty="0" smtClean="0">
                <a:solidFill>
                  <a:schemeClr val="tx1">
                    <a:lumMod val="95000"/>
                    <a:lumOff val="5000"/>
                  </a:schemeClr>
                </a:solidFill>
                <a:latin typeface="DIN Pro Medium" panose="020B0604020202020204" charset="0"/>
                <a:cs typeface="DIN Pro Medium" panose="020B0604020202020204" charset="0"/>
              </a:rPr>
              <a:t> </a:t>
            </a:r>
            <a:endParaRPr lang="ru-RU" dirty="0" smtClean="0">
              <a:solidFill>
                <a:schemeClr val="tx1">
                  <a:lumMod val="95000"/>
                  <a:lumOff val="5000"/>
                </a:schemeClr>
              </a:solidFill>
              <a:latin typeface="DIN Pro Medium" panose="020B0604020202020204" charset="0"/>
              <a:cs typeface="DIN Pro Medium" panose="020B0604020202020204" charset="0"/>
            </a:endParaRPr>
          </a:p>
          <a:p>
            <a:pPr algn="ctr"/>
            <a:r>
              <a:rPr lang="ru-RU" dirty="0" smtClean="0">
                <a:solidFill>
                  <a:schemeClr val="tx1">
                    <a:lumMod val="95000"/>
                    <a:lumOff val="5000"/>
                  </a:schemeClr>
                </a:solidFill>
                <a:latin typeface="DIN Pro Medium" panose="020B0604020202020204" charset="0"/>
                <a:cs typeface="DIN Pro Medium" panose="020B0604020202020204" charset="0"/>
              </a:rPr>
              <a:t>(</a:t>
            </a:r>
            <a:r>
              <a:rPr lang="ru-RU" dirty="0" smtClean="0">
                <a:solidFill>
                  <a:schemeClr val="tx1">
                    <a:lumMod val="95000"/>
                    <a:lumOff val="5000"/>
                  </a:schemeClr>
                </a:solidFill>
                <a:latin typeface="DIN Pro Medium" panose="020B0604020202020204" charset="0"/>
                <a:cs typeface="DIN Pro Medium" panose="020B0604020202020204" charset="0"/>
              </a:rPr>
              <a:t>7 уровень квалификации)</a:t>
            </a:r>
            <a:endParaRPr lang="ru-RU" dirty="0">
              <a:solidFill>
                <a:schemeClr val="tx1">
                  <a:lumMod val="95000"/>
                  <a:lumOff val="5000"/>
                </a:schemeClr>
              </a:solidFill>
            </a:endParaRPr>
          </a:p>
        </p:txBody>
      </p:sp>
      <p:grpSp>
        <p:nvGrpSpPr>
          <p:cNvPr id="108" name="Группа 107">
            <a:extLst>
              <a:ext uri="{FF2B5EF4-FFF2-40B4-BE49-F238E27FC236}">
                <a16:creationId xmlns="" xmlns:a16="http://schemas.microsoft.com/office/drawing/2014/main" id="{D91E8037-A431-44C5-A9AB-84D772419248}"/>
              </a:ext>
            </a:extLst>
          </p:cNvPr>
          <p:cNvGrpSpPr/>
          <p:nvPr/>
        </p:nvGrpSpPr>
        <p:grpSpPr>
          <a:xfrm>
            <a:off x="900086" y="5593420"/>
            <a:ext cx="504055" cy="282954"/>
            <a:chOff x="2245898" y="999068"/>
            <a:chExt cx="574690" cy="450909"/>
          </a:xfrm>
        </p:grpSpPr>
        <p:sp>
          <p:nvSpPr>
            <p:cNvPr id="109"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sp>
          <p:nvSpPr>
            <p:cNvPr id="110"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1"/>
                </a:solidFill>
                <a:latin typeface="DIN Pro Medium" panose="020B0604020202020204" charset="0"/>
                <a:cs typeface="DIN Pro Medium" panose="020B0604020202020204" charset="0"/>
              </a:endParaRPr>
            </a:p>
          </p:txBody>
        </p:sp>
      </p:grpSp>
      <p:sp>
        <p:nvSpPr>
          <p:cNvPr id="111" name="Прямоугольник 110"/>
          <p:cNvSpPr/>
          <p:nvPr/>
        </p:nvSpPr>
        <p:spPr>
          <a:xfrm>
            <a:off x="1597002" y="5550231"/>
            <a:ext cx="3055415" cy="369332"/>
          </a:xfrm>
          <a:prstGeom prst="rect">
            <a:avLst/>
          </a:prstGeom>
          <a:ln w="19050">
            <a:solidFill>
              <a:schemeClr val="tx2">
                <a:lumMod val="75000"/>
              </a:schemeClr>
            </a:solidFill>
          </a:ln>
        </p:spPr>
        <p:txBody>
          <a:bodyPr wrap="square">
            <a:spAutoFit/>
          </a:bodyPr>
          <a:lstStyle/>
          <a:p>
            <a:pPr algn="ctr"/>
            <a:r>
              <a:rPr lang="ru-RU" b="1" dirty="0" smtClean="0">
                <a:solidFill>
                  <a:srgbClr val="FF0000"/>
                </a:solidFill>
                <a:latin typeface="DIN Pro Medium" panose="020B0604020202020204" charset="0"/>
                <a:cs typeface="DIN Pro Medium" panose="020B0604020202020204" charset="0"/>
              </a:rPr>
              <a:t>60</a:t>
            </a:r>
            <a:r>
              <a:rPr lang="ru-RU" dirty="0" smtClean="0">
                <a:latin typeface="DIN Pro Medium" panose="020B0604020202020204" charset="0"/>
                <a:cs typeface="DIN Pro Medium" panose="020B0604020202020204" charset="0"/>
              </a:rPr>
              <a:t> минут</a:t>
            </a:r>
            <a:endParaRPr lang="ru-RU" dirty="0">
              <a:latin typeface="DIN Pro Medium" panose="020B0604020202020204" charset="0"/>
              <a:cs typeface="DIN Pro Medium" panose="020B0604020202020204" charset="0"/>
            </a:endParaRPr>
          </a:p>
        </p:txBody>
      </p:sp>
      <p:sp>
        <p:nvSpPr>
          <p:cNvPr id="112" name="Прямоугольник 111"/>
          <p:cNvSpPr/>
          <p:nvPr/>
        </p:nvSpPr>
        <p:spPr>
          <a:xfrm>
            <a:off x="6418558" y="5515838"/>
            <a:ext cx="3409537" cy="369332"/>
          </a:xfrm>
          <a:prstGeom prst="rect">
            <a:avLst/>
          </a:prstGeom>
          <a:ln w="19050">
            <a:solidFill>
              <a:schemeClr val="tx2">
                <a:lumMod val="75000"/>
              </a:schemeClr>
            </a:solidFill>
          </a:ln>
        </p:spPr>
        <p:txBody>
          <a:bodyPr wrap="square">
            <a:spAutoFit/>
          </a:bodyPr>
          <a:lstStyle/>
          <a:p>
            <a:pPr algn="ctr"/>
            <a:r>
              <a:rPr lang="ru-RU" dirty="0" smtClean="0">
                <a:latin typeface="DIN Pro Medium" panose="020B0604020202020204" charset="0"/>
                <a:cs typeface="DIN Pro Medium" panose="020B0604020202020204" charset="0"/>
              </a:rPr>
              <a:t>Доклад </a:t>
            </a:r>
            <a:r>
              <a:rPr lang="ru-RU" b="1" dirty="0" smtClean="0">
                <a:solidFill>
                  <a:srgbClr val="FF0000"/>
                </a:solidFill>
                <a:latin typeface="DIN Pro Medium" panose="020B0604020202020204" charset="0"/>
                <a:cs typeface="DIN Pro Medium" panose="020B0604020202020204" charset="0"/>
              </a:rPr>
              <a:t>10-15</a:t>
            </a:r>
            <a:r>
              <a:rPr lang="ru-RU" dirty="0" smtClean="0">
                <a:latin typeface="DIN Pro Medium" panose="020B0604020202020204" charset="0"/>
                <a:cs typeface="DIN Pro Medium" panose="020B0604020202020204" charset="0"/>
              </a:rPr>
              <a:t> минут</a:t>
            </a:r>
            <a:endParaRPr lang="ru-RU" dirty="0">
              <a:latin typeface="DIN Pro Medium" panose="020B0604020202020204" charset="0"/>
              <a:cs typeface="DIN Pro Medium" panose="020B0604020202020204" charset="0"/>
            </a:endParaRPr>
          </a:p>
        </p:txBody>
      </p:sp>
      <p:grpSp>
        <p:nvGrpSpPr>
          <p:cNvPr id="113" name="Группа 112">
            <a:extLst>
              <a:ext uri="{FF2B5EF4-FFF2-40B4-BE49-F238E27FC236}">
                <a16:creationId xmlns="" xmlns:a16="http://schemas.microsoft.com/office/drawing/2014/main" id="{D91E8037-A431-44C5-A9AB-84D772419248}"/>
              </a:ext>
            </a:extLst>
          </p:cNvPr>
          <p:cNvGrpSpPr/>
          <p:nvPr/>
        </p:nvGrpSpPr>
        <p:grpSpPr>
          <a:xfrm>
            <a:off x="5713760" y="5588828"/>
            <a:ext cx="504055" cy="282954"/>
            <a:chOff x="2245898" y="999068"/>
            <a:chExt cx="574690" cy="450909"/>
          </a:xfrm>
        </p:grpSpPr>
        <p:sp>
          <p:nvSpPr>
            <p:cNvPr id="114" name="Нашивка 29">
              <a:extLst>
                <a:ext uri="{FF2B5EF4-FFF2-40B4-BE49-F238E27FC236}">
                  <a16:creationId xmlns="" xmlns:a16="http://schemas.microsoft.com/office/drawing/2014/main" id="{5BB8DA60-E3AE-4E81-9BA4-997DE855DFA5}"/>
                </a:ext>
              </a:extLst>
            </p:cNvPr>
            <p:cNvSpPr/>
            <p:nvPr/>
          </p:nvSpPr>
          <p:spPr>
            <a:xfrm>
              <a:off x="2245898"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sp>
          <p:nvSpPr>
            <p:cNvPr id="115" name="Нашивка 30">
              <a:extLst>
                <a:ext uri="{FF2B5EF4-FFF2-40B4-BE49-F238E27FC236}">
                  <a16:creationId xmlns="" xmlns:a16="http://schemas.microsoft.com/office/drawing/2014/main" id="{8CBB9787-CAD4-4A5C-A559-751EFAFA439C}"/>
                </a:ext>
              </a:extLst>
            </p:cNvPr>
            <p:cNvSpPr/>
            <p:nvPr/>
          </p:nvSpPr>
          <p:spPr>
            <a:xfrm>
              <a:off x="2465785" y="999068"/>
              <a:ext cx="354803" cy="450909"/>
            </a:xfrm>
            <a:prstGeom prst="chevron">
              <a:avLst>
                <a:gd name="adj" fmla="val 63228"/>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tx2">
                    <a:lumMod val="75000"/>
                  </a:schemeClr>
                </a:solidFill>
                <a:latin typeface="DIN Pro Medium" panose="020B0604020202020204" charset="0"/>
                <a:cs typeface="DIN Pro Medium" panose="020B0604020202020204" charset="0"/>
              </a:endParaRPr>
            </a:p>
          </p:txBody>
        </p:sp>
      </p:grpSp>
    </p:spTree>
    <p:extLst>
      <p:ext uri="{BB962C8B-B14F-4D97-AF65-F5344CB8AC3E}">
        <p14:creationId xmlns:p14="http://schemas.microsoft.com/office/powerpoint/2010/main" val="22999116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7" name="Прямоугольник 46"/>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9" name="TextBox 48"/>
          <p:cNvSpPr txBox="1"/>
          <p:nvPr/>
        </p:nvSpPr>
        <p:spPr>
          <a:xfrm>
            <a:off x="2725445" y="0"/>
            <a:ext cx="9945950" cy="1384995"/>
          </a:xfrm>
          <a:prstGeom prst="rect">
            <a:avLst/>
          </a:prstGeom>
          <a:noFill/>
        </p:spPr>
        <p:txBody>
          <a:bodyPr wrap="square" rtlCol="0">
            <a:spAutoFit/>
          </a:bodyPr>
          <a:lstStyle/>
          <a:p>
            <a:pPr algn="ctr" defTabSz="456834">
              <a:defRPr/>
            </a:pPr>
            <a:r>
              <a:rPr lang="ru-RU" sz="3200" b="1" dirty="0" smtClean="0">
                <a:solidFill>
                  <a:schemeClr val="tx1">
                    <a:lumMod val="95000"/>
                    <a:lumOff val="5000"/>
                  </a:schemeClr>
                </a:solidFill>
                <a:latin typeface="DIN Pro Medium" panose="020B0604020202020204" charset="0"/>
                <a:cs typeface="DIN Pro Medium" panose="020B0604020202020204" charset="0"/>
              </a:rPr>
              <a:t>Комплект документов соискателя</a:t>
            </a:r>
          </a:p>
          <a:p>
            <a:pPr algn="ctr" defTabSz="456834">
              <a:defRPr/>
            </a:pPr>
            <a:r>
              <a:rPr lang="ru-RU" sz="3200" b="1" dirty="0">
                <a:solidFill>
                  <a:srgbClr val="FF0000"/>
                </a:solidFill>
                <a:latin typeface="DIN Pro Medium" panose="020B0604020202020204" charset="0"/>
                <a:ea typeface="Verdana" panose="020B0604030504040204" pitchFamily="34" charset="0"/>
                <a:cs typeface="DIN Pro Medium" panose="020B0604020202020204" charset="0"/>
              </a:rPr>
              <a:t>к 1 сентября 2022 года</a:t>
            </a:r>
            <a:endParaRPr lang="ru-RU" sz="3200" b="1" dirty="0" smtClean="0">
              <a:solidFill>
                <a:schemeClr val="tx1">
                  <a:lumMod val="95000"/>
                  <a:lumOff val="5000"/>
                </a:schemeClr>
              </a:solidFill>
              <a:latin typeface="DIN Pro Medium" panose="020B0604020202020204" charset="0"/>
              <a:cs typeface="DIN Pro Medium" panose="020B0604020202020204" charset="0"/>
            </a:endParaRPr>
          </a:p>
          <a:p>
            <a:pPr algn="ctr" defTabSz="456834">
              <a:defRPr/>
            </a:pPr>
            <a:r>
              <a:rPr lang="ru-RU" sz="2000" b="1" dirty="0">
                <a:latin typeface="DIN Pro Medium" panose="020B0604020202020204" charset="0"/>
                <a:ea typeface="Verdana" panose="020B0604030504040204" pitchFamily="34" charset="0"/>
                <a:cs typeface="DIN Pro Medium" panose="020B0604020202020204" charset="0"/>
              </a:rPr>
              <a:t>(после </a:t>
            </a:r>
            <a:r>
              <a:rPr lang="ru-RU" sz="2000" b="1" dirty="0" smtClean="0">
                <a:latin typeface="DIN Pro Medium" panose="020B0604020202020204" charset="0"/>
                <a:ea typeface="Verdana" panose="020B0604030504040204" pitchFamily="34" charset="0"/>
                <a:cs typeface="DIN Pro Medium" panose="020B0604020202020204" charset="0"/>
              </a:rPr>
              <a:t>вступления в силу профессионального стандарта)</a:t>
            </a:r>
            <a:endParaRPr lang="ru-RU" sz="3200" b="1" dirty="0">
              <a:latin typeface="DIN Pro Medium" panose="020B0604020202020204" charset="0"/>
              <a:ea typeface="Verdana" panose="020B0604030504040204" pitchFamily="34" charset="0"/>
              <a:cs typeface="DIN Pro Medium" panose="020B0604020202020204" charset="0"/>
            </a:endParaRPr>
          </a:p>
        </p:txBody>
      </p:sp>
      <p:sp>
        <p:nvSpPr>
          <p:cNvPr id="50" name="TextBox 49"/>
          <p:cNvSpPr txBox="1"/>
          <p:nvPr/>
        </p:nvSpPr>
        <p:spPr>
          <a:xfrm>
            <a:off x="1041884" y="2010608"/>
            <a:ext cx="4289919" cy="4524315"/>
          </a:xfrm>
          <a:prstGeom prst="rect">
            <a:avLst/>
          </a:prstGeom>
          <a:solidFill>
            <a:schemeClr val="lt1"/>
          </a:solidFill>
          <a:ln w="38100">
            <a:solidFill>
              <a:schemeClr val="accent1">
                <a:lumMod val="50000"/>
              </a:schemeClr>
            </a:solidFill>
          </a:ln>
        </p:spPr>
        <p:txBody>
          <a:bodyPr wrap="square" rtlCol="0">
            <a:spAutoFit/>
          </a:bodyPr>
          <a:lstStyle/>
          <a:p>
            <a:pPr defTabSz="456834">
              <a:defRPr/>
            </a:pPr>
            <a:r>
              <a:rPr lang="ru-RU" sz="1600" dirty="0">
                <a:solidFill>
                  <a:prstClr val="black"/>
                </a:solidFill>
                <a:latin typeface="DIN Pro Medium" panose="020B0604020202020204" charset="0"/>
                <a:cs typeface="DIN Pro Medium" panose="020B0604020202020204" charset="0"/>
              </a:rPr>
              <a:t>а) заявление о проведении профессионального экзамена с указанием квалификации, по которой он хочет пройти профессиональный экзамен, при этом в заявлении соискателем дается согласие на обработку его персональных данных, содержащихся в заявлении, а также в документах и материалах, прилагаемых к нему;</a:t>
            </a:r>
          </a:p>
          <a:p>
            <a:pPr defTabSz="456834">
              <a:defRPr/>
            </a:pPr>
            <a:r>
              <a:rPr lang="ru-RU" sz="1600" dirty="0">
                <a:solidFill>
                  <a:prstClr val="black"/>
                </a:solidFill>
                <a:latin typeface="DIN Pro Medium" panose="020B0604020202020204" charset="0"/>
                <a:cs typeface="DIN Pro Medium" panose="020B0604020202020204" charset="0"/>
              </a:rPr>
              <a:t>б) копия паспорта или иного документа, удостоверяющего личность соискателя;</a:t>
            </a:r>
          </a:p>
          <a:p>
            <a:pPr defTabSz="456834">
              <a:defRPr/>
            </a:pPr>
            <a:r>
              <a:rPr lang="ru-RU" sz="1600" dirty="0">
                <a:solidFill>
                  <a:prstClr val="black"/>
                </a:solidFill>
                <a:latin typeface="DIN Pro Medium" panose="020B0604020202020204" charset="0"/>
                <a:cs typeface="DIN Pro Medium" panose="020B0604020202020204" charset="0"/>
              </a:rPr>
              <a:t>в) </a:t>
            </a:r>
            <a:r>
              <a:rPr lang="ru-RU" sz="1600" b="1" dirty="0">
                <a:solidFill>
                  <a:srgbClr val="C00000"/>
                </a:solidFill>
                <a:latin typeface="DIN Pro Medium" panose="020B0604020202020204" charset="0"/>
                <a:cs typeface="DIN Pro Medium" panose="020B0604020202020204" charset="0"/>
              </a:rPr>
              <a:t>иные документы</a:t>
            </a:r>
            <a:r>
              <a:rPr lang="ru-RU" sz="1600" dirty="0">
                <a:solidFill>
                  <a:prstClr val="black"/>
                </a:solidFill>
                <a:latin typeface="DIN Pro Medium" panose="020B0604020202020204" charset="0"/>
                <a:cs typeface="DIN Pro Medium" panose="020B0604020202020204" charset="0"/>
              </a:rPr>
              <a:t>, необходимые для прохождения соискателем профессионального экзамена по соответствующей квалификации, информация о которой содержится в реестре сведений для проведения независимой оценки квалификации</a:t>
            </a:r>
            <a:r>
              <a:rPr lang="ru-RU" sz="1600" dirty="0" smtClean="0">
                <a:solidFill>
                  <a:prstClr val="black"/>
                </a:solidFill>
                <a:latin typeface="DIN Pro Medium" panose="020B0604020202020204" charset="0"/>
                <a:cs typeface="DIN Pro Medium" panose="020B0604020202020204" charset="0"/>
              </a:rPr>
              <a:t>.</a:t>
            </a:r>
            <a:endParaRPr lang="ru-RU" sz="1600" dirty="0">
              <a:solidFill>
                <a:prstClr val="black"/>
              </a:solidFill>
              <a:latin typeface="DIN Pro Medium" panose="020B0604020202020204" charset="0"/>
              <a:cs typeface="DIN Pro Medium" panose="020B0604020202020204" charset="0"/>
            </a:endParaRPr>
          </a:p>
        </p:txBody>
      </p:sp>
      <p:sp>
        <p:nvSpPr>
          <p:cNvPr id="51" name="Прямоугольник 50">
            <a:extLst>
              <a:ext uri="{FF2B5EF4-FFF2-40B4-BE49-F238E27FC236}">
                <a16:creationId xmlns="" xmlns:a16="http://schemas.microsoft.com/office/drawing/2014/main" id="{B6D75D65-A9B8-405C-BC59-10C1283FF7A7}"/>
              </a:ext>
            </a:extLst>
          </p:cNvPr>
          <p:cNvSpPr/>
          <p:nvPr/>
        </p:nvSpPr>
        <p:spPr>
          <a:xfrm>
            <a:off x="6746403" y="1376370"/>
            <a:ext cx="3355406" cy="523220"/>
          </a:xfrm>
          <a:prstGeom prst="rect">
            <a:avLst/>
          </a:prstGeom>
        </p:spPr>
        <p:txBody>
          <a:bodyPr wrap="none">
            <a:spAutoFit/>
          </a:bodyPr>
          <a:lstStyle/>
          <a:p>
            <a:pPr defTabSz="456834">
              <a:defRPr/>
            </a:pPr>
            <a:r>
              <a:rPr lang="en-US" sz="2800" b="1" dirty="0">
                <a:solidFill>
                  <a:srgbClr val="C00000"/>
                </a:solidFill>
                <a:latin typeface="DIN Pro Medium" panose="020B0604020202020204" charset="0"/>
                <a:cs typeface="DIN Pro Medium" panose="020B0604020202020204" charset="0"/>
              </a:rPr>
              <a:t>https://nok-nark.ru</a:t>
            </a:r>
            <a:endParaRPr lang="ru-RU" sz="2800" b="1" dirty="0">
              <a:solidFill>
                <a:srgbClr val="C00000"/>
              </a:solidFill>
              <a:latin typeface="DIN Pro Medium" panose="020B0604020202020204" charset="0"/>
              <a:cs typeface="DIN Pro Medium" panose="020B0604020202020204" charset="0"/>
            </a:endParaRPr>
          </a:p>
        </p:txBody>
      </p:sp>
      <p:sp>
        <p:nvSpPr>
          <p:cNvPr id="52" name="TextBox 51"/>
          <p:cNvSpPr txBox="1"/>
          <p:nvPr/>
        </p:nvSpPr>
        <p:spPr>
          <a:xfrm>
            <a:off x="6690663" y="1981884"/>
            <a:ext cx="3731721" cy="369043"/>
          </a:xfrm>
          <a:prstGeom prst="rect">
            <a:avLst/>
          </a:prstGeom>
          <a:solidFill>
            <a:schemeClr val="accent1">
              <a:lumMod val="50000"/>
            </a:schemeClr>
          </a:solidFill>
        </p:spPr>
        <p:style>
          <a:lnRef idx="3">
            <a:schemeClr val="lt1"/>
          </a:lnRef>
          <a:fillRef idx="1">
            <a:schemeClr val="accent4"/>
          </a:fillRef>
          <a:effectRef idx="1">
            <a:schemeClr val="accent4"/>
          </a:effectRef>
          <a:fontRef idx="minor">
            <a:schemeClr val="lt1"/>
          </a:fontRef>
        </p:style>
        <p:txBody>
          <a:bodyPr wrap="square" rtlCol="0">
            <a:spAutoFit/>
          </a:bodyPr>
          <a:lstStyle/>
          <a:p>
            <a:pPr defTabSz="456834">
              <a:defRPr/>
            </a:pPr>
            <a:r>
              <a:rPr lang="ru-RU" sz="1799" b="1" dirty="0">
                <a:solidFill>
                  <a:prstClr val="white"/>
                </a:solidFill>
                <a:latin typeface="DIN Pro Medium" panose="020B0604020202020204" charset="0"/>
                <a:cs typeface="DIN Pro Medium" panose="020B0604020202020204" charset="0"/>
              </a:rPr>
              <a:t>СВЕДЕНИЯ О КВАЛИФИКАЦИЯХ</a:t>
            </a:r>
          </a:p>
        </p:txBody>
      </p:sp>
      <p:sp>
        <p:nvSpPr>
          <p:cNvPr id="53" name="TextBox 52"/>
          <p:cNvSpPr txBox="1"/>
          <p:nvPr/>
        </p:nvSpPr>
        <p:spPr>
          <a:xfrm>
            <a:off x="5421086" y="2379625"/>
            <a:ext cx="6006040" cy="830997"/>
          </a:xfrm>
          <a:prstGeom prst="rect">
            <a:avLst/>
          </a:prstGeom>
          <a:noFill/>
        </p:spPr>
        <p:txBody>
          <a:bodyPr wrap="square" rtlCol="0">
            <a:spAutoFit/>
          </a:bodyPr>
          <a:lstStyle/>
          <a:p>
            <a:pPr algn="ctr" defTabSz="456834">
              <a:defRPr/>
            </a:pPr>
            <a:r>
              <a:rPr lang="ru-RU" sz="1600" b="1" dirty="0" smtClean="0">
                <a:solidFill>
                  <a:prstClr val="black"/>
                </a:solidFill>
                <a:latin typeface="DIN Pro Medium" panose="020B0604020202020204" charset="0"/>
                <a:cs typeface="DIN Pro Medium" panose="020B0604020202020204" charset="0"/>
              </a:rPr>
              <a:t>Главный инженер проекта (специалист по организации архитектурно-строительного проектирования) (7-й уровень квалификации)</a:t>
            </a:r>
            <a:endParaRPr lang="ru-RU" sz="1600" b="1" dirty="0">
              <a:solidFill>
                <a:prstClr val="black"/>
              </a:solidFill>
              <a:latin typeface="DIN Pro Medium" panose="020B0604020202020204" charset="0"/>
              <a:cs typeface="DIN Pro Medium" panose="020B0604020202020204" charset="0"/>
            </a:endParaRPr>
          </a:p>
        </p:txBody>
      </p:sp>
      <p:sp>
        <p:nvSpPr>
          <p:cNvPr id="54" name="Стрелка вниз 53"/>
          <p:cNvSpPr/>
          <p:nvPr/>
        </p:nvSpPr>
        <p:spPr>
          <a:xfrm>
            <a:off x="8034174" y="3268017"/>
            <a:ext cx="816064" cy="513870"/>
          </a:xfrm>
          <a:prstGeom prst="downArrow">
            <a:avLst/>
          </a:prstGeom>
          <a:gradFill>
            <a:gsLst>
              <a:gs pos="0">
                <a:schemeClr val="accent1">
                  <a:lumMod val="50000"/>
                </a:schemeClr>
              </a:gs>
              <a:gs pos="100000">
                <a:schemeClr val="accent1">
                  <a:satMod val="110000"/>
                  <a:lumMod val="100000"/>
                  <a:shade val="100000"/>
                </a:schemeClr>
              </a:gs>
              <a:gs pos="100000">
                <a:schemeClr val="accent1">
                  <a:lumMod val="99000"/>
                  <a:satMod val="120000"/>
                  <a:shade val="78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defTabSz="456834">
              <a:defRPr/>
            </a:pPr>
            <a:endParaRPr lang="ru-RU" sz="1799">
              <a:solidFill>
                <a:prstClr val="white"/>
              </a:solidFill>
              <a:latin typeface="DIN Pro Medium" panose="020B0604020202020204" charset="0"/>
              <a:cs typeface="DIN Pro Medium" panose="020B0604020202020204" charset="0"/>
            </a:endParaRPr>
          </a:p>
        </p:txBody>
      </p:sp>
      <p:sp>
        <p:nvSpPr>
          <p:cNvPr id="55" name="TextBox 54"/>
          <p:cNvSpPr txBox="1"/>
          <p:nvPr/>
        </p:nvSpPr>
        <p:spPr>
          <a:xfrm>
            <a:off x="5679259" y="3839282"/>
            <a:ext cx="4743125" cy="2693045"/>
          </a:xfrm>
          <a:prstGeom prst="rect">
            <a:avLst/>
          </a:prstGeom>
          <a:solidFill>
            <a:schemeClr val="lt1"/>
          </a:solidFill>
          <a:ln w="38100">
            <a:solidFill>
              <a:schemeClr val="accent1">
                <a:lumMod val="50000"/>
              </a:schemeClr>
            </a:solidFill>
          </a:ln>
        </p:spPr>
        <p:txBody>
          <a:bodyPr wrap="square" rtlCol="0">
            <a:spAutoFit/>
          </a:bodyPr>
          <a:lstStyle/>
          <a:p>
            <a:pPr algn="just" defTabSz="456834">
              <a:defRPr/>
            </a:pPr>
            <a:r>
              <a:rPr lang="ru-RU" sz="1300" dirty="0">
                <a:solidFill>
                  <a:prstClr val="black"/>
                </a:solidFill>
                <a:latin typeface="DIN Pro Medium" panose="020B0604020202020204" charset="0"/>
                <a:cs typeface="DIN Pro Medium" panose="020B0604020202020204" charset="0"/>
              </a:rPr>
              <a:t>Документы для прохождения профессионального экзамена:</a:t>
            </a:r>
          </a:p>
          <a:p>
            <a:pPr algn="just" defTabSz="456834">
              <a:defRPr/>
            </a:pPr>
            <a:r>
              <a:rPr lang="ru-RU" sz="1300" dirty="0" smtClean="0">
                <a:solidFill>
                  <a:prstClr val="black"/>
                </a:solidFill>
                <a:latin typeface="DIN Pro Medium" panose="020B0604020202020204" charset="0"/>
                <a:cs typeface="DIN Pro Medium" panose="020B0604020202020204" charset="0"/>
              </a:rPr>
              <a:t>1. Документ</a:t>
            </a:r>
            <a:r>
              <a:rPr lang="ru-RU" sz="1300" dirty="0">
                <a:solidFill>
                  <a:prstClr val="black"/>
                </a:solidFill>
                <a:latin typeface="DIN Pro Medium" panose="020B0604020202020204" charset="0"/>
                <a:cs typeface="DIN Pro Medium" panose="020B0604020202020204" charset="0"/>
              </a:rPr>
              <a:t>, подтверждающий наличие высшего образования  по специальности или направлению подготовки в области строительства.</a:t>
            </a:r>
          </a:p>
          <a:p>
            <a:pPr algn="just" defTabSz="456834">
              <a:defRPr/>
            </a:pPr>
            <a:r>
              <a:rPr lang="ru-RU" sz="1300" dirty="0">
                <a:solidFill>
                  <a:prstClr val="black"/>
                </a:solidFill>
                <a:latin typeface="DIN Pro Medium" panose="020B0604020202020204" charset="0"/>
                <a:cs typeface="DIN Pro Medium" panose="020B0604020202020204" charset="0"/>
              </a:rPr>
              <a:t>2. Документ, подтверждающий наличие общего трудового стажа по профессии, специальности или направлению подготовки в области строительства не менее чем пять лет.</a:t>
            </a:r>
          </a:p>
          <a:p>
            <a:pPr algn="just" defTabSz="456834">
              <a:defRPr/>
            </a:pPr>
            <a:r>
              <a:rPr lang="ru-RU" sz="1300" dirty="0">
                <a:solidFill>
                  <a:prstClr val="black"/>
                </a:solidFill>
                <a:latin typeface="DIN Pro Medium" panose="020B0604020202020204" charset="0"/>
                <a:cs typeface="DIN Pro Medium" panose="020B0604020202020204" charset="0"/>
              </a:rPr>
              <a:t>3. Документ, подтверждающий наличие стажа работы на инженерных должностях не менее чем три года в организациях, осуществляющих подготовку проектной документации.</a:t>
            </a:r>
          </a:p>
        </p:txBody>
      </p:sp>
      <p:sp>
        <p:nvSpPr>
          <p:cNvPr id="56" name="TextBox 55"/>
          <p:cNvSpPr txBox="1"/>
          <p:nvPr/>
        </p:nvSpPr>
        <p:spPr>
          <a:xfrm>
            <a:off x="11589402" y="6396424"/>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14</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9072846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Прямоугольник 5"/>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7" name="Прямоугольник 6"/>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8" name="Прямоугольник 7"/>
          <p:cNvSpPr/>
          <p:nvPr/>
        </p:nvSpPr>
        <p:spPr>
          <a:xfrm>
            <a:off x="2908853" y="0"/>
            <a:ext cx="9283147" cy="1077218"/>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Реестр сведений о проведении независимой оценки квалификации</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sp>
        <p:nvSpPr>
          <p:cNvPr id="9" name="TextBox 8"/>
          <p:cNvSpPr txBox="1"/>
          <p:nvPr/>
        </p:nvSpPr>
        <p:spPr>
          <a:xfrm>
            <a:off x="79694" y="6322060"/>
            <a:ext cx="2276585" cy="369332"/>
          </a:xfrm>
          <a:prstGeom prst="rect">
            <a:avLst/>
          </a:prstGeom>
          <a:noFill/>
        </p:spPr>
        <p:txBody>
          <a:bodyPr wrap="none" rtlCol="0">
            <a:spAutoFit/>
          </a:bodyPr>
          <a:lstStyle/>
          <a:p>
            <a:r>
              <a:rPr lang="en-US" b="1" dirty="0" smtClean="0">
                <a:solidFill>
                  <a:srgbClr val="FF0000"/>
                </a:solidFill>
                <a:latin typeface="DIN Pro Medium" panose="020B0604020202020204" charset="0"/>
                <a:cs typeface="DIN Pro Medium" panose="020B0604020202020204" charset="0"/>
              </a:rPr>
              <a:t>https:// nok-nark.ru</a:t>
            </a:r>
            <a:endParaRPr lang="ru-RU" b="1" dirty="0">
              <a:solidFill>
                <a:srgbClr val="FF0000"/>
              </a:solidFill>
              <a:latin typeface="DIN Pro Medium" panose="020B0604020202020204" charset="0"/>
              <a:cs typeface="DIN Pro Medium" panose="020B0604020202020204" charset="0"/>
            </a:endParaRPr>
          </a:p>
        </p:txBody>
      </p:sp>
      <p:pic>
        <p:nvPicPr>
          <p:cNvPr id="10" name="Рисунок 9"/>
          <p:cNvPicPr>
            <a:picLocks noChangeAspect="1"/>
          </p:cNvPicPr>
          <p:nvPr/>
        </p:nvPicPr>
        <p:blipFill>
          <a:blip r:embed="rId3"/>
          <a:stretch>
            <a:fillRect/>
          </a:stretch>
        </p:blipFill>
        <p:spPr>
          <a:xfrm>
            <a:off x="2432479" y="1349335"/>
            <a:ext cx="7892621" cy="5060147"/>
          </a:xfrm>
          <a:prstGeom prst="rect">
            <a:avLst/>
          </a:prstGeom>
        </p:spPr>
      </p:pic>
      <p:sp>
        <p:nvSpPr>
          <p:cNvPr id="15" name="TextBox 1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15</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28831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2" name="Прямоугольник 11"/>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61253" y="302040"/>
            <a:ext cx="9283147" cy="1077218"/>
          </a:xfrm>
          <a:prstGeom prst="rect">
            <a:avLst/>
          </a:prstGeom>
        </p:spPr>
        <p:txBody>
          <a:bodyPr wrap="square">
            <a:spAutoFit/>
          </a:bodyPr>
          <a:lstStyle/>
          <a:p>
            <a:pPr algn="ctr">
              <a:spcAft>
                <a:spcPts val="0"/>
              </a:spcAft>
            </a:pPr>
            <a:r>
              <a:rPr lang="ru-RU" sz="3200" b="1" dirty="0" smtClean="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rPr>
              <a:t>Отражение данных о профессиональном экзамене в реестре</a:t>
            </a:r>
            <a:endParaRPr lang="ru-RU" sz="3200" b="1" dirty="0">
              <a:solidFill>
                <a:schemeClr val="tx1">
                  <a:lumMod val="95000"/>
                  <a:lumOff val="5000"/>
                </a:schemeClr>
              </a:solidFill>
              <a:latin typeface="DIN Pro Medium" panose="020B0604020202020204" charset="0"/>
              <a:ea typeface="Tahoma" panose="020B0604030504040204" pitchFamily="34" charset="0"/>
              <a:cs typeface="DIN Pro Medium" panose="020B0604020202020204" charset="0"/>
            </a:endParaRPr>
          </a:p>
        </p:txBody>
      </p:sp>
      <p:pic>
        <p:nvPicPr>
          <p:cNvPr id="14" name="Рисунок 13"/>
          <p:cNvPicPr>
            <a:picLocks noChangeAspect="1"/>
          </p:cNvPicPr>
          <p:nvPr/>
        </p:nvPicPr>
        <p:blipFill>
          <a:blip r:embed="rId3"/>
          <a:stretch>
            <a:fillRect/>
          </a:stretch>
        </p:blipFill>
        <p:spPr>
          <a:xfrm>
            <a:off x="7364379" y="1398145"/>
            <a:ext cx="3819525" cy="4932864"/>
          </a:xfrm>
          <a:prstGeom prst="rect">
            <a:avLst/>
          </a:prstGeom>
          <a:ln>
            <a:solidFill>
              <a:srgbClr val="0070C0"/>
            </a:solidFill>
          </a:ln>
        </p:spPr>
      </p:pic>
      <p:pic>
        <p:nvPicPr>
          <p:cNvPr id="16" name="Рисунок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169549" y="1530965"/>
            <a:ext cx="4474533" cy="1768194"/>
          </a:xfrm>
          <a:prstGeom prst="rect">
            <a:avLst/>
          </a:prstGeom>
          <a:ln>
            <a:solidFill>
              <a:srgbClr val="0070C0"/>
            </a:solidFill>
          </a:ln>
        </p:spPr>
      </p:pic>
      <p:pic>
        <p:nvPicPr>
          <p:cNvPr id="17" name="Picture 4" descr="http://freevector.co/wp-content/uploads/2013/11/86158-list.png"/>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121072" y="2618924"/>
            <a:ext cx="673312" cy="672825"/>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Прямая со стрелкой 17"/>
          <p:cNvCxnSpPr/>
          <p:nvPr/>
        </p:nvCxnSpPr>
        <p:spPr>
          <a:xfrm flipV="1">
            <a:off x="6289431" y="1816320"/>
            <a:ext cx="2362897" cy="12585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 name="TextBox 18"/>
          <p:cNvSpPr txBox="1"/>
          <p:nvPr/>
        </p:nvSpPr>
        <p:spPr>
          <a:xfrm>
            <a:off x="6596446" y="2174770"/>
            <a:ext cx="1052946" cy="369332"/>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Бланк</a:t>
            </a:r>
          </a:p>
        </p:txBody>
      </p:sp>
      <p:graphicFrame>
        <p:nvGraphicFramePr>
          <p:cNvPr id="20" name="Таблица 19"/>
          <p:cNvGraphicFramePr>
            <a:graphicFrameLocks noGrp="1"/>
          </p:cNvGraphicFramePr>
          <p:nvPr>
            <p:extLst/>
          </p:nvPr>
        </p:nvGraphicFramePr>
        <p:xfrm>
          <a:off x="1031762" y="3418685"/>
          <a:ext cx="6077585" cy="3347258"/>
        </p:xfrm>
        <a:graphic>
          <a:graphicData uri="http://schemas.openxmlformats.org/drawingml/2006/table">
            <a:tbl>
              <a:tblPr>
                <a:tableStyleId>{284E427A-3D55-4303-BF80-6455036E1DE7}</a:tableStyleId>
              </a:tblPr>
              <a:tblGrid>
                <a:gridCol w="395605">
                  <a:extLst>
                    <a:ext uri="{9D8B030D-6E8A-4147-A177-3AD203B41FA5}">
                      <a16:colId xmlns:a16="http://schemas.microsoft.com/office/drawing/2014/main" xmlns="" val="20000"/>
                    </a:ext>
                  </a:extLst>
                </a:gridCol>
                <a:gridCol w="394970">
                  <a:extLst>
                    <a:ext uri="{9D8B030D-6E8A-4147-A177-3AD203B41FA5}">
                      <a16:colId xmlns:a16="http://schemas.microsoft.com/office/drawing/2014/main" xmlns="" val="20001"/>
                    </a:ext>
                  </a:extLst>
                </a:gridCol>
                <a:gridCol w="170815">
                  <a:extLst>
                    <a:ext uri="{9D8B030D-6E8A-4147-A177-3AD203B41FA5}">
                      <a16:colId xmlns:a16="http://schemas.microsoft.com/office/drawing/2014/main" xmlns="" val="20002"/>
                    </a:ext>
                  </a:extLst>
                </a:gridCol>
                <a:gridCol w="204470">
                  <a:extLst>
                    <a:ext uri="{9D8B030D-6E8A-4147-A177-3AD203B41FA5}">
                      <a16:colId xmlns:a16="http://schemas.microsoft.com/office/drawing/2014/main" xmlns="" val="20003"/>
                    </a:ext>
                  </a:extLst>
                </a:gridCol>
                <a:gridCol w="204470">
                  <a:extLst>
                    <a:ext uri="{9D8B030D-6E8A-4147-A177-3AD203B41FA5}">
                      <a16:colId xmlns:a16="http://schemas.microsoft.com/office/drawing/2014/main" xmlns="" val="20004"/>
                    </a:ext>
                  </a:extLst>
                </a:gridCol>
                <a:gridCol w="287020">
                  <a:extLst>
                    <a:ext uri="{9D8B030D-6E8A-4147-A177-3AD203B41FA5}">
                      <a16:colId xmlns:a16="http://schemas.microsoft.com/office/drawing/2014/main" xmlns="" val="20005"/>
                    </a:ext>
                  </a:extLst>
                </a:gridCol>
                <a:gridCol w="287020">
                  <a:extLst>
                    <a:ext uri="{9D8B030D-6E8A-4147-A177-3AD203B41FA5}">
                      <a16:colId xmlns:a16="http://schemas.microsoft.com/office/drawing/2014/main" xmlns="" val="20006"/>
                    </a:ext>
                  </a:extLst>
                </a:gridCol>
                <a:gridCol w="287020">
                  <a:extLst>
                    <a:ext uri="{9D8B030D-6E8A-4147-A177-3AD203B41FA5}">
                      <a16:colId xmlns:a16="http://schemas.microsoft.com/office/drawing/2014/main" xmlns="" val="20007"/>
                    </a:ext>
                  </a:extLst>
                </a:gridCol>
                <a:gridCol w="170815">
                  <a:extLst>
                    <a:ext uri="{9D8B030D-6E8A-4147-A177-3AD203B41FA5}">
                      <a16:colId xmlns:a16="http://schemas.microsoft.com/office/drawing/2014/main" xmlns="" val="20008"/>
                    </a:ext>
                  </a:extLst>
                </a:gridCol>
                <a:gridCol w="412750">
                  <a:extLst>
                    <a:ext uri="{9D8B030D-6E8A-4147-A177-3AD203B41FA5}">
                      <a16:colId xmlns:a16="http://schemas.microsoft.com/office/drawing/2014/main" xmlns="" val="20009"/>
                    </a:ext>
                  </a:extLst>
                </a:gridCol>
                <a:gridCol w="412750">
                  <a:extLst>
                    <a:ext uri="{9D8B030D-6E8A-4147-A177-3AD203B41FA5}">
                      <a16:colId xmlns:a16="http://schemas.microsoft.com/office/drawing/2014/main" xmlns="" val="20010"/>
                    </a:ext>
                  </a:extLst>
                </a:gridCol>
                <a:gridCol w="170815">
                  <a:extLst>
                    <a:ext uri="{9D8B030D-6E8A-4147-A177-3AD203B41FA5}">
                      <a16:colId xmlns:a16="http://schemas.microsoft.com/office/drawing/2014/main" xmlns="" val="20011"/>
                    </a:ext>
                  </a:extLst>
                </a:gridCol>
                <a:gridCol w="234315">
                  <a:extLst>
                    <a:ext uri="{9D8B030D-6E8A-4147-A177-3AD203B41FA5}">
                      <a16:colId xmlns:a16="http://schemas.microsoft.com/office/drawing/2014/main" xmlns="" val="20012"/>
                    </a:ext>
                  </a:extLst>
                </a:gridCol>
                <a:gridCol w="234315">
                  <a:extLst>
                    <a:ext uri="{9D8B030D-6E8A-4147-A177-3AD203B41FA5}">
                      <a16:colId xmlns:a16="http://schemas.microsoft.com/office/drawing/2014/main" xmlns="" val="20013"/>
                    </a:ext>
                  </a:extLst>
                </a:gridCol>
                <a:gridCol w="234315">
                  <a:extLst>
                    <a:ext uri="{9D8B030D-6E8A-4147-A177-3AD203B41FA5}">
                      <a16:colId xmlns:a16="http://schemas.microsoft.com/office/drawing/2014/main" xmlns="" val="20014"/>
                    </a:ext>
                  </a:extLst>
                </a:gridCol>
                <a:gridCol w="234315">
                  <a:extLst>
                    <a:ext uri="{9D8B030D-6E8A-4147-A177-3AD203B41FA5}">
                      <a16:colId xmlns:a16="http://schemas.microsoft.com/office/drawing/2014/main" xmlns="" val="20015"/>
                    </a:ext>
                  </a:extLst>
                </a:gridCol>
                <a:gridCol w="234315">
                  <a:extLst>
                    <a:ext uri="{9D8B030D-6E8A-4147-A177-3AD203B41FA5}">
                      <a16:colId xmlns:a16="http://schemas.microsoft.com/office/drawing/2014/main" xmlns="" val="20016"/>
                    </a:ext>
                  </a:extLst>
                </a:gridCol>
                <a:gridCol w="179678">
                  <a:extLst>
                    <a:ext uri="{9D8B030D-6E8A-4147-A177-3AD203B41FA5}">
                      <a16:colId xmlns:a16="http://schemas.microsoft.com/office/drawing/2014/main" xmlns="" val="20017"/>
                    </a:ext>
                  </a:extLst>
                </a:gridCol>
                <a:gridCol w="288952">
                  <a:extLst>
                    <a:ext uri="{9D8B030D-6E8A-4147-A177-3AD203B41FA5}">
                      <a16:colId xmlns:a16="http://schemas.microsoft.com/office/drawing/2014/main" xmlns="" val="20018"/>
                    </a:ext>
                  </a:extLst>
                </a:gridCol>
                <a:gridCol w="234315">
                  <a:extLst>
                    <a:ext uri="{9D8B030D-6E8A-4147-A177-3AD203B41FA5}">
                      <a16:colId xmlns:a16="http://schemas.microsoft.com/office/drawing/2014/main" xmlns="" val="20019"/>
                    </a:ext>
                  </a:extLst>
                </a:gridCol>
                <a:gridCol w="170815">
                  <a:extLst>
                    <a:ext uri="{9D8B030D-6E8A-4147-A177-3AD203B41FA5}">
                      <a16:colId xmlns:a16="http://schemas.microsoft.com/office/drawing/2014/main" xmlns="" val="20020"/>
                    </a:ext>
                  </a:extLst>
                </a:gridCol>
                <a:gridCol w="316865">
                  <a:extLst>
                    <a:ext uri="{9D8B030D-6E8A-4147-A177-3AD203B41FA5}">
                      <a16:colId xmlns:a16="http://schemas.microsoft.com/office/drawing/2014/main" xmlns="" val="20021"/>
                    </a:ext>
                  </a:extLst>
                </a:gridCol>
                <a:gridCol w="316865">
                  <a:extLst>
                    <a:ext uri="{9D8B030D-6E8A-4147-A177-3AD203B41FA5}">
                      <a16:colId xmlns:a16="http://schemas.microsoft.com/office/drawing/2014/main" xmlns="" val="20022"/>
                    </a:ext>
                  </a:extLst>
                </a:gridCol>
              </a:tblGrid>
              <a:tr h="163068">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0</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0</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tc>
                  <a:txBody>
                    <a:bodyPr/>
                    <a:lstStyle/>
                    <a:p>
                      <a:pPr algn="ctr">
                        <a:lnSpc>
                          <a:spcPct val="107000"/>
                        </a:lnSpc>
                        <a:spcAft>
                          <a:spcPts val="0"/>
                        </a:spcAft>
                      </a:pPr>
                      <a:r>
                        <a:rPr lang="ru-RU" sz="1000" dirty="0"/>
                        <a:t>Х</a:t>
                      </a:r>
                      <a:endParaRPr lang="ru-RU" sz="1000" dirty="0">
                        <a:latin typeface="Calibri"/>
                        <a:ea typeface="Calibri"/>
                        <a:cs typeface="Times New Roman"/>
                      </a:endParaRPr>
                    </a:p>
                  </a:txBody>
                  <a:tcPr marL="68580" marR="68580" marT="0" marB="0"/>
                </a:tc>
                <a:extLst>
                  <a:ext uri="{0D108BD9-81ED-4DB2-BD59-A6C34878D82A}">
                    <a16:rowId xmlns:a16="http://schemas.microsoft.com/office/drawing/2014/main" xmlns="" val="10000"/>
                  </a:ext>
                </a:extLst>
              </a:tr>
              <a:tr h="2282952">
                <a:tc gridSpan="2">
                  <a:txBody>
                    <a:bodyPr/>
                    <a:lstStyle/>
                    <a:p>
                      <a:pPr algn="just">
                        <a:lnSpc>
                          <a:spcPct val="107000"/>
                        </a:lnSpc>
                        <a:spcAft>
                          <a:spcPts val="0"/>
                        </a:spcAft>
                      </a:pPr>
                      <a:r>
                        <a:rPr lang="ru-RU" sz="1000" dirty="0"/>
                        <a:t>Код области профессиональной деятельности</a:t>
                      </a:r>
                      <a:endParaRPr lang="ru-RU" sz="1000" dirty="0">
                        <a:latin typeface="Calibri"/>
                        <a:ea typeface="Calibri"/>
                        <a:cs typeface="Times New Roman"/>
                      </a:endParaRPr>
                    </a:p>
                  </a:txBody>
                  <a:tcPr marL="68580" marR="68580" marT="0" marB="0"/>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a:txBody>
                    <a:bodyPr/>
                    <a:lstStyle/>
                    <a:p>
                      <a:pPr marL="71755" marR="71755" algn="ctr">
                        <a:lnSpc>
                          <a:spcPct val="107000"/>
                        </a:lnSpc>
                        <a:spcAft>
                          <a:spcPts val="0"/>
                        </a:spcAft>
                      </a:pPr>
                      <a:r>
                        <a:rPr lang="ru-RU" sz="1000" dirty="0"/>
                        <a:t>резерв</a:t>
                      </a:r>
                      <a:endParaRPr lang="ru-RU" sz="1000" dirty="0">
                        <a:latin typeface="Calibri"/>
                        <a:ea typeface="Calibri"/>
                        <a:cs typeface="Times New Roman"/>
                      </a:endParaRPr>
                    </a:p>
                  </a:txBody>
                  <a:tcPr marL="68580" marR="68580" marT="0" marB="0" vert="vert270"/>
                </a:tc>
                <a:tc hMerge="1">
                  <a:txBody>
                    <a:bodyPr/>
                    <a:lstStyle/>
                    <a:p>
                      <a:endParaRPr lang="ru-RU"/>
                    </a:p>
                  </a:txBody>
                  <a:tcPr/>
                </a:tc>
                <a:tc gridSpan="3">
                  <a:txBody>
                    <a:bodyPr/>
                    <a:lstStyle/>
                    <a:p>
                      <a:pPr algn="just">
                        <a:lnSpc>
                          <a:spcPct val="107000"/>
                        </a:lnSpc>
                        <a:spcAft>
                          <a:spcPts val="0"/>
                        </a:spcAft>
                      </a:pPr>
                      <a:r>
                        <a:rPr lang="ru-RU" sz="1000" dirty="0"/>
                        <a:t>Вид профессиональной деятельности (профессиональный стандарт) для данной области профессиональной деятельности</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2" gridSpan="2">
                  <a:txBody>
                    <a:bodyPr/>
                    <a:lstStyle/>
                    <a:p>
                      <a:pPr algn="just">
                        <a:lnSpc>
                          <a:spcPct val="107000"/>
                        </a:lnSpc>
                        <a:spcAft>
                          <a:spcPts val="0"/>
                        </a:spcAft>
                      </a:pPr>
                      <a:r>
                        <a:rPr lang="ru-RU" sz="1000" dirty="0"/>
                        <a:t>Уникальный порядковый номер КВАЛИФИКАЦИИ в Реестре для данного профессионального стандарта</a:t>
                      </a:r>
                      <a:endParaRPr lang="ru-RU" sz="1000" dirty="0">
                        <a:latin typeface="Calibri"/>
                        <a:ea typeface="Calibri"/>
                        <a:cs typeface="Times New Roman"/>
                      </a:endParaRPr>
                    </a:p>
                  </a:txBody>
                  <a:tcPr marL="68580" marR="68580" marT="0" marB="0"/>
                </a:tc>
                <a:tc rowSpan="2"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3" gridSpan="8">
                  <a:txBody>
                    <a:bodyPr/>
                    <a:lstStyle/>
                    <a:p>
                      <a:pPr algn="just">
                        <a:lnSpc>
                          <a:spcPct val="107000"/>
                        </a:lnSpc>
                        <a:spcAft>
                          <a:spcPts val="0"/>
                        </a:spcAft>
                      </a:pPr>
                      <a:r>
                        <a:rPr lang="ru-RU" sz="1000" dirty="0"/>
                        <a:t>Уникальный порядковый номер выданного СВИДЕЛЕЛЬСТВА о квалификации</a:t>
                      </a:r>
                      <a:endParaRPr lang="ru-RU" sz="1000" dirty="0">
                        <a:latin typeface="Calibri"/>
                        <a:ea typeface="Calibri"/>
                        <a:cs typeface="Times New Roman"/>
                      </a:endParaRPr>
                    </a:p>
                  </a:txBody>
                  <a:tcPr marL="68580" marR="68580" marT="0" marB="0"/>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rowSpan="3"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rowSpan="3" gridSpan="2">
                  <a:txBody>
                    <a:bodyPr/>
                    <a:lstStyle/>
                    <a:p>
                      <a:pPr algn="just">
                        <a:lnSpc>
                          <a:spcPct val="107000"/>
                        </a:lnSpc>
                        <a:spcAft>
                          <a:spcPts val="0"/>
                        </a:spcAft>
                      </a:pPr>
                      <a:r>
                        <a:rPr lang="ru-RU" sz="1000" dirty="0"/>
                        <a:t>Последние две цифры года окончания действия свидетельства</a:t>
                      </a:r>
                      <a:endParaRPr lang="ru-RU" sz="1000" dirty="0">
                        <a:latin typeface="Calibri"/>
                        <a:ea typeface="Calibri"/>
                        <a:cs typeface="Times New Roman"/>
                      </a:endParaRPr>
                    </a:p>
                  </a:txBody>
                  <a:tcPr marL="68580" marR="68580" marT="0" marB="0"/>
                </a:tc>
                <a:tc rowSpan="3" hMerge="1">
                  <a:txBody>
                    <a:bodyPr/>
                    <a:lstStyle/>
                    <a:p>
                      <a:endParaRPr lang="ru-RU"/>
                    </a:p>
                  </a:txBody>
                  <a:tcPr/>
                </a:tc>
                <a:extLst>
                  <a:ext uri="{0D108BD9-81ED-4DB2-BD59-A6C34878D82A}">
                    <a16:rowId xmlns:a16="http://schemas.microsoft.com/office/drawing/2014/main" xmlns="" val="10001"/>
                  </a:ext>
                </a:extLst>
              </a:tr>
              <a:tr h="238674">
                <a:tc gridSpan="8">
                  <a:txBody>
                    <a:bodyPr/>
                    <a:lstStyle/>
                    <a:p>
                      <a:pPr algn="just">
                        <a:lnSpc>
                          <a:spcPct val="107000"/>
                        </a:lnSpc>
                        <a:spcAft>
                          <a:spcPts val="0"/>
                        </a:spcAft>
                      </a:pPr>
                      <a:r>
                        <a:rPr lang="ru-RU" sz="1000" dirty="0"/>
                        <a:t>Код профессионального стандарта</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xmlns="" val="10002"/>
                  </a:ext>
                </a:extLst>
              </a:tr>
              <a:tr h="336428">
                <a:tc gridSpan="11">
                  <a:txBody>
                    <a:bodyPr/>
                    <a:lstStyle/>
                    <a:p>
                      <a:pPr algn="ctr">
                        <a:lnSpc>
                          <a:spcPct val="107000"/>
                        </a:lnSpc>
                        <a:spcAft>
                          <a:spcPts val="0"/>
                        </a:spcAft>
                      </a:pPr>
                      <a:endParaRPr lang="ru-RU" sz="1000" dirty="0"/>
                    </a:p>
                    <a:p>
                      <a:pPr algn="ctr">
                        <a:lnSpc>
                          <a:spcPct val="107000"/>
                        </a:lnSpc>
                        <a:spcAft>
                          <a:spcPts val="0"/>
                        </a:spcAft>
                      </a:pPr>
                      <a:r>
                        <a:rPr lang="ru-RU" sz="1000" dirty="0"/>
                        <a:t>№ КВАЛИФИКАЦИИ  В РЕЕСТРЕ</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8"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hMerge="1" vMerge="1">
                  <a:txBody>
                    <a:bodyPr/>
                    <a:lstStyle/>
                    <a:p>
                      <a:endParaRPr lang="ru-RU"/>
                    </a:p>
                  </a:txBody>
                  <a:tcPr/>
                </a:tc>
                <a:tc>
                  <a:txBody>
                    <a:bodyPr/>
                    <a:lstStyle/>
                    <a:p>
                      <a:pPr algn="just">
                        <a:lnSpc>
                          <a:spcPct val="107000"/>
                        </a:lnSpc>
                        <a:spcAft>
                          <a:spcPts val="0"/>
                        </a:spcAft>
                      </a:pPr>
                      <a:endParaRPr lang="ru-RU" sz="1000" dirty="0">
                        <a:latin typeface="Calibri"/>
                        <a:ea typeface="Calibri"/>
                        <a:cs typeface="Calibri"/>
                      </a:endParaRPr>
                    </a:p>
                  </a:txBody>
                  <a:tcPr marL="68580" marR="68580" marT="0" marB="0"/>
                </a:tc>
                <a:tc gridSpan="2" vMerge="1">
                  <a:txBody>
                    <a:bodyPr/>
                    <a:lstStyle/>
                    <a:p>
                      <a:endParaRPr lang="ru-RU"/>
                    </a:p>
                  </a:txBody>
                  <a:tcPr/>
                </a:tc>
                <a:tc hMerge="1" vMerge="1">
                  <a:txBody>
                    <a:bodyPr/>
                    <a:lstStyle/>
                    <a:p>
                      <a:endParaRPr lang="ru-RU"/>
                    </a:p>
                  </a:txBody>
                  <a:tcPr/>
                </a:tc>
                <a:extLst>
                  <a:ext uri="{0D108BD9-81ED-4DB2-BD59-A6C34878D82A}">
                    <a16:rowId xmlns:a16="http://schemas.microsoft.com/office/drawing/2014/main" xmlns="" val="10003"/>
                  </a:ext>
                </a:extLst>
              </a:tr>
              <a:tr h="326136">
                <a:tc gridSpan="23">
                  <a:txBody>
                    <a:bodyPr/>
                    <a:lstStyle/>
                    <a:p>
                      <a:pPr algn="ctr">
                        <a:lnSpc>
                          <a:spcPct val="107000"/>
                        </a:lnSpc>
                        <a:spcAft>
                          <a:spcPts val="0"/>
                        </a:spcAft>
                      </a:pPr>
                      <a:endParaRPr lang="ru-RU" sz="1000" dirty="0"/>
                    </a:p>
                    <a:p>
                      <a:pPr algn="ctr">
                        <a:lnSpc>
                          <a:spcPct val="107000"/>
                        </a:lnSpc>
                        <a:spcAft>
                          <a:spcPts val="0"/>
                        </a:spcAft>
                      </a:pPr>
                      <a:r>
                        <a:rPr lang="ru-RU" sz="1000" dirty="0"/>
                        <a:t>№ СВИДЕТЕЛЬСТВА О КВАЛИФИКАЦИИ  В РЕЕСТРЕ</a:t>
                      </a:r>
                      <a:endParaRPr lang="ru-RU" sz="1000" dirty="0">
                        <a:latin typeface="Calibri"/>
                        <a:ea typeface="Calibri"/>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a16="http://schemas.microsoft.com/office/drawing/2014/main" xmlns="" val="10004"/>
                  </a:ext>
                </a:extLst>
              </a:tr>
            </a:tbl>
          </a:graphicData>
        </a:graphic>
      </p:graphicFrame>
      <p:cxnSp>
        <p:nvCxnSpPr>
          <p:cNvPr id="21" name="Прямая со стрелкой 20"/>
          <p:cNvCxnSpPr/>
          <p:nvPr/>
        </p:nvCxnSpPr>
        <p:spPr>
          <a:xfrm flipV="1">
            <a:off x="5700346" y="3021978"/>
            <a:ext cx="2250831" cy="14699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4152979" y="4491910"/>
            <a:ext cx="2327564" cy="923330"/>
          </a:xfrm>
          <a:prstGeom prst="rect">
            <a:avLst/>
          </a:prstGeom>
          <a:noFill/>
        </p:spPr>
        <p:txBody>
          <a:bodyPr wrap="square" rtlCol="0">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Автоматический </a:t>
            </a: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регистрационный</a:t>
            </a: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 </a:t>
            </a:r>
          </a:p>
          <a:p>
            <a:pPr marL="0" marR="0" lvl="0" indent="0" algn="ctr" defTabSz="457200" rtl="0" eaLnBrk="0" fontAlgn="base" latinLnBrk="0" hangingPunct="0">
              <a:lnSpc>
                <a:spcPct val="100000"/>
              </a:lnSpc>
              <a:spcBef>
                <a:spcPct val="0"/>
              </a:spcBef>
              <a:spcAft>
                <a:spcPct val="0"/>
              </a:spcAft>
              <a:buClrTx/>
              <a:buSzTx/>
              <a:buFontTx/>
              <a:buNone/>
              <a:tabLst/>
              <a:defRPr/>
            </a:pPr>
            <a:r>
              <a:rPr kumimoji="1" lang="ru-RU" sz="18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a:t>
            </a:r>
          </a:p>
        </p:txBody>
      </p:sp>
      <p:cxnSp>
        <p:nvCxnSpPr>
          <p:cNvPr id="23" name="Прямая со стрелкой 22"/>
          <p:cNvCxnSpPr/>
          <p:nvPr/>
        </p:nvCxnSpPr>
        <p:spPr>
          <a:xfrm flipH="1" flipV="1">
            <a:off x="8151505" y="5981933"/>
            <a:ext cx="342354" cy="24566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4" name="TextBox 23"/>
          <p:cNvSpPr txBox="1"/>
          <p:nvPr/>
        </p:nvSpPr>
        <p:spPr>
          <a:xfrm>
            <a:off x="8531555" y="5037047"/>
            <a:ext cx="1979738" cy="1077218"/>
          </a:xfrm>
          <a:prstGeom prst="rect">
            <a:avLst/>
          </a:prstGeom>
          <a:noFill/>
        </p:spPr>
        <p:txBody>
          <a:bodyPr wrap="square" rtlCol="0">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1" lang="en-US"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QR</a:t>
            </a: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-код:</a:t>
            </a:r>
          </a:p>
          <a:p>
            <a:pPr marL="0" marR="0" lvl="0" indent="0" algn="l" defTabSz="457200" rtl="0" eaLnBrk="0" fontAlgn="base" latinLnBrk="0" hangingPunct="0">
              <a:lnSpc>
                <a:spcPct val="100000"/>
              </a:lnSpc>
              <a:spcBef>
                <a:spcPct val="0"/>
              </a:spcBef>
              <a:spcAft>
                <a:spcPct val="0"/>
              </a:spcAft>
              <a:buClrTx/>
              <a:buSzTx/>
              <a:buFontTx/>
              <a:buNone/>
              <a:tabLst/>
              <a:defRPr/>
            </a:pPr>
            <a:r>
              <a:rPr kumimoji="1" lang="ru-RU" sz="1600" b="1" i="0" u="none" strike="noStrike" kern="1200" cap="none" spc="0" normalizeH="0" baseline="0" noProof="0" dirty="0">
                <a:ln>
                  <a:noFill/>
                </a:ln>
                <a:solidFill>
                  <a:srgbClr val="C0504D">
                    <a:lumMod val="75000"/>
                  </a:srgbClr>
                </a:solidFill>
                <a:effectLst/>
                <a:uLnTx/>
                <a:uFillTx/>
                <a:latin typeface="DIN Pro Medium" panose="020B0604020202020204" charset="0"/>
                <a:cs typeface="DIN Pro Medium" panose="020B0604020202020204" charset="0"/>
              </a:rPr>
              <a:t>электронная ссылка на запись в реестре</a:t>
            </a:r>
          </a:p>
        </p:txBody>
      </p:sp>
      <p:sp>
        <p:nvSpPr>
          <p:cNvPr id="25" name="TextBox 2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16</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331253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pic>
        <p:nvPicPr>
          <p:cNvPr id="12" name="Рисунок 11"/>
          <p:cNvPicPr>
            <a:picLocks noChangeAspect="1"/>
          </p:cNvPicPr>
          <p:nvPr/>
        </p:nvPicPr>
        <p:blipFill>
          <a:blip r:embed="rId3">
            <a:duotone>
              <a:schemeClr val="accent1">
                <a:shade val="45000"/>
                <a:satMod val="135000"/>
              </a:schemeClr>
              <a:prstClr val="white"/>
            </a:duotone>
          </a:blip>
          <a:stretch>
            <a:fillRect/>
          </a:stretch>
        </p:blipFill>
        <p:spPr>
          <a:xfrm>
            <a:off x="752567" y="1967338"/>
            <a:ext cx="5825392" cy="3461767"/>
          </a:xfrm>
          <a:prstGeom prst="rect">
            <a:avLst/>
          </a:prstGeom>
        </p:spPr>
      </p:pic>
      <p:sp>
        <p:nvSpPr>
          <p:cNvPr id="14" name="object 40"/>
          <p:cNvSpPr txBox="1"/>
          <p:nvPr/>
        </p:nvSpPr>
        <p:spPr>
          <a:xfrm>
            <a:off x="228286" y="5144712"/>
            <a:ext cx="5664832" cy="1671822"/>
          </a:xfrm>
          <a:prstGeom prst="rect">
            <a:avLst/>
          </a:prstGeom>
        </p:spPr>
        <p:txBody>
          <a:bodyPr vert="horz" wrap="square" lIns="0" tIns="85934" rIns="0" bIns="0" rtlCol="0">
            <a:spAutoFit/>
          </a:bodyPr>
          <a:lstStyle/>
          <a:p>
            <a:pPr marL="182835" indent="-171255">
              <a:spcBef>
                <a:spcPts val="586"/>
              </a:spcBef>
              <a:buClr>
                <a:srgbClr val="DE202A"/>
              </a:buClr>
              <a:buChar char="•"/>
              <a:tabLst>
                <a:tab pos="183444" algn="l"/>
              </a:tabLst>
            </a:pPr>
            <a:r>
              <a:rPr lang="ru-RU" sz="1600" b="1" dirty="0" smtClean="0">
                <a:latin typeface="DIN Pro Medium" panose="020B0604020202020204" charset="0"/>
                <a:cs typeface="DIN Pro Medium" panose="020B0604020202020204" charset="0"/>
              </a:rPr>
              <a:t>За СПК закреплен </a:t>
            </a:r>
            <a:r>
              <a:rPr lang="ru-RU" b="1" dirty="0" smtClean="0">
                <a:solidFill>
                  <a:srgbClr val="FF0000"/>
                </a:solidFill>
                <a:latin typeface="DIN Pro Medium" panose="020B0604020202020204" charset="0"/>
                <a:cs typeface="DIN Pro Medium" panose="020B0604020202020204" charset="0"/>
              </a:rPr>
              <a:t>41</a:t>
            </a:r>
            <a:r>
              <a:rPr sz="1600" b="1" spc="-135" dirty="0" smtClean="0">
                <a:latin typeface="DIN Pro Medium" panose="020B0604020202020204" charset="0"/>
                <a:cs typeface="DIN Pro Medium" panose="020B0604020202020204" charset="0"/>
              </a:rPr>
              <a:t> </a:t>
            </a:r>
            <a:r>
              <a:rPr sz="1600" b="1" dirty="0" smtClean="0">
                <a:latin typeface="DIN Pro Medium" panose="020B0604020202020204" charset="0"/>
                <a:cs typeface="DIN Pro Medium" panose="020B0604020202020204" charset="0"/>
              </a:rPr>
              <a:t>профессиональны</a:t>
            </a:r>
            <a:r>
              <a:rPr lang="ru-RU" sz="1600" b="1" dirty="0" smtClean="0">
                <a:latin typeface="DIN Pro Medium" panose="020B0604020202020204" charset="0"/>
                <a:cs typeface="DIN Pro Medium" panose="020B0604020202020204" charset="0"/>
              </a:rPr>
              <a:t>й </a:t>
            </a:r>
            <a:r>
              <a:rPr sz="1600" b="1" spc="-5" dirty="0" err="1" smtClean="0">
                <a:latin typeface="DIN Pro Medium" panose="020B0604020202020204" charset="0"/>
                <a:cs typeface="DIN Pro Medium" panose="020B0604020202020204" charset="0"/>
              </a:rPr>
              <a:t>стандарт</a:t>
            </a:r>
            <a:endParaRPr sz="1600" dirty="0" smtClean="0">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sz="1600" b="1" dirty="0" smtClean="0">
                <a:latin typeface="DIN Pro Medium" panose="020B0604020202020204" charset="0"/>
                <a:cs typeface="DIN Pro Medium" panose="020B0604020202020204" charset="0"/>
              </a:rPr>
              <a:t>Утверждены</a:t>
            </a:r>
            <a:r>
              <a:rPr sz="1600" b="1" spc="-5" dirty="0" smtClean="0">
                <a:latin typeface="DIN Pro Medium" panose="020B0604020202020204" charset="0"/>
                <a:cs typeface="DIN Pro Medium" panose="020B0604020202020204" charset="0"/>
              </a:rPr>
              <a:t> </a:t>
            </a:r>
            <a:r>
              <a:rPr lang="ru-RU" b="1" dirty="0" smtClean="0">
                <a:solidFill>
                  <a:srgbClr val="FF0000"/>
                </a:solidFill>
                <a:latin typeface="DIN Pro Medium" panose="020B0604020202020204" charset="0"/>
                <a:cs typeface="DIN Pro Medium" panose="020B0604020202020204" charset="0"/>
              </a:rPr>
              <a:t>70</a:t>
            </a:r>
            <a:r>
              <a:rPr sz="1600" b="1" spc="-135" dirty="0" smtClean="0">
                <a:latin typeface="DIN Pro Medium" panose="020B0604020202020204" charset="0"/>
                <a:cs typeface="DIN Pro Medium" panose="020B0604020202020204" charset="0"/>
              </a:rPr>
              <a:t> </a:t>
            </a:r>
            <a:r>
              <a:rPr sz="1600" b="1" dirty="0">
                <a:latin typeface="DIN Pro Medium" panose="020B0604020202020204" charset="0"/>
                <a:cs typeface="DIN Pro Medium" panose="020B0604020202020204" charset="0"/>
              </a:rPr>
              <a:t>профессиональных </a:t>
            </a:r>
            <a:r>
              <a:rPr sz="1600" b="1" dirty="0" smtClean="0">
                <a:latin typeface="DIN Pro Medium" panose="020B0604020202020204" charset="0"/>
                <a:cs typeface="DIN Pro Medium" panose="020B0604020202020204" charset="0"/>
              </a:rPr>
              <a:t>квалификаций</a:t>
            </a:r>
            <a:endParaRPr lang="ru-RU" sz="1600" b="1" dirty="0" smtClean="0">
              <a:latin typeface="DIN Pro Medium" panose="020B0604020202020204" charset="0"/>
              <a:cs typeface="DIN Pro Medium" panose="020B0604020202020204" charset="0"/>
            </a:endParaRPr>
          </a:p>
          <a:p>
            <a:pPr marL="182835" indent="-171255">
              <a:spcBef>
                <a:spcPts val="580"/>
              </a:spcBef>
              <a:buClr>
                <a:srgbClr val="DE202A"/>
              </a:buClr>
              <a:buFontTx/>
              <a:buChar char="•"/>
              <a:tabLst>
                <a:tab pos="183444" algn="l"/>
              </a:tabLst>
            </a:pPr>
            <a:r>
              <a:rPr lang="ru-RU" sz="1600" b="1" dirty="0">
                <a:latin typeface="DIN Pro Medium" panose="020B0604020202020204" charset="0"/>
                <a:cs typeface="DIN Pro Medium" panose="020B0604020202020204" charset="0"/>
              </a:rPr>
              <a:t>В 8 </a:t>
            </a:r>
            <a:r>
              <a:rPr lang="ru-RU" sz="1600" b="1" spc="-5" dirty="0">
                <a:latin typeface="DIN Pro Medium" panose="020B0604020202020204" charset="0"/>
                <a:cs typeface="DIN Pro Medium" panose="020B0604020202020204" charset="0"/>
              </a:rPr>
              <a:t>региона</a:t>
            </a:r>
            <a:r>
              <a:rPr lang="ru-RU" sz="1600" b="1" dirty="0">
                <a:latin typeface="DIN Pro Medium" panose="020B0604020202020204" charset="0"/>
                <a:cs typeface="DIN Pro Medium" panose="020B0604020202020204" charset="0"/>
              </a:rPr>
              <a:t>х</a:t>
            </a:r>
            <a:r>
              <a:rPr lang="ru-RU" sz="1600" b="1" spc="-5" dirty="0">
                <a:latin typeface="DIN Pro Medium" panose="020B0604020202020204" charset="0"/>
                <a:cs typeface="DIN Pro Medium" panose="020B0604020202020204" charset="0"/>
              </a:rPr>
              <a:t> стран</a:t>
            </a:r>
            <a:r>
              <a:rPr lang="ru-RU" sz="1600" b="1" dirty="0">
                <a:latin typeface="DIN Pro Medium" panose="020B0604020202020204" charset="0"/>
                <a:cs typeface="DIN Pro Medium" panose="020B0604020202020204" charset="0"/>
              </a:rPr>
              <a:t>ы</a:t>
            </a:r>
            <a:r>
              <a:rPr lang="ru-RU" sz="1600" b="1" spc="-5" dirty="0">
                <a:latin typeface="DIN Pro Medium" panose="020B0604020202020204" charset="0"/>
                <a:cs typeface="DIN Pro Medium" panose="020B0604020202020204" charset="0"/>
              </a:rPr>
              <a:t> действую</a:t>
            </a:r>
            <a:r>
              <a:rPr lang="ru-RU" sz="1600" b="1" dirty="0">
                <a:latin typeface="DIN Pro Medium" panose="020B0604020202020204" charset="0"/>
                <a:cs typeface="DIN Pro Medium" panose="020B0604020202020204" charset="0"/>
              </a:rPr>
              <a:t>т</a:t>
            </a:r>
            <a:r>
              <a:rPr lang="ru-RU" sz="1600" b="1" spc="10" dirty="0">
                <a:latin typeface="DIN Pro Medium" panose="020B0604020202020204" charset="0"/>
                <a:cs typeface="DIN Pro Medium" panose="020B0604020202020204" charset="0"/>
              </a:rPr>
              <a:t> </a:t>
            </a:r>
            <a:r>
              <a:rPr lang="ru-RU" b="1" dirty="0">
                <a:solidFill>
                  <a:srgbClr val="FF0000"/>
                </a:solidFill>
                <a:latin typeface="DIN Pro Medium" panose="020B0604020202020204" charset="0"/>
                <a:cs typeface="DIN Pro Medium" panose="020B0604020202020204" charset="0"/>
              </a:rPr>
              <a:t>16</a:t>
            </a:r>
            <a:r>
              <a:rPr lang="ru-RU" sz="1600" b="1" spc="-135" dirty="0">
                <a:latin typeface="DIN Pro Medium" panose="020B0604020202020204" charset="0"/>
                <a:cs typeface="DIN Pro Medium" panose="020B0604020202020204" charset="0"/>
              </a:rPr>
              <a:t> </a:t>
            </a:r>
            <a:r>
              <a:rPr lang="ru-RU" sz="1600" b="1" dirty="0">
                <a:latin typeface="DIN Pro Medium" panose="020B0604020202020204" charset="0"/>
                <a:cs typeface="DIN Pro Medium" panose="020B0604020202020204" charset="0"/>
              </a:rPr>
              <a:t>ЦОК и </a:t>
            </a:r>
            <a:r>
              <a:rPr lang="ru-RU" b="1" dirty="0">
                <a:solidFill>
                  <a:srgbClr val="FF0000"/>
                </a:solidFill>
                <a:latin typeface="DIN Pro Medium" panose="020B0604020202020204" charset="0"/>
                <a:cs typeface="DIN Pro Medium" panose="020B0604020202020204" charset="0"/>
              </a:rPr>
              <a:t>30</a:t>
            </a:r>
            <a:r>
              <a:rPr lang="ru-RU" sz="1600" b="1" dirty="0">
                <a:latin typeface="DIN Pro Medium" panose="020B0604020202020204" charset="0"/>
                <a:cs typeface="DIN Pro Medium" panose="020B0604020202020204" charset="0"/>
              </a:rPr>
              <a:t> площадок для проведения </a:t>
            </a:r>
            <a:r>
              <a:rPr lang="ru-RU" sz="1600" b="1" dirty="0" smtClean="0">
                <a:latin typeface="DIN Pro Medium" panose="020B0604020202020204" charset="0"/>
                <a:cs typeface="DIN Pro Medium" panose="020B0604020202020204" charset="0"/>
              </a:rPr>
              <a:t>экзаменов</a:t>
            </a:r>
            <a:endParaRPr sz="1600" dirty="0">
              <a:latin typeface="DIN Pro Medium" panose="020B0604020202020204" charset="0"/>
              <a:cs typeface="DIN Pro Medium" panose="020B0604020202020204" charset="0"/>
            </a:endParaRPr>
          </a:p>
          <a:p>
            <a:pPr marL="182835" indent="-171255">
              <a:spcBef>
                <a:spcPts val="580"/>
              </a:spcBef>
              <a:buClr>
                <a:srgbClr val="DE202A"/>
              </a:buClr>
              <a:buChar char="•"/>
              <a:tabLst>
                <a:tab pos="183444" algn="l"/>
              </a:tabLst>
            </a:pPr>
            <a:r>
              <a:rPr sz="1600" b="1" spc="-5" dirty="0" err="1" smtClean="0">
                <a:latin typeface="DIN Pro Medium" panose="020B0604020202020204" charset="0"/>
                <a:cs typeface="DIN Pro Medium" panose="020B0604020202020204" charset="0"/>
              </a:rPr>
              <a:t>Проведен</a:t>
            </a:r>
            <a:r>
              <a:rPr lang="ru-RU" sz="1600" b="1" spc="-5" dirty="0" smtClean="0">
                <a:latin typeface="DIN Pro Medium" panose="020B0604020202020204" charset="0"/>
                <a:cs typeface="DIN Pro Medium" panose="020B0604020202020204" charset="0"/>
              </a:rPr>
              <a:t>о более</a:t>
            </a:r>
            <a:r>
              <a:rPr sz="1600" b="1" spc="-5" dirty="0" smtClean="0">
                <a:latin typeface="DIN Pro Medium" panose="020B0604020202020204" charset="0"/>
                <a:cs typeface="DIN Pro Medium" panose="020B0604020202020204" charset="0"/>
              </a:rPr>
              <a:t> </a:t>
            </a:r>
            <a:r>
              <a:rPr lang="ru-RU" b="1" dirty="0" smtClean="0">
                <a:solidFill>
                  <a:srgbClr val="FF0000"/>
                </a:solidFill>
                <a:latin typeface="DIN Pro Medium" panose="020B0604020202020204" charset="0"/>
                <a:cs typeface="DIN Pro Medium" panose="020B0604020202020204" charset="0"/>
              </a:rPr>
              <a:t>100</a:t>
            </a:r>
            <a:r>
              <a:rPr sz="1600" b="1" spc="-135" dirty="0" smtClean="0">
                <a:latin typeface="DIN Pro Medium" panose="020B0604020202020204" charset="0"/>
                <a:cs typeface="DIN Pro Medium" panose="020B0604020202020204" charset="0"/>
              </a:rPr>
              <a:t> </a:t>
            </a:r>
            <a:r>
              <a:rPr sz="1600" b="1" dirty="0" err="1" smtClean="0">
                <a:latin typeface="DIN Pro Medium" panose="020B0604020202020204" charset="0"/>
                <a:cs typeface="DIN Pro Medium" panose="020B0604020202020204" charset="0"/>
              </a:rPr>
              <a:t>проф</a:t>
            </a:r>
            <a:r>
              <a:rPr lang="ru-RU" sz="1600" b="1" dirty="0" err="1" smtClean="0">
                <a:latin typeface="DIN Pro Medium" panose="020B0604020202020204" charset="0"/>
                <a:cs typeface="DIN Pro Medium" panose="020B0604020202020204" charset="0"/>
              </a:rPr>
              <a:t>ессиональных</a:t>
            </a:r>
            <a:r>
              <a:rPr sz="1600" b="1" dirty="0" smtClean="0">
                <a:latin typeface="DIN Pro Medium" panose="020B0604020202020204" charset="0"/>
                <a:cs typeface="DIN Pro Medium" panose="020B0604020202020204" charset="0"/>
              </a:rPr>
              <a:t> </a:t>
            </a:r>
            <a:r>
              <a:rPr sz="1600" b="1" dirty="0" err="1" smtClean="0">
                <a:latin typeface="DIN Pro Medium" panose="020B0604020202020204" charset="0"/>
                <a:cs typeface="DIN Pro Medium" panose="020B0604020202020204" charset="0"/>
              </a:rPr>
              <a:t>экзамен</a:t>
            </a:r>
            <a:r>
              <a:rPr lang="ru-RU" sz="1600" b="1" dirty="0" err="1" smtClean="0">
                <a:latin typeface="DIN Pro Medium" panose="020B0604020202020204" charset="0"/>
                <a:cs typeface="DIN Pro Medium" panose="020B0604020202020204" charset="0"/>
              </a:rPr>
              <a:t>ов</a:t>
            </a:r>
            <a:endParaRPr sz="1600" dirty="0">
              <a:latin typeface="DIN Pro Medium" panose="020B0604020202020204" charset="0"/>
              <a:cs typeface="DIN Pro Medium" panose="020B0604020202020204" charset="0"/>
            </a:endParaRPr>
          </a:p>
        </p:txBody>
      </p:sp>
      <p:sp>
        <p:nvSpPr>
          <p:cNvPr id="15" name="Прямоугольная выноска 14"/>
          <p:cNvSpPr/>
          <p:nvPr/>
        </p:nvSpPr>
        <p:spPr>
          <a:xfrm>
            <a:off x="1113512" y="3502428"/>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МСК 6</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7" name="Прямоугольная выноска 16"/>
          <p:cNvSpPr/>
          <p:nvPr/>
        </p:nvSpPr>
        <p:spPr>
          <a:xfrm>
            <a:off x="779572" y="4396205"/>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СКФО и ЮФО</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8" name="Прямоугольная выноска 17"/>
          <p:cNvSpPr/>
          <p:nvPr/>
        </p:nvSpPr>
        <p:spPr>
          <a:xfrm>
            <a:off x="806333" y="3791559"/>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ЦФО 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19" name="Прямоугольная выноска 18"/>
          <p:cNvSpPr/>
          <p:nvPr/>
        </p:nvSpPr>
        <p:spPr>
          <a:xfrm>
            <a:off x="1353767" y="3088969"/>
            <a:ext cx="754483" cy="270217"/>
          </a:xfrm>
          <a:prstGeom prst="wedgeRectCallout">
            <a:avLst>
              <a:gd name="adj1" fmla="val 17623"/>
              <a:gd name="adj2" fmla="val 91784"/>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СЗФО 3</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1" name="Прямоугольная выноска 20"/>
          <p:cNvSpPr/>
          <p:nvPr/>
        </p:nvSpPr>
        <p:spPr>
          <a:xfrm>
            <a:off x="1731008" y="3993899"/>
            <a:ext cx="754483" cy="270217"/>
          </a:xfrm>
          <a:prstGeom prst="wedgeRectCallout">
            <a:avLst>
              <a:gd name="adj1" fmla="val -18502"/>
              <a:gd name="adj2" fmla="val 78769"/>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ПФО 1</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2" name="Прямоугольная выноска 21"/>
          <p:cNvSpPr/>
          <p:nvPr/>
        </p:nvSpPr>
        <p:spPr>
          <a:xfrm>
            <a:off x="2547891" y="3666325"/>
            <a:ext cx="754483" cy="270217"/>
          </a:xfrm>
          <a:prstGeom prst="wedgeRectCallout">
            <a:avLst>
              <a:gd name="adj1" fmla="val -20833"/>
              <a:gd name="adj2" fmla="val 75515"/>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УФО 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3" name="Прямоугольная выноска 22"/>
          <p:cNvSpPr/>
          <p:nvPr/>
        </p:nvSpPr>
        <p:spPr>
          <a:xfrm>
            <a:off x="3077144" y="4130737"/>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СФО 2</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4" name="Прямоугольная выноска 23"/>
          <p:cNvSpPr/>
          <p:nvPr/>
        </p:nvSpPr>
        <p:spPr>
          <a:xfrm>
            <a:off x="4784757" y="2917337"/>
            <a:ext cx="754483" cy="270217"/>
          </a:xfrm>
          <a:prstGeom prst="wedgeRectCallout">
            <a:avLst>
              <a:gd name="adj1" fmla="val -18502"/>
              <a:gd name="adj2" fmla="val 88531"/>
            </a:avLst>
          </a:prstGeom>
          <a:solidFill>
            <a:srgbClr val="E20000">
              <a:alpha val="9058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9" b="1" dirty="0" smtClean="0">
                <a:latin typeface="Verdana" panose="020B0604030504040204" pitchFamily="34" charset="0"/>
                <a:ea typeface="Verdana" panose="020B0604030504040204" pitchFamily="34" charset="0"/>
                <a:cs typeface="Verdana" panose="020B0604030504040204" pitchFamily="34" charset="0"/>
              </a:rPr>
              <a:t>ДФО</a:t>
            </a:r>
            <a:endParaRPr lang="ru-RU" sz="969" b="1" dirty="0">
              <a:latin typeface="Verdana" panose="020B0604030504040204" pitchFamily="34" charset="0"/>
              <a:ea typeface="Verdana" panose="020B0604030504040204" pitchFamily="34" charset="0"/>
              <a:cs typeface="Verdana" panose="020B0604030504040204" pitchFamily="34" charset="0"/>
            </a:endParaRPr>
          </a:p>
        </p:txBody>
      </p:sp>
      <p:sp>
        <p:nvSpPr>
          <p:cNvPr id="25" name="object 3"/>
          <p:cNvSpPr/>
          <p:nvPr/>
        </p:nvSpPr>
        <p:spPr>
          <a:xfrm>
            <a:off x="9158958" y="4335503"/>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26" name="object 11"/>
          <p:cNvSpPr/>
          <p:nvPr/>
        </p:nvSpPr>
        <p:spPr>
          <a:xfrm>
            <a:off x="9158958" y="6005688"/>
            <a:ext cx="2453737" cy="0"/>
          </a:xfrm>
          <a:custGeom>
            <a:avLst/>
            <a:gdLst/>
            <a:ahLst/>
            <a:cxnLst/>
            <a:rect l="l" t="t" r="r" b="b"/>
            <a:pathLst>
              <a:path w="2569845">
                <a:moveTo>
                  <a:pt x="0" y="0"/>
                </a:moveTo>
                <a:lnTo>
                  <a:pt x="2569235"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27" name="object 18"/>
          <p:cNvSpPr/>
          <p:nvPr/>
        </p:nvSpPr>
        <p:spPr>
          <a:xfrm>
            <a:off x="6629648" y="3828083"/>
            <a:ext cx="1111973" cy="1279340"/>
          </a:xfrm>
          <a:custGeom>
            <a:avLst/>
            <a:gdLst/>
            <a:ahLst/>
            <a:cxnLst/>
            <a:rect l="l" t="t" r="r" b="b"/>
            <a:pathLst>
              <a:path w="1164590" h="1320800">
                <a:moveTo>
                  <a:pt x="628664" y="0"/>
                </a:moveTo>
                <a:lnTo>
                  <a:pt x="535671" y="0"/>
                </a:lnTo>
                <a:lnTo>
                  <a:pt x="490880" y="12699"/>
                </a:lnTo>
                <a:lnTo>
                  <a:pt x="448145" y="25399"/>
                </a:lnTo>
                <a:lnTo>
                  <a:pt x="407817" y="50799"/>
                </a:lnTo>
                <a:lnTo>
                  <a:pt x="370245" y="63499"/>
                </a:lnTo>
                <a:lnTo>
                  <a:pt x="335781" y="88899"/>
                </a:lnTo>
                <a:lnTo>
                  <a:pt x="304775" y="126999"/>
                </a:lnTo>
                <a:lnTo>
                  <a:pt x="277577" y="165099"/>
                </a:lnTo>
                <a:lnTo>
                  <a:pt x="254538" y="203199"/>
                </a:lnTo>
                <a:lnTo>
                  <a:pt x="236009" y="241299"/>
                </a:lnTo>
                <a:lnTo>
                  <a:pt x="222340" y="279399"/>
                </a:lnTo>
                <a:lnTo>
                  <a:pt x="213882" y="330199"/>
                </a:lnTo>
                <a:lnTo>
                  <a:pt x="210985" y="368299"/>
                </a:lnTo>
                <a:lnTo>
                  <a:pt x="210985" y="673099"/>
                </a:lnTo>
                <a:lnTo>
                  <a:pt x="217967" y="723899"/>
                </a:lnTo>
                <a:lnTo>
                  <a:pt x="237403" y="761999"/>
                </a:lnTo>
                <a:lnTo>
                  <a:pt x="267023" y="787399"/>
                </a:lnTo>
                <a:lnTo>
                  <a:pt x="304557" y="800099"/>
                </a:lnTo>
                <a:lnTo>
                  <a:pt x="347738" y="812799"/>
                </a:lnTo>
                <a:lnTo>
                  <a:pt x="437603" y="812799"/>
                </a:lnTo>
                <a:lnTo>
                  <a:pt x="437603" y="838199"/>
                </a:lnTo>
                <a:lnTo>
                  <a:pt x="87757" y="939799"/>
                </a:lnTo>
                <a:lnTo>
                  <a:pt x="51901" y="965199"/>
                </a:lnTo>
                <a:lnTo>
                  <a:pt x="6330" y="1028699"/>
                </a:lnTo>
                <a:lnTo>
                  <a:pt x="0" y="1066799"/>
                </a:lnTo>
                <a:lnTo>
                  <a:pt x="0" y="1320799"/>
                </a:lnTo>
                <a:lnTo>
                  <a:pt x="39065" y="1320799"/>
                </a:lnTo>
                <a:lnTo>
                  <a:pt x="39065" y="1066799"/>
                </a:lnTo>
                <a:lnTo>
                  <a:pt x="43393" y="1041399"/>
                </a:lnTo>
                <a:lnTo>
                  <a:pt x="55592" y="1015999"/>
                </a:lnTo>
                <a:lnTo>
                  <a:pt x="74485" y="990599"/>
                </a:lnTo>
                <a:lnTo>
                  <a:pt x="98894" y="977899"/>
                </a:lnTo>
                <a:lnTo>
                  <a:pt x="312572" y="914399"/>
                </a:lnTo>
                <a:lnTo>
                  <a:pt x="351637" y="914399"/>
                </a:lnTo>
                <a:lnTo>
                  <a:pt x="351637" y="901699"/>
                </a:lnTo>
                <a:lnTo>
                  <a:pt x="444436" y="876299"/>
                </a:lnTo>
                <a:lnTo>
                  <a:pt x="483702" y="876299"/>
                </a:lnTo>
                <a:lnTo>
                  <a:pt x="476669" y="850899"/>
                </a:lnTo>
                <a:lnTo>
                  <a:pt x="476669" y="774699"/>
                </a:lnTo>
                <a:lnTo>
                  <a:pt x="347738" y="774699"/>
                </a:lnTo>
                <a:lnTo>
                  <a:pt x="309752" y="761999"/>
                </a:lnTo>
                <a:lnTo>
                  <a:pt x="278696" y="749299"/>
                </a:lnTo>
                <a:lnTo>
                  <a:pt x="257739" y="711199"/>
                </a:lnTo>
                <a:lnTo>
                  <a:pt x="250050" y="673099"/>
                </a:lnTo>
                <a:lnTo>
                  <a:pt x="250050" y="368299"/>
                </a:lnTo>
                <a:lnTo>
                  <a:pt x="253657" y="317499"/>
                </a:lnTo>
                <a:lnTo>
                  <a:pt x="264135" y="279399"/>
                </a:lnTo>
                <a:lnTo>
                  <a:pt x="280965" y="228599"/>
                </a:lnTo>
                <a:lnTo>
                  <a:pt x="303629" y="190499"/>
                </a:lnTo>
                <a:lnTo>
                  <a:pt x="331611" y="152399"/>
                </a:lnTo>
                <a:lnTo>
                  <a:pt x="364391" y="126999"/>
                </a:lnTo>
                <a:lnTo>
                  <a:pt x="401454" y="88899"/>
                </a:lnTo>
                <a:lnTo>
                  <a:pt x="442280" y="76199"/>
                </a:lnTo>
                <a:lnTo>
                  <a:pt x="486353" y="50799"/>
                </a:lnTo>
                <a:lnTo>
                  <a:pt x="533155" y="38099"/>
                </a:lnTo>
                <a:lnTo>
                  <a:pt x="736354" y="38099"/>
                </a:lnTo>
                <a:lnTo>
                  <a:pt x="716190" y="25399"/>
                </a:lnTo>
                <a:lnTo>
                  <a:pt x="673455" y="12699"/>
                </a:lnTo>
                <a:lnTo>
                  <a:pt x="628664" y="0"/>
                </a:lnTo>
                <a:close/>
              </a:path>
              <a:path w="1164590" h="1320800">
                <a:moveTo>
                  <a:pt x="351637" y="914399"/>
                </a:moveTo>
                <a:lnTo>
                  <a:pt x="312572" y="914399"/>
                </a:lnTo>
                <a:lnTo>
                  <a:pt x="312572" y="1155699"/>
                </a:lnTo>
                <a:lnTo>
                  <a:pt x="422478" y="1155699"/>
                </a:lnTo>
                <a:lnTo>
                  <a:pt x="582168" y="1320799"/>
                </a:lnTo>
                <a:lnTo>
                  <a:pt x="668154" y="1231899"/>
                </a:lnTo>
                <a:lnTo>
                  <a:pt x="582168" y="1231899"/>
                </a:lnTo>
                <a:lnTo>
                  <a:pt x="578651" y="1219199"/>
                </a:lnTo>
                <a:lnTo>
                  <a:pt x="541045" y="1219199"/>
                </a:lnTo>
                <a:lnTo>
                  <a:pt x="439699" y="1117599"/>
                </a:lnTo>
                <a:lnTo>
                  <a:pt x="351637" y="1117599"/>
                </a:lnTo>
                <a:lnTo>
                  <a:pt x="351637" y="914399"/>
                </a:lnTo>
                <a:close/>
              </a:path>
              <a:path w="1164590" h="1320800">
                <a:moveTo>
                  <a:pt x="988945" y="914399"/>
                </a:moveTo>
                <a:lnTo>
                  <a:pt x="851763" y="914399"/>
                </a:lnTo>
                <a:lnTo>
                  <a:pt x="1065212" y="977899"/>
                </a:lnTo>
                <a:lnTo>
                  <a:pt x="1089753" y="990599"/>
                </a:lnTo>
                <a:lnTo>
                  <a:pt x="1108714" y="1015999"/>
                </a:lnTo>
                <a:lnTo>
                  <a:pt x="1120939" y="1041399"/>
                </a:lnTo>
                <a:lnTo>
                  <a:pt x="1125270" y="1066799"/>
                </a:lnTo>
                <a:lnTo>
                  <a:pt x="1125270" y="1320799"/>
                </a:lnTo>
                <a:lnTo>
                  <a:pt x="1164336" y="1320799"/>
                </a:lnTo>
                <a:lnTo>
                  <a:pt x="1164336" y="1066799"/>
                </a:lnTo>
                <a:lnTo>
                  <a:pt x="1158001" y="1028699"/>
                </a:lnTo>
                <a:lnTo>
                  <a:pt x="1140112" y="990599"/>
                </a:lnTo>
                <a:lnTo>
                  <a:pt x="1112338" y="965199"/>
                </a:lnTo>
                <a:lnTo>
                  <a:pt x="1076350" y="939799"/>
                </a:lnTo>
                <a:lnTo>
                  <a:pt x="988945" y="914399"/>
                </a:lnTo>
                <a:close/>
              </a:path>
              <a:path w="1164590" h="1320800">
                <a:moveTo>
                  <a:pt x="736354" y="38099"/>
                </a:moveTo>
                <a:lnTo>
                  <a:pt x="631180" y="38099"/>
                </a:lnTo>
                <a:lnTo>
                  <a:pt x="677982" y="50799"/>
                </a:lnTo>
                <a:lnTo>
                  <a:pt x="722055" y="76199"/>
                </a:lnTo>
                <a:lnTo>
                  <a:pt x="762881" y="88899"/>
                </a:lnTo>
                <a:lnTo>
                  <a:pt x="799944" y="126999"/>
                </a:lnTo>
                <a:lnTo>
                  <a:pt x="832724" y="152399"/>
                </a:lnTo>
                <a:lnTo>
                  <a:pt x="860706" y="190499"/>
                </a:lnTo>
                <a:lnTo>
                  <a:pt x="883370" y="228599"/>
                </a:lnTo>
                <a:lnTo>
                  <a:pt x="900200" y="279399"/>
                </a:lnTo>
                <a:lnTo>
                  <a:pt x="910678" y="317499"/>
                </a:lnTo>
                <a:lnTo>
                  <a:pt x="914285" y="368299"/>
                </a:lnTo>
                <a:lnTo>
                  <a:pt x="914285" y="673099"/>
                </a:lnTo>
                <a:lnTo>
                  <a:pt x="906596" y="711199"/>
                </a:lnTo>
                <a:lnTo>
                  <a:pt x="885639" y="749299"/>
                </a:lnTo>
                <a:lnTo>
                  <a:pt x="854583" y="761999"/>
                </a:lnTo>
                <a:lnTo>
                  <a:pt x="816597" y="774699"/>
                </a:lnTo>
                <a:lnTo>
                  <a:pt x="687654" y="774699"/>
                </a:lnTo>
                <a:lnTo>
                  <a:pt x="687654" y="850899"/>
                </a:lnTo>
                <a:lnTo>
                  <a:pt x="582168" y="1231899"/>
                </a:lnTo>
                <a:lnTo>
                  <a:pt x="668154" y="1231899"/>
                </a:lnTo>
                <a:lnTo>
                  <a:pt x="680438" y="1219199"/>
                </a:lnTo>
                <a:lnTo>
                  <a:pt x="623290" y="1219199"/>
                </a:lnTo>
                <a:lnTo>
                  <a:pt x="719899" y="876299"/>
                </a:lnTo>
                <a:lnTo>
                  <a:pt x="857838" y="876299"/>
                </a:lnTo>
                <a:lnTo>
                  <a:pt x="726732" y="838199"/>
                </a:lnTo>
                <a:lnTo>
                  <a:pt x="726732" y="812799"/>
                </a:lnTo>
                <a:lnTo>
                  <a:pt x="816597" y="812799"/>
                </a:lnTo>
                <a:lnTo>
                  <a:pt x="859778" y="800099"/>
                </a:lnTo>
                <a:lnTo>
                  <a:pt x="897312" y="787399"/>
                </a:lnTo>
                <a:lnTo>
                  <a:pt x="926932" y="761999"/>
                </a:lnTo>
                <a:lnTo>
                  <a:pt x="946368" y="723899"/>
                </a:lnTo>
                <a:lnTo>
                  <a:pt x="953350" y="673099"/>
                </a:lnTo>
                <a:lnTo>
                  <a:pt x="953350" y="368299"/>
                </a:lnTo>
                <a:lnTo>
                  <a:pt x="950453" y="330199"/>
                </a:lnTo>
                <a:lnTo>
                  <a:pt x="941995" y="279399"/>
                </a:lnTo>
                <a:lnTo>
                  <a:pt x="928326" y="241299"/>
                </a:lnTo>
                <a:lnTo>
                  <a:pt x="909797" y="203199"/>
                </a:lnTo>
                <a:lnTo>
                  <a:pt x="886758" y="165099"/>
                </a:lnTo>
                <a:lnTo>
                  <a:pt x="859560" y="126999"/>
                </a:lnTo>
                <a:lnTo>
                  <a:pt x="828554" y="88899"/>
                </a:lnTo>
                <a:lnTo>
                  <a:pt x="794090" y="63499"/>
                </a:lnTo>
                <a:lnTo>
                  <a:pt x="756518" y="50799"/>
                </a:lnTo>
                <a:lnTo>
                  <a:pt x="736354" y="38099"/>
                </a:lnTo>
                <a:close/>
              </a:path>
              <a:path w="1164590" h="1320800">
                <a:moveTo>
                  <a:pt x="483702" y="876299"/>
                </a:moveTo>
                <a:lnTo>
                  <a:pt x="444436" y="876299"/>
                </a:lnTo>
                <a:lnTo>
                  <a:pt x="541045" y="1219199"/>
                </a:lnTo>
                <a:lnTo>
                  <a:pt x="578651" y="1219199"/>
                </a:lnTo>
                <a:lnTo>
                  <a:pt x="483702" y="876299"/>
                </a:lnTo>
                <a:close/>
              </a:path>
              <a:path w="1164590" h="1320800">
                <a:moveTo>
                  <a:pt x="857838" y="876299"/>
                </a:moveTo>
                <a:lnTo>
                  <a:pt x="719899" y="876299"/>
                </a:lnTo>
                <a:lnTo>
                  <a:pt x="812698" y="901699"/>
                </a:lnTo>
                <a:lnTo>
                  <a:pt x="812698" y="1117599"/>
                </a:lnTo>
                <a:lnTo>
                  <a:pt x="724636" y="1117599"/>
                </a:lnTo>
                <a:lnTo>
                  <a:pt x="623290" y="1219199"/>
                </a:lnTo>
                <a:lnTo>
                  <a:pt x="680438" y="1219199"/>
                </a:lnTo>
                <a:lnTo>
                  <a:pt x="741857" y="1155699"/>
                </a:lnTo>
                <a:lnTo>
                  <a:pt x="851763" y="1155699"/>
                </a:lnTo>
                <a:lnTo>
                  <a:pt x="851763" y="914399"/>
                </a:lnTo>
                <a:lnTo>
                  <a:pt x="988945" y="914399"/>
                </a:lnTo>
                <a:lnTo>
                  <a:pt x="857838" y="876299"/>
                </a:lnTo>
                <a:close/>
              </a:path>
              <a:path w="1164590" h="1320800">
                <a:moveTo>
                  <a:pt x="592302" y="787399"/>
                </a:moveTo>
                <a:lnTo>
                  <a:pt x="575437" y="787399"/>
                </a:lnTo>
                <a:lnTo>
                  <a:pt x="579920" y="800099"/>
                </a:lnTo>
                <a:lnTo>
                  <a:pt x="584415" y="800099"/>
                </a:lnTo>
                <a:lnTo>
                  <a:pt x="592302" y="787399"/>
                </a:lnTo>
                <a:close/>
              </a:path>
              <a:path w="1164590" h="1320800">
                <a:moveTo>
                  <a:pt x="665404" y="774699"/>
                </a:moveTo>
                <a:lnTo>
                  <a:pt x="498907" y="774699"/>
                </a:lnTo>
                <a:lnTo>
                  <a:pt x="506818" y="787399"/>
                </a:lnTo>
                <a:lnTo>
                  <a:pt x="657821" y="787399"/>
                </a:lnTo>
                <a:lnTo>
                  <a:pt x="665404" y="774699"/>
                </a:lnTo>
                <a:close/>
              </a:path>
              <a:path w="1164590" h="1320800">
                <a:moveTo>
                  <a:pt x="528764" y="228599"/>
                </a:moveTo>
                <a:lnTo>
                  <a:pt x="461162" y="228599"/>
                </a:lnTo>
                <a:lnTo>
                  <a:pt x="417933" y="253999"/>
                </a:lnTo>
                <a:lnTo>
                  <a:pt x="381285" y="279399"/>
                </a:lnTo>
                <a:lnTo>
                  <a:pt x="352956" y="317499"/>
                </a:lnTo>
                <a:lnTo>
                  <a:pt x="334683" y="355599"/>
                </a:lnTo>
                <a:lnTo>
                  <a:pt x="328206" y="406399"/>
                </a:lnTo>
                <a:lnTo>
                  <a:pt x="328206" y="546099"/>
                </a:lnTo>
                <a:lnTo>
                  <a:pt x="333241" y="584199"/>
                </a:lnTo>
                <a:lnTo>
                  <a:pt x="347687" y="634999"/>
                </a:lnTo>
                <a:lnTo>
                  <a:pt x="370555" y="685799"/>
                </a:lnTo>
                <a:lnTo>
                  <a:pt x="400857" y="711199"/>
                </a:lnTo>
                <a:lnTo>
                  <a:pt x="437603" y="749299"/>
                </a:lnTo>
                <a:lnTo>
                  <a:pt x="437603" y="774699"/>
                </a:lnTo>
                <a:lnTo>
                  <a:pt x="726732" y="774699"/>
                </a:lnTo>
                <a:lnTo>
                  <a:pt x="726732" y="749299"/>
                </a:lnTo>
                <a:lnTo>
                  <a:pt x="517817" y="749299"/>
                </a:lnTo>
                <a:lnTo>
                  <a:pt x="476400" y="723899"/>
                </a:lnTo>
                <a:lnTo>
                  <a:pt x="440045" y="698499"/>
                </a:lnTo>
                <a:lnTo>
                  <a:pt x="409852" y="673099"/>
                </a:lnTo>
                <a:lnTo>
                  <a:pt x="386923" y="634999"/>
                </a:lnTo>
                <a:lnTo>
                  <a:pt x="372358" y="584199"/>
                </a:lnTo>
                <a:lnTo>
                  <a:pt x="367258" y="546099"/>
                </a:lnTo>
                <a:lnTo>
                  <a:pt x="367258" y="406399"/>
                </a:lnTo>
                <a:lnTo>
                  <a:pt x="376747" y="355599"/>
                </a:lnTo>
                <a:lnTo>
                  <a:pt x="402834" y="317499"/>
                </a:lnTo>
                <a:lnTo>
                  <a:pt x="441946" y="279399"/>
                </a:lnTo>
                <a:lnTo>
                  <a:pt x="490512" y="266699"/>
                </a:lnTo>
                <a:lnTo>
                  <a:pt x="531004" y="266699"/>
                </a:lnTo>
                <a:lnTo>
                  <a:pt x="528764" y="241299"/>
                </a:lnTo>
                <a:lnTo>
                  <a:pt x="528764" y="228599"/>
                </a:lnTo>
                <a:close/>
              </a:path>
              <a:path w="1164590" h="1320800">
                <a:moveTo>
                  <a:pt x="531004" y="266699"/>
                </a:moveTo>
                <a:lnTo>
                  <a:pt x="490512" y="266699"/>
                </a:lnTo>
                <a:lnTo>
                  <a:pt x="499082" y="317499"/>
                </a:lnTo>
                <a:lnTo>
                  <a:pt x="516239" y="355599"/>
                </a:lnTo>
                <a:lnTo>
                  <a:pt x="541077" y="406399"/>
                </a:lnTo>
                <a:lnTo>
                  <a:pt x="572693" y="431799"/>
                </a:lnTo>
                <a:lnTo>
                  <a:pt x="610184" y="469899"/>
                </a:lnTo>
                <a:lnTo>
                  <a:pt x="652646" y="482599"/>
                </a:lnTo>
                <a:lnTo>
                  <a:pt x="699175" y="495299"/>
                </a:lnTo>
                <a:lnTo>
                  <a:pt x="748868" y="507999"/>
                </a:lnTo>
                <a:lnTo>
                  <a:pt x="797052" y="507999"/>
                </a:lnTo>
                <a:lnTo>
                  <a:pt x="797052" y="546099"/>
                </a:lnTo>
                <a:lnTo>
                  <a:pt x="791957" y="584199"/>
                </a:lnTo>
                <a:lnTo>
                  <a:pt x="777396" y="634999"/>
                </a:lnTo>
                <a:lnTo>
                  <a:pt x="754468" y="673099"/>
                </a:lnTo>
                <a:lnTo>
                  <a:pt x="724277" y="698499"/>
                </a:lnTo>
                <a:lnTo>
                  <a:pt x="687922" y="723899"/>
                </a:lnTo>
                <a:lnTo>
                  <a:pt x="646506" y="749299"/>
                </a:lnTo>
                <a:lnTo>
                  <a:pt x="726732" y="749299"/>
                </a:lnTo>
                <a:lnTo>
                  <a:pt x="763478" y="711199"/>
                </a:lnTo>
                <a:lnTo>
                  <a:pt x="793780" y="685799"/>
                </a:lnTo>
                <a:lnTo>
                  <a:pt x="816648" y="634999"/>
                </a:lnTo>
                <a:lnTo>
                  <a:pt x="831094" y="584199"/>
                </a:lnTo>
                <a:lnTo>
                  <a:pt x="836129" y="546099"/>
                </a:lnTo>
                <a:lnTo>
                  <a:pt x="836129" y="469899"/>
                </a:lnTo>
                <a:lnTo>
                  <a:pt x="748880" y="469899"/>
                </a:lnTo>
                <a:lnTo>
                  <a:pt x="704575" y="457199"/>
                </a:lnTo>
                <a:lnTo>
                  <a:pt x="663283" y="444499"/>
                </a:lnTo>
                <a:lnTo>
                  <a:pt x="625896" y="431799"/>
                </a:lnTo>
                <a:lnTo>
                  <a:pt x="593307" y="406399"/>
                </a:lnTo>
                <a:lnTo>
                  <a:pt x="566407" y="368299"/>
                </a:lnTo>
                <a:lnTo>
                  <a:pt x="546089" y="330199"/>
                </a:lnTo>
                <a:lnTo>
                  <a:pt x="533244" y="292099"/>
                </a:lnTo>
                <a:lnTo>
                  <a:pt x="531004" y="266699"/>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28" name="object 39"/>
          <p:cNvSpPr txBox="1"/>
          <p:nvPr/>
        </p:nvSpPr>
        <p:spPr>
          <a:xfrm>
            <a:off x="6771974" y="1958142"/>
            <a:ext cx="5084517" cy="843305"/>
          </a:xfrm>
          <a:prstGeom prst="rect">
            <a:avLst/>
          </a:prstGeom>
        </p:spPr>
        <p:txBody>
          <a:bodyPr vert="horz" wrap="square" lIns="0" tIns="12189" rIns="0" bIns="0" rtlCol="0">
            <a:spAutoFit/>
          </a:bodyPr>
          <a:lstStyle/>
          <a:p>
            <a:pPr marL="12189" marR="4875">
              <a:spcBef>
                <a:spcPts val="96"/>
              </a:spcBef>
            </a:pPr>
            <a:r>
              <a:rPr b="1" spc="-5" dirty="0">
                <a:latin typeface="DIN Pro Medium" panose="020B0604020202020204" charset="0"/>
                <a:cs typeface="DIN Pro Medium" panose="020B0604020202020204" charset="0"/>
              </a:rPr>
              <a:t>Достоверность </a:t>
            </a:r>
            <a:r>
              <a:rPr b="1" dirty="0">
                <a:latin typeface="DIN Pro Medium" panose="020B0604020202020204" charset="0"/>
                <a:cs typeface="DIN Pro Medium" panose="020B0604020202020204" charset="0"/>
              </a:rPr>
              <a:t>и объективность </a:t>
            </a:r>
            <a:r>
              <a:rPr b="1" spc="5" dirty="0">
                <a:latin typeface="DIN Pro Medium" panose="020B0604020202020204" charset="0"/>
                <a:cs typeface="DIN Pro Medium" panose="020B0604020202020204" charset="0"/>
              </a:rPr>
              <a:t> </a:t>
            </a:r>
            <a:r>
              <a:rPr b="1" spc="-5" dirty="0">
                <a:latin typeface="DIN Pro Medium" panose="020B0604020202020204" charset="0"/>
                <a:cs typeface="DIN Pro Medium" panose="020B0604020202020204" charset="0"/>
              </a:rPr>
              <a:t>результатов </a:t>
            </a:r>
            <a:r>
              <a:rPr b="1" dirty="0">
                <a:latin typeface="DIN Pro Medium" panose="020B0604020202020204" charset="0"/>
                <a:cs typeface="DIN Pro Medium" panose="020B0604020202020204" charset="0"/>
              </a:rPr>
              <a:t>оценки квалификации </a:t>
            </a:r>
            <a:r>
              <a:rPr b="1" spc="5" dirty="0">
                <a:latin typeface="DIN Pro Medium" panose="020B0604020202020204" charset="0"/>
                <a:cs typeface="DIN Pro Medium" panose="020B0604020202020204" charset="0"/>
              </a:rPr>
              <a:t> </a:t>
            </a:r>
            <a:r>
              <a:rPr b="1" dirty="0">
                <a:latin typeface="DIN Pro Medium" panose="020B0604020202020204" charset="0"/>
                <a:cs typeface="DIN Pro Medium" panose="020B0604020202020204" charset="0"/>
              </a:rPr>
              <a:t>обеспечивает</a:t>
            </a:r>
            <a:r>
              <a:rPr b="1" spc="-44" dirty="0">
                <a:latin typeface="DIN Pro Medium" panose="020B0604020202020204" charset="0"/>
                <a:cs typeface="DIN Pro Medium" panose="020B0604020202020204" charset="0"/>
              </a:rPr>
              <a:t> </a:t>
            </a:r>
            <a:r>
              <a:rPr b="1" spc="-5" dirty="0">
                <a:latin typeface="DIN Pro Medium" panose="020B0604020202020204" charset="0"/>
                <a:cs typeface="DIN Pro Medium" panose="020B0604020202020204" charset="0"/>
              </a:rPr>
              <a:t>Единая</a:t>
            </a:r>
            <a:r>
              <a:rPr b="1" spc="-47" dirty="0">
                <a:latin typeface="DIN Pro Medium" panose="020B0604020202020204" charset="0"/>
                <a:cs typeface="DIN Pro Medium" panose="020B0604020202020204" charset="0"/>
              </a:rPr>
              <a:t> </a:t>
            </a:r>
            <a:r>
              <a:rPr b="1" dirty="0">
                <a:latin typeface="DIN Pro Medium" panose="020B0604020202020204" charset="0"/>
                <a:cs typeface="DIN Pro Medium" panose="020B0604020202020204" charset="0"/>
              </a:rPr>
              <a:t>Информационная </a:t>
            </a:r>
            <a:r>
              <a:rPr b="1" spc="-575" dirty="0">
                <a:latin typeface="DIN Pro Medium" panose="020B0604020202020204" charset="0"/>
                <a:cs typeface="DIN Pro Medium" panose="020B0604020202020204" charset="0"/>
              </a:rPr>
              <a:t> </a:t>
            </a:r>
            <a:r>
              <a:rPr b="1" spc="-5" dirty="0">
                <a:latin typeface="DIN Pro Medium" panose="020B0604020202020204" charset="0"/>
                <a:cs typeface="DIN Pro Medium" panose="020B0604020202020204" charset="0"/>
              </a:rPr>
              <a:t>Платформа</a:t>
            </a:r>
            <a:endParaRPr dirty="0">
              <a:latin typeface="DIN Pro Medium" panose="020B0604020202020204" charset="0"/>
              <a:cs typeface="DIN Pro Medium" panose="020B0604020202020204" charset="0"/>
            </a:endParaRPr>
          </a:p>
        </p:txBody>
      </p:sp>
      <p:grpSp>
        <p:nvGrpSpPr>
          <p:cNvPr id="29" name="object 41"/>
          <p:cNvGrpSpPr/>
          <p:nvPr/>
        </p:nvGrpSpPr>
        <p:grpSpPr>
          <a:xfrm>
            <a:off x="6760031" y="4657292"/>
            <a:ext cx="1258094" cy="1254122"/>
            <a:chOff x="6583423" y="4450330"/>
            <a:chExt cx="1317625" cy="1294765"/>
          </a:xfrm>
        </p:grpSpPr>
        <p:sp>
          <p:nvSpPr>
            <p:cNvPr id="30" name="object 42"/>
            <p:cNvSpPr/>
            <p:nvPr/>
          </p:nvSpPr>
          <p:spPr>
            <a:xfrm>
              <a:off x="6624548" y="4669701"/>
              <a:ext cx="1047750" cy="567690"/>
            </a:xfrm>
            <a:custGeom>
              <a:avLst/>
              <a:gdLst/>
              <a:ahLst/>
              <a:cxnLst/>
              <a:rect l="l" t="t" r="r" b="b"/>
              <a:pathLst>
                <a:path w="1047750" h="567689">
                  <a:moveTo>
                    <a:pt x="1047178" y="0"/>
                  </a:moveTo>
                  <a:lnTo>
                    <a:pt x="0" y="0"/>
                  </a:lnTo>
                  <a:lnTo>
                    <a:pt x="0" y="567296"/>
                  </a:lnTo>
                  <a:lnTo>
                    <a:pt x="1047178" y="567296"/>
                  </a:lnTo>
                  <a:lnTo>
                    <a:pt x="1047178" y="0"/>
                  </a:lnTo>
                  <a:close/>
                </a:path>
              </a:pathLst>
            </a:custGeom>
            <a:solidFill>
              <a:srgbClr val="FFFFFF"/>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31" name="object 43"/>
            <p:cNvSpPr/>
            <p:nvPr/>
          </p:nvSpPr>
          <p:spPr>
            <a:xfrm>
              <a:off x="6882460" y="4904667"/>
              <a:ext cx="268605" cy="307340"/>
            </a:xfrm>
            <a:custGeom>
              <a:avLst/>
              <a:gdLst/>
              <a:ahLst/>
              <a:cxnLst/>
              <a:rect l="l" t="t" r="r" b="b"/>
              <a:pathLst>
                <a:path w="268604" h="307339">
                  <a:moveTo>
                    <a:pt x="244981" y="0"/>
                  </a:moveTo>
                  <a:lnTo>
                    <a:pt x="5129" y="271056"/>
                  </a:lnTo>
                  <a:lnTo>
                    <a:pt x="0" y="286827"/>
                  </a:lnTo>
                  <a:lnTo>
                    <a:pt x="2223" y="294832"/>
                  </a:lnTo>
                  <a:lnTo>
                    <a:pt x="7529" y="301599"/>
                  </a:lnTo>
                  <a:lnTo>
                    <a:pt x="11606" y="305092"/>
                  </a:lnTo>
                  <a:lnTo>
                    <a:pt x="16622" y="306806"/>
                  </a:lnTo>
                  <a:lnTo>
                    <a:pt x="27722" y="306806"/>
                  </a:lnTo>
                  <a:lnTo>
                    <a:pt x="33793" y="304215"/>
                  </a:lnTo>
                  <a:lnTo>
                    <a:pt x="263167" y="35686"/>
                  </a:lnTo>
                  <a:lnTo>
                    <a:pt x="267350" y="28162"/>
                  </a:lnTo>
                  <a:lnTo>
                    <a:pt x="268290" y="19904"/>
                  </a:lnTo>
                  <a:lnTo>
                    <a:pt x="266066" y="11898"/>
                  </a:lnTo>
                  <a:lnTo>
                    <a:pt x="260754" y="5130"/>
                  </a:lnTo>
                  <a:lnTo>
                    <a:pt x="253233" y="946"/>
                  </a:lnTo>
                  <a:lnTo>
                    <a:pt x="244981" y="0"/>
                  </a:lnTo>
                  <a:close/>
                </a:path>
              </a:pathLst>
            </a:custGeom>
            <a:solidFill>
              <a:srgbClr val="DE202A"/>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32" name="object 44"/>
            <p:cNvPicPr/>
            <p:nvPr/>
          </p:nvPicPr>
          <p:blipFill>
            <a:blip r:embed="rId4" cstate="print"/>
            <a:stretch>
              <a:fillRect/>
            </a:stretch>
          </p:blipFill>
          <p:spPr>
            <a:xfrm>
              <a:off x="6882425" y="4960940"/>
              <a:ext cx="104105" cy="111744"/>
            </a:xfrm>
            <a:prstGeom prst="rect">
              <a:avLst/>
            </a:prstGeom>
          </p:spPr>
        </p:pic>
        <p:sp>
          <p:nvSpPr>
            <p:cNvPr id="33" name="object 45"/>
            <p:cNvSpPr/>
            <p:nvPr/>
          </p:nvSpPr>
          <p:spPr>
            <a:xfrm>
              <a:off x="6583413" y="4638039"/>
              <a:ext cx="1317625" cy="1107440"/>
            </a:xfrm>
            <a:custGeom>
              <a:avLst/>
              <a:gdLst/>
              <a:ahLst/>
              <a:cxnLst/>
              <a:rect l="l" t="t" r="r" b="b"/>
              <a:pathLst>
                <a:path w="1317625" h="1107439">
                  <a:moveTo>
                    <a:pt x="724281" y="803084"/>
                  </a:moveTo>
                  <a:lnTo>
                    <a:pt x="722579" y="794664"/>
                  </a:lnTo>
                  <a:lnTo>
                    <a:pt x="717931" y="787781"/>
                  </a:lnTo>
                  <a:lnTo>
                    <a:pt x="711047" y="783132"/>
                  </a:lnTo>
                  <a:lnTo>
                    <a:pt x="702602" y="781418"/>
                  </a:lnTo>
                  <a:lnTo>
                    <a:pt x="614959" y="781418"/>
                  </a:lnTo>
                  <a:lnTo>
                    <a:pt x="606526" y="783132"/>
                  </a:lnTo>
                  <a:lnTo>
                    <a:pt x="599643" y="787781"/>
                  </a:lnTo>
                  <a:lnTo>
                    <a:pt x="594995" y="794664"/>
                  </a:lnTo>
                  <a:lnTo>
                    <a:pt x="593293" y="803084"/>
                  </a:lnTo>
                  <a:lnTo>
                    <a:pt x="594995" y="811530"/>
                  </a:lnTo>
                  <a:lnTo>
                    <a:pt x="599630" y="818426"/>
                  </a:lnTo>
                  <a:lnTo>
                    <a:pt x="606526" y="823061"/>
                  </a:lnTo>
                  <a:lnTo>
                    <a:pt x="614959" y="824763"/>
                  </a:lnTo>
                  <a:lnTo>
                    <a:pt x="702602" y="824763"/>
                  </a:lnTo>
                  <a:lnTo>
                    <a:pt x="711047" y="823061"/>
                  </a:lnTo>
                  <a:lnTo>
                    <a:pt x="717931" y="818426"/>
                  </a:lnTo>
                  <a:lnTo>
                    <a:pt x="722579" y="811530"/>
                  </a:lnTo>
                  <a:lnTo>
                    <a:pt x="724281" y="803084"/>
                  </a:lnTo>
                  <a:close/>
                </a:path>
                <a:path w="1317625" h="1107439">
                  <a:moveTo>
                    <a:pt x="1317548" y="86677"/>
                  </a:moveTo>
                  <a:lnTo>
                    <a:pt x="1310728" y="52971"/>
                  </a:lnTo>
                  <a:lnTo>
                    <a:pt x="1304239" y="43345"/>
                  </a:lnTo>
                  <a:lnTo>
                    <a:pt x="1292136" y="25412"/>
                  </a:lnTo>
                  <a:lnTo>
                    <a:pt x="1274191" y="13309"/>
                  </a:lnTo>
                  <a:lnTo>
                    <a:pt x="1274191" y="86677"/>
                  </a:lnTo>
                  <a:lnTo>
                    <a:pt x="1274191" y="698817"/>
                  </a:lnTo>
                  <a:lnTo>
                    <a:pt x="1274191" y="742175"/>
                  </a:lnTo>
                  <a:lnTo>
                    <a:pt x="1274191" y="820712"/>
                  </a:lnTo>
                  <a:lnTo>
                    <a:pt x="1270787" y="837552"/>
                  </a:lnTo>
                  <a:lnTo>
                    <a:pt x="1261491" y="851331"/>
                  </a:lnTo>
                  <a:lnTo>
                    <a:pt x="1247724" y="860615"/>
                  </a:lnTo>
                  <a:lnTo>
                    <a:pt x="1230871" y="864031"/>
                  </a:lnTo>
                  <a:lnTo>
                    <a:pt x="776147" y="864031"/>
                  </a:lnTo>
                  <a:lnTo>
                    <a:pt x="776147" y="1063688"/>
                  </a:lnTo>
                  <a:lnTo>
                    <a:pt x="541413" y="1063688"/>
                  </a:lnTo>
                  <a:lnTo>
                    <a:pt x="547497" y="1023581"/>
                  </a:lnTo>
                  <a:lnTo>
                    <a:pt x="551649" y="980478"/>
                  </a:lnTo>
                  <a:lnTo>
                    <a:pt x="554240" y="939901"/>
                  </a:lnTo>
                  <a:lnTo>
                    <a:pt x="555612" y="907389"/>
                  </a:lnTo>
                  <a:lnTo>
                    <a:pt x="761936" y="907389"/>
                  </a:lnTo>
                  <a:lnTo>
                    <a:pt x="763308" y="939901"/>
                  </a:lnTo>
                  <a:lnTo>
                    <a:pt x="765898" y="980478"/>
                  </a:lnTo>
                  <a:lnTo>
                    <a:pt x="770051" y="1023581"/>
                  </a:lnTo>
                  <a:lnTo>
                    <a:pt x="776147" y="1063688"/>
                  </a:lnTo>
                  <a:lnTo>
                    <a:pt x="776147" y="864031"/>
                  </a:lnTo>
                  <a:lnTo>
                    <a:pt x="86677" y="864031"/>
                  </a:lnTo>
                  <a:lnTo>
                    <a:pt x="69837" y="860615"/>
                  </a:lnTo>
                  <a:lnTo>
                    <a:pt x="56057" y="851331"/>
                  </a:lnTo>
                  <a:lnTo>
                    <a:pt x="46774" y="837552"/>
                  </a:lnTo>
                  <a:lnTo>
                    <a:pt x="43357" y="820712"/>
                  </a:lnTo>
                  <a:lnTo>
                    <a:pt x="43357" y="742175"/>
                  </a:lnTo>
                  <a:lnTo>
                    <a:pt x="1274191" y="742175"/>
                  </a:lnTo>
                  <a:lnTo>
                    <a:pt x="1274191" y="698817"/>
                  </a:lnTo>
                  <a:lnTo>
                    <a:pt x="1217256" y="698817"/>
                  </a:lnTo>
                  <a:lnTo>
                    <a:pt x="1217256" y="378904"/>
                  </a:lnTo>
                  <a:lnTo>
                    <a:pt x="1215555" y="370459"/>
                  </a:lnTo>
                  <a:lnTo>
                    <a:pt x="1210919" y="363575"/>
                  </a:lnTo>
                  <a:lnTo>
                    <a:pt x="1204023" y="358940"/>
                  </a:lnTo>
                  <a:lnTo>
                    <a:pt x="1195590" y="357238"/>
                  </a:lnTo>
                  <a:lnTo>
                    <a:pt x="1187157" y="358940"/>
                  </a:lnTo>
                  <a:lnTo>
                    <a:pt x="1180274" y="363575"/>
                  </a:lnTo>
                  <a:lnTo>
                    <a:pt x="1175626" y="370459"/>
                  </a:lnTo>
                  <a:lnTo>
                    <a:pt x="1173924" y="378904"/>
                  </a:lnTo>
                  <a:lnTo>
                    <a:pt x="1173924" y="698817"/>
                  </a:lnTo>
                  <a:lnTo>
                    <a:pt x="143637" y="698817"/>
                  </a:lnTo>
                  <a:lnTo>
                    <a:pt x="143637" y="143764"/>
                  </a:lnTo>
                  <a:lnTo>
                    <a:pt x="146202" y="141198"/>
                  </a:lnTo>
                  <a:lnTo>
                    <a:pt x="1171346" y="141198"/>
                  </a:lnTo>
                  <a:lnTo>
                    <a:pt x="1173924" y="143764"/>
                  </a:lnTo>
                  <a:lnTo>
                    <a:pt x="1173924" y="279742"/>
                  </a:lnTo>
                  <a:lnTo>
                    <a:pt x="1175626" y="288175"/>
                  </a:lnTo>
                  <a:lnTo>
                    <a:pt x="1215555" y="288175"/>
                  </a:lnTo>
                  <a:lnTo>
                    <a:pt x="1217256" y="279742"/>
                  </a:lnTo>
                  <a:lnTo>
                    <a:pt x="1217256" y="146926"/>
                  </a:lnTo>
                  <a:lnTo>
                    <a:pt x="1187272" y="101701"/>
                  </a:lnTo>
                  <a:lnTo>
                    <a:pt x="1168184" y="97840"/>
                  </a:lnTo>
                  <a:lnTo>
                    <a:pt x="149364" y="97840"/>
                  </a:lnTo>
                  <a:lnTo>
                    <a:pt x="130289" y="101701"/>
                  </a:lnTo>
                  <a:lnTo>
                    <a:pt x="114681" y="112229"/>
                  </a:lnTo>
                  <a:lnTo>
                    <a:pt x="104152" y="127838"/>
                  </a:lnTo>
                  <a:lnTo>
                    <a:pt x="100291" y="146926"/>
                  </a:lnTo>
                  <a:lnTo>
                    <a:pt x="100291" y="698817"/>
                  </a:lnTo>
                  <a:lnTo>
                    <a:pt x="43357" y="698817"/>
                  </a:lnTo>
                  <a:lnTo>
                    <a:pt x="43357" y="86677"/>
                  </a:lnTo>
                  <a:lnTo>
                    <a:pt x="46774" y="69824"/>
                  </a:lnTo>
                  <a:lnTo>
                    <a:pt x="56057" y="56045"/>
                  </a:lnTo>
                  <a:lnTo>
                    <a:pt x="69837" y="46748"/>
                  </a:lnTo>
                  <a:lnTo>
                    <a:pt x="86677" y="43345"/>
                  </a:lnTo>
                  <a:lnTo>
                    <a:pt x="1230871" y="43345"/>
                  </a:lnTo>
                  <a:lnTo>
                    <a:pt x="1247724" y="46748"/>
                  </a:lnTo>
                  <a:lnTo>
                    <a:pt x="1261491" y="56045"/>
                  </a:lnTo>
                  <a:lnTo>
                    <a:pt x="1270787" y="69824"/>
                  </a:lnTo>
                  <a:lnTo>
                    <a:pt x="1274191" y="86677"/>
                  </a:lnTo>
                  <a:lnTo>
                    <a:pt x="1274191" y="13309"/>
                  </a:lnTo>
                  <a:lnTo>
                    <a:pt x="1264577" y="6819"/>
                  </a:lnTo>
                  <a:lnTo>
                    <a:pt x="1230871" y="0"/>
                  </a:lnTo>
                  <a:lnTo>
                    <a:pt x="86677" y="0"/>
                  </a:lnTo>
                  <a:lnTo>
                    <a:pt x="52971" y="6819"/>
                  </a:lnTo>
                  <a:lnTo>
                    <a:pt x="25425" y="25412"/>
                  </a:lnTo>
                  <a:lnTo>
                    <a:pt x="6832" y="52971"/>
                  </a:lnTo>
                  <a:lnTo>
                    <a:pt x="0" y="86677"/>
                  </a:lnTo>
                  <a:lnTo>
                    <a:pt x="0" y="820712"/>
                  </a:lnTo>
                  <a:lnTo>
                    <a:pt x="6832" y="854417"/>
                  </a:lnTo>
                  <a:lnTo>
                    <a:pt x="25425" y="881964"/>
                  </a:lnTo>
                  <a:lnTo>
                    <a:pt x="52971" y="900557"/>
                  </a:lnTo>
                  <a:lnTo>
                    <a:pt x="86677" y="907389"/>
                  </a:lnTo>
                  <a:lnTo>
                    <a:pt x="512254" y="907389"/>
                  </a:lnTo>
                  <a:lnTo>
                    <a:pt x="510578" y="944473"/>
                  </a:lnTo>
                  <a:lnTo>
                    <a:pt x="507644" y="986663"/>
                  </a:lnTo>
                  <a:lnTo>
                    <a:pt x="503237" y="1028293"/>
                  </a:lnTo>
                  <a:lnTo>
                    <a:pt x="497154" y="1063688"/>
                  </a:lnTo>
                  <a:lnTo>
                    <a:pt x="403872" y="1063688"/>
                  </a:lnTo>
                  <a:lnTo>
                    <a:pt x="395439" y="1065390"/>
                  </a:lnTo>
                  <a:lnTo>
                    <a:pt x="388543" y="1070025"/>
                  </a:lnTo>
                  <a:lnTo>
                    <a:pt x="383895" y="1076921"/>
                  </a:lnTo>
                  <a:lnTo>
                    <a:pt x="382193" y="1085354"/>
                  </a:lnTo>
                  <a:lnTo>
                    <a:pt x="383895" y="1093787"/>
                  </a:lnTo>
                  <a:lnTo>
                    <a:pt x="388543" y="1100683"/>
                  </a:lnTo>
                  <a:lnTo>
                    <a:pt x="395439" y="1105331"/>
                  </a:lnTo>
                  <a:lnTo>
                    <a:pt x="403872" y="1107033"/>
                  </a:lnTo>
                  <a:lnTo>
                    <a:pt x="913701" y="1107033"/>
                  </a:lnTo>
                  <a:lnTo>
                    <a:pt x="922134" y="1105331"/>
                  </a:lnTo>
                  <a:lnTo>
                    <a:pt x="929017" y="1100683"/>
                  </a:lnTo>
                  <a:lnTo>
                    <a:pt x="933653" y="1093787"/>
                  </a:lnTo>
                  <a:lnTo>
                    <a:pt x="935355" y="1085354"/>
                  </a:lnTo>
                  <a:lnTo>
                    <a:pt x="933653" y="1076921"/>
                  </a:lnTo>
                  <a:lnTo>
                    <a:pt x="929017" y="1070025"/>
                  </a:lnTo>
                  <a:lnTo>
                    <a:pt x="922134" y="1065390"/>
                  </a:lnTo>
                  <a:lnTo>
                    <a:pt x="913701" y="1063688"/>
                  </a:lnTo>
                  <a:lnTo>
                    <a:pt x="820407" y="1063688"/>
                  </a:lnTo>
                  <a:lnTo>
                    <a:pt x="814324" y="1028293"/>
                  </a:lnTo>
                  <a:lnTo>
                    <a:pt x="809929" y="986663"/>
                  </a:lnTo>
                  <a:lnTo>
                    <a:pt x="806996" y="944473"/>
                  </a:lnTo>
                  <a:lnTo>
                    <a:pt x="805319" y="907389"/>
                  </a:lnTo>
                  <a:lnTo>
                    <a:pt x="1230871" y="907389"/>
                  </a:lnTo>
                  <a:lnTo>
                    <a:pt x="1264577" y="900557"/>
                  </a:lnTo>
                  <a:lnTo>
                    <a:pt x="1292136" y="881964"/>
                  </a:lnTo>
                  <a:lnTo>
                    <a:pt x="1304239" y="864031"/>
                  </a:lnTo>
                  <a:lnTo>
                    <a:pt x="1310728" y="854417"/>
                  </a:lnTo>
                  <a:lnTo>
                    <a:pt x="1317548" y="820712"/>
                  </a:lnTo>
                  <a:lnTo>
                    <a:pt x="1317548" y="742175"/>
                  </a:lnTo>
                  <a:lnTo>
                    <a:pt x="1317548" y="698817"/>
                  </a:lnTo>
                  <a:lnTo>
                    <a:pt x="1317548" y="86677"/>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34" name="object 46"/>
            <p:cNvPicPr/>
            <p:nvPr/>
          </p:nvPicPr>
          <p:blipFill>
            <a:blip r:embed="rId5" cstate="print"/>
            <a:stretch>
              <a:fillRect/>
            </a:stretch>
          </p:blipFill>
          <p:spPr>
            <a:xfrm>
              <a:off x="7118295" y="4473190"/>
              <a:ext cx="240868" cy="240868"/>
            </a:xfrm>
            <a:prstGeom prst="rect">
              <a:avLst/>
            </a:prstGeom>
          </p:spPr>
        </p:pic>
        <p:sp>
          <p:nvSpPr>
            <p:cNvPr id="35" name="object 47"/>
            <p:cNvSpPr/>
            <p:nvPr/>
          </p:nvSpPr>
          <p:spPr>
            <a:xfrm>
              <a:off x="7118295" y="4473190"/>
              <a:ext cx="241300" cy="241300"/>
            </a:xfrm>
            <a:custGeom>
              <a:avLst/>
              <a:gdLst/>
              <a:ahLst/>
              <a:cxnLst/>
              <a:rect l="l" t="t" r="r" b="b"/>
              <a:pathLst>
                <a:path w="241300" h="241300">
                  <a:moveTo>
                    <a:pt x="120434" y="240868"/>
                  </a:moveTo>
                  <a:lnTo>
                    <a:pt x="167310" y="231405"/>
                  </a:lnTo>
                  <a:lnTo>
                    <a:pt x="205592" y="205598"/>
                  </a:lnTo>
                  <a:lnTo>
                    <a:pt x="231403" y="167321"/>
                  </a:lnTo>
                  <a:lnTo>
                    <a:pt x="240868" y="120446"/>
                  </a:lnTo>
                  <a:lnTo>
                    <a:pt x="231403" y="73562"/>
                  </a:lnTo>
                  <a:lnTo>
                    <a:pt x="205592" y="35277"/>
                  </a:lnTo>
                  <a:lnTo>
                    <a:pt x="167310" y="9465"/>
                  </a:lnTo>
                  <a:lnTo>
                    <a:pt x="120434" y="0"/>
                  </a:lnTo>
                  <a:lnTo>
                    <a:pt x="73557" y="9465"/>
                  </a:lnTo>
                  <a:lnTo>
                    <a:pt x="35275" y="35277"/>
                  </a:lnTo>
                  <a:lnTo>
                    <a:pt x="9464" y="73562"/>
                  </a:lnTo>
                  <a:lnTo>
                    <a:pt x="0" y="120446"/>
                  </a:lnTo>
                  <a:lnTo>
                    <a:pt x="9464" y="167321"/>
                  </a:lnTo>
                  <a:lnTo>
                    <a:pt x="35275" y="205598"/>
                  </a:lnTo>
                  <a:lnTo>
                    <a:pt x="73557" y="231405"/>
                  </a:lnTo>
                  <a:lnTo>
                    <a:pt x="120434" y="240868"/>
                  </a:lnTo>
                  <a:close/>
                </a:path>
              </a:pathLst>
            </a:custGeom>
            <a:ln w="45123">
              <a:solidFill>
                <a:srgbClr val="FFFFFF"/>
              </a:solidFill>
            </a:ln>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36" name="object 48"/>
            <p:cNvPicPr/>
            <p:nvPr/>
          </p:nvPicPr>
          <p:blipFill>
            <a:blip r:embed="rId6" cstate="print"/>
            <a:stretch>
              <a:fillRect/>
            </a:stretch>
          </p:blipFill>
          <p:spPr>
            <a:xfrm>
              <a:off x="7129420" y="4484310"/>
              <a:ext cx="218617" cy="218630"/>
            </a:xfrm>
            <a:prstGeom prst="rect">
              <a:avLst/>
            </a:prstGeom>
          </p:spPr>
        </p:pic>
      </p:grpSp>
      <p:sp>
        <p:nvSpPr>
          <p:cNvPr id="37" name="object 49"/>
          <p:cNvSpPr txBox="1"/>
          <p:nvPr/>
        </p:nvSpPr>
        <p:spPr>
          <a:xfrm>
            <a:off x="7546801" y="4313188"/>
            <a:ext cx="914923" cy="381640"/>
          </a:xfrm>
          <a:prstGeom prst="rect">
            <a:avLst/>
          </a:prstGeom>
          <a:solidFill>
            <a:schemeClr val="bg1"/>
          </a:solidFill>
        </p:spPr>
        <p:txBody>
          <a:bodyPr vert="horz" wrap="square" lIns="0" tIns="12189" rIns="0" bIns="0" rtlCol="0">
            <a:spAutoFit/>
          </a:bodyPr>
          <a:lstStyle/>
          <a:p>
            <a:pPr marL="12189" marR="4875" indent="74963">
              <a:spcBef>
                <a:spcPts val="96"/>
              </a:spcBef>
            </a:pPr>
            <a:r>
              <a:rPr sz="1200" dirty="0">
                <a:solidFill>
                  <a:srgbClr val="495464"/>
                </a:solidFill>
                <a:latin typeface="DIN Pro Medium" panose="020B0604020202020204" charset="0"/>
                <a:cs typeface="DIN Pro Medium" panose="020B0604020202020204" charset="0"/>
              </a:rPr>
              <a:t>Камера</a:t>
            </a:r>
            <a:r>
              <a:rPr sz="1200" spc="-96" dirty="0">
                <a:solidFill>
                  <a:srgbClr val="495464"/>
                </a:solidFill>
                <a:latin typeface="DIN Pro Medium" panose="020B0604020202020204" charset="0"/>
                <a:cs typeface="DIN Pro Medium" panose="020B0604020202020204" charset="0"/>
              </a:rPr>
              <a:t> </a:t>
            </a:r>
            <a:r>
              <a:rPr sz="1200" dirty="0">
                <a:solidFill>
                  <a:srgbClr val="495464"/>
                </a:solidFill>
                <a:latin typeface="DIN Pro Medium" panose="020B0604020202020204" charset="0"/>
                <a:cs typeface="DIN Pro Medium" panose="020B0604020202020204" charset="0"/>
              </a:rPr>
              <a:t>и </a:t>
            </a:r>
            <a:r>
              <a:rPr sz="1200" spc="-456" dirty="0">
                <a:solidFill>
                  <a:srgbClr val="495464"/>
                </a:solidFill>
                <a:latin typeface="DIN Pro Medium" panose="020B0604020202020204" charset="0"/>
                <a:cs typeface="DIN Pro Medium" panose="020B0604020202020204" charset="0"/>
              </a:rPr>
              <a:t> </a:t>
            </a:r>
            <a:r>
              <a:rPr sz="1200" spc="-5" dirty="0">
                <a:solidFill>
                  <a:srgbClr val="495464"/>
                </a:solidFill>
                <a:latin typeface="DIN Pro Medium" panose="020B0604020202020204" charset="0"/>
                <a:cs typeface="DIN Pro Medium" panose="020B0604020202020204" charset="0"/>
              </a:rPr>
              <a:t>микрофон</a:t>
            </a:r>
            <a:endParaRPr sz="1200" dirty="0">
              <a:latin typeface="DIN Pro Medium" panose="020B0604020202020204" charset="0"/>
              <a:cs typeface="DIN Pro Medium" panose="020B0604020202020204" charset="0"/>
            </a:endParaRPr>
          </a:p>
        </p:txBody>
      </p:sp>
      <p:sp>
        <p:nvSpPr>
          <p:cNvPr id="38" name="object 50"/>
          <p:cNvSpPr txBox="1"/>
          <p:nvPr/>
        </p:nvSpPr>
        <p:spPr>
          <a:xfrm>
            <a:off x="9281087" y="4917870"/>
            <a:ext cx="536585" cy="191253"/>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Запись</a:t>
            </a:r>
            <a:endParaRPr sz="1162" dirty="0">
              <a:latin typeface="DIN Pro Medium" panose="020B0604020202020204" charset="0"/>
              <a:cs typeface="DIN Pro Medium" panose="020B0604020202020204" charset="0"/>
            </a:endParaRPr>
          </a:p>
        </p:txBody>
      </p:sp>
      <p:sp>
        <p:nvSpPr>
          <p:cNvPr id="39" name="object 51"/>
          <p:cNvSpPr txBox="1"/>
          <p:nvPr/>
        </p:nvSpPr>
        <p:spPr>
          <a:xfrm>
            <a:off x="9228120" y="3791559"/>
            <a:ext cx="874488" cy="370047"/>
          </a:xfrm>
          <a:prstGeom prst="rect">
            <a:avLst/>
          </a:prstGeom>
        </p:spPr>
        <p:txBody>
          <a:bodyPr vert="horz" wrap="square" lIns="0" tIns="12189" rIns="0" bIns="0" rtlCol="0">
            <a:spAutoFit/>
          </a:bodyPr>
          <a:lstStyle/>
          <a:p>
            <a:pPr marL="132860" marR="4875" indent="-133469">
              <a:spcBef>
                <a:spcPts val="96"/>
              </a:spcBef>
            </a:pPr>
            <a:r>
              <a:rPr sz="1162" dirty="0">
                <a:solidFill>
                  <a:srgbClr val="495464"/>
                </a:solidFill>
                <a:latin typeface="DIN Pro Medium" panose="020B0604020202020204" charset="0"/>
                <a:cs typeface="DIN Pro Medium" panose="020B0604020202020204" charset="0"/>
              </a:rPr>
              <a:t>Машинное  </a:t>
            </a:r>
            <a:r>
              <a:rPr sz="1162" spc="-5" dirty="0">
                <a:solidFill>
                  <a:srgbClr val="495464"/>
                </a:solidFill>
                <a:latin typeface="DIN Pro Medium" panose="020B0604020202020204" charset="0"/>
                <a:cs typeface="DIN Pro Medium" panose="020B0604020202020204" charset="0"/>
              </a:rPr>
              <a:t>зрение</a:t>
            </a:r>
            <a:endParaRPr sz="1162" dirty="0">
              <a:latin typeface="DIN Pro Medium" panose="020B0604020202020204" charset="0"/>
              <a:cs typeface="DIN Pro Medium" panose="020B0604020202020204" charset="0"/>
            </a:endParaRPr>
          </a:p>
        </p:txBody>
      </p:sp>
      <p:sp>
        <p:nvSpPr>
          <p:cNvPr id="40" name="object 52"/>
          <p:cNvSpPr txBox="1"/>
          <p:nvPr/>
        </p:nvSpPr>
        <p:spPr>
          <a:xfrm>
            <a:off x="10414644" y="3791559"/>
            <a:ext cx="1222382" cy="370047"/>
          </a:xfrm>
          <a:prstGeom prst="rect">
            <a:avLst/>
          </a:prstGeom>
        </p:spPr>
        <p:txBody>
          <a:bodyPr vert="horz" wrap="square" lIns="0" tIns="12189" rIns="0" bIns="0" rtlCol="0">
            <a:spAutoFit/>
          </a:bodyPr>
          <a:lstStyle/>
          <a:p>
            <a:pPr marL="192586" marR="4875" indent="-193195">
              <a:spcBef>
                <a:spcPts val="96"/>
              </a:spcBef>
            </a:pPr>
            <a:r>
              <a:rPr sz="1162" spc="-5" dirty="0">
                <a:solidFill>
                  <a:srgbClr val="495464"/>
                </a:solidFill>
                <a:latin typeface="DIN Pro Medium" panose="020B0604020202020204" charset="0"/>
                <a:cs typeface="DIN Pro Medium" panose="020B0604020202020204" charset="0"/>
              </a:rPr>
              <a:t>Искусственный  интеллект</a:t>
            </a:r>
            <a:endParaRPr sz="1162" dirty="0">
              <a:latin typeface="DIN Pro Medium" panose="020B0604020202020204" charset="0"/>
              <a:cs typeface="DIN Pro Medium" panose="020B0604020202020204" charset="0"/>
            </a:endParaRPr>
          </a:p>
        </p:txBody>
      </p:sp>
      <p:sp>
        <p:nvSpPr>
          <p:cNvPr id="42" name="object 53"/>
          <p:cNvSpPr txBox="1"/>
          <p:nvPr/>
        </p:nvSpPr>
        <p:spPr>
          <a:xfrm>
            <a:off x="10144426" y="5723411"/>
            <a:ext cx="446243" cy="191253"/>
          </a:xfrm>
          <a:prstGeom prst="rect">
            <a:avLst/>
          </a:prstGeom>
        </p:spPr>
        <p:txBody>
          <a:bodyPr vert="horz" wrap="square" lIns="0" tIns="12189" rIns="0" bIns="0" rtlCol="0">
            <a:spAutoFit/>
          </a:bodyPr>
          <a:lstStyle/>
          <a:p>
            <a:pPr>
              <a:spcBef>
                <a:spcPts val="96"/>
              </a:spcBef>
            </a:pPr>
            <a:r>
              <a:rPr sz="1162" spc="-5" dirty="0">
                <a:solidFill>
                  <a:srgbClr val="495464"/>
                </a:solidFill>
                <a:latin typeface="DIN Pro Medium" panose="020B0604020202020204" charset="0"/>
                <a:cs typeface="DIN Pro Medium" panose="020B0604020202020204" charset="0"/>
              </a:rPr>
              <a:t>Отчет</a:t>
            </a:r>
            <a:endParaRPr sz="1162" dirty="0">
              <a:latin typeface="DIN Pro Medium" panose="020B0604020202020204" charset="0"/>
              <a:cs typeface="DIN Pro Medium" panose="020B0604020202020204" charset="0"/>
            </a:endParaRPr>
          </a:p>
        </p:txBody>
      </p:sp>
      <p:sp>
        <p:nvSpPr>
          <p:cNvPr id="43" name="object 54"/>
          <p:cNvSpPr txBox="1"/>
          <p:nvPr/>
        </p:nvSpPr>
        <p:spPr>
          <a:xfrm>
            <a:off x="10694906" y="4916246"/>
            <a:ext cx="979711" cy="191177"/>
          </a:xfrm>
          <a:prstGeom prst="rect">
            <a:avLst/>
          </a:prstGeom>
        </p:spPr>
        <p:txBody>
          <a:bodyPr vert="horz" wrap="square" lIns="0" tIns="12189" rIns="0" bIns="0" rtlCol="0">
            <a:spAutoFit/>
          </a:bodyPr>
          <a:lstStyle/>
          <a:p>
            <a:pPr>
              <a:spcBef>
                <a:spcPts val="96"/>
              </a:spcBef>
            </a:pPr>
            <a:r>
              <a:rPr sz="1162" dirty="0">
                <a:solidFill>
                  <a:srgbClr val="495464"/>
                </a:solidFill>
                <a:latin typeface="DIN Pro Medium" panose="020B0604020202020204" charset="0"/>
                <a:cs typeface="DIN Pro Medium" panose="020B0604020202020204" charset="0"/>
              </a:rPr>
              <a:t>Метаданные</a:t>
            </a:r>
            <a:endParaRPr sz="1162" dirty="0">
              <a:latin typeface="DIN Pro Medium" panose="020B0604020202020204" charset="0"/>
              <a:cs typeface="DIN Pro Medium" panose="020B0604020202020204" charset="0"/>
            </a:endParaRPr>
          </a:p>
        </p:txBody>
      </p:sp>
      <p:sp>
        <p:nvSpPr>
          <p:cNvPr id="44" name="object 56"/>
          <p:cNvSpPr txBox="1"/>
          <p:nvPr/>
        </p:nvSpPr>
        <p:spPr>
          <a:xfrm>
            <a:off x="7380555" y="5071146"/>
            <a:ext cx="1199281" cy="196974"/>
          </a:xfrm>
          <a:prstGeom prst="rect">
            <a:avLst/>
          </a:prstGeom>
          <a:solidFill>
            <a:schemeClr val="bg1"/>
          </a:solidFill>
        </p:spPr>
        <p:txBody>
          <a:bodyPr vert="horz" wrap="square" lIns="0" tIns="12189" rIns="0" bIns="0" rtlCol="0">
            <a:spAutoFit/>
          </a:bodyPr>
          <a:lstStyle/>
          <a:p>
            <a:pPr marL="12189">
              <a:spcBef>
                <a:spcPts val="96"/>
              </a:spcBef>
            </a:pPr>
            <a:r>
              <a:rPr sz="1200" spc="-5" dirty="0">
                <a:solidFill>
                  <a:srgbClr val="495464"/>
                </a:solidFill>
                <a:latin typeface="DIN Pro Medium" panose="020B0604020202020204" charset="0"/>
                <a:cs typeface="DIN Pro Medium" panose="020B0604020202020204" charset="0"/>
              </a:rPr>
              <a:t>Рабочий</a:t>
            </a:r>
            <a:r>
              <a:rPr sz="1200" spc="-73" dirty="0">
                <a:solidFill>
                  <a:srgbClr val="495464"/>
                </a:solidFill>
                <a:latin typeface="DIN Pro Medium" panose="020B0604020202020204" charset="0"/>
                <a:cs typeface="DIN Pro Medium" panose="020B0604020202020204" charset="0"/>
              </a:rPr>
              <a:t> </a:t>
            </a:r>
            <a:r>
              <a:rPr sz="1200" spc="-5" dirty="0">
                <a:solidFill>
                  <a:srgbClr val="495464"/>
                </a:solidFill>
                <a:latin typeface="DIN Pro Medium" panose="020B0604020202020204" charset="0"/>
                <a:cs typeface="DIN Pro Medium" panose="020B0604020202020204" charset="0"/>
              </a:rPr>
              <a:t>стол</a:t>
            </a:r>
            <a:endParaRPr sz="1200" dirty="0">
              <a:latin typeface="DIN Pro Medium" panose="020B0604020202020204" charset="0"/>
              <a:cs typeface="DIN Pro Medium" panose="020B0604020202020204" charset="0"/>
            </a:endParaRPr>
          </a:p>
        </p:txBody>
      </p:sp>
      <p:grpSp>
        <p:nvGrpSpPr>
          <p:cNvPr id="45" name="object 57"/>
          <p:cNvGrpSpPr/>
          <p:nvPr/>
        </p:nvGrpSpPr>
        <p:grpSpPr>
          <a:xfrm>
            <a:off x="10102615" y="4945239"/>
            <a:ext cx="526883" cy="722704"/>
            <a:chOff x="10286386" y="4805488"/>
            <a:chExt cx="551815" cy="746125"/>
          </a:xfrm>
        </p:grpSpPr>
        <p:sp>
          <p:nvSpPr>
            <p:cNvPr id="46" name="object 58"/>
            <p:cNvSpPr/>
            <p:nvPr/>
          </p:nvSpPr>
          <p:spPr>
            <a:xfrm>
              <a:off x="10286378" y="4805489"/>
              <a:ext cx="551815" cy="746125"/>
            </a:xfrm>
            <a:custGeom>
              <a:avLst/>
              <a:gdLst/>
              <a:ahLst/>
              <a:cxnLst/>
              <a:rect l="l" t="t" r="r" b="b"/>
              <a:pathLst>
                <a:path w="551815" h="746125">
                  <a:moveTo>
                    <a:pt x="551802" y="135547"/>
                  </a:moveTo>
                  <a:lnTo>
                    <a:pt x="546912" y="130644"/>
                  </a:lnTo>
                  <a:lnTo>
                    <a:pt x="540867" y="130644"/>
                  </a:lnTo>
                  <a:lnTo>
                    <a:pt x="534835" y="130644"/>
                  </a:lnTo>
                  <a:lnTo>
                    <a:pt x="529932" y="135547"/>
                  </a:lnTo>
                  <a:lnTo>
                    <a:pt x="529932" y="724255"/>
                  </a:lnTo>
                  <a:lnTo>
                    <a:pt x="21856" y="724255"/>
                  </a:lnTo>
                  <a:lnTo>
                    <a:pt x="21856" y="575068"/>
                  </a:lnTo>
                  <a:lnTo>
                    <a:pt x="16954" y="570166"/>
                  </a:lnTo>
                  <a:lnTo>
                    <a:pt x="4889" y="570166"/>
                  </a:lnTo>
                  <a:lnTo>
                    <a:pt x="0" y="575068"/>
                  </a:lnTo>
                  <a:lnTo>
                    <a:pt x="0" y="741222"/>
                  </a:lnTo>
                  <a:lnTo>
                    <a:pt x="4889" y="746125"/>
                  </a:lnTo>
                  <a:lnTo>
                    <a:pt x="546912" y="746125"/>
                  </a:lnTo>
                  <a:lnTo>
                    <a:pt x="551802" y="741222"/>
                  </a:lnTo>
                  <a:lnTo>
                    <a:pt x="551802" y="135547"/>
                  </a:lnTo>
                  <a:close/>
                </a:path>
                <a:path w="551815" h="746125">
                  <a:moveTo>
                    <a:pt x="551802" y="4902"/>
                  </a:moveTo>
                  <a:lnTo>
                    <a:pt x="546912" y="0"/>
                  </a:lnTo>
                  <a:lnTo>
                    <a:pt x="540867" y="0"/>
                  </a:lnTo>
                  <a:lnTo>
                    <a:pt x="4889" y="0"/>
                  </a:lnTo>
                  <a:lnTo>
                    <a:pt x="0" y="4902"/>
                  </a:lnTo>
                  <a:lnTo>
                    <a:pt x="0" y="536130"/>
                  </a:lnTo>
                  <a:lnTo>
                    <a:pt x="4889" y="541020"/>
                  </a:lnTo>
                  <a:lnTo>
                    <a:pt x="16954" y="541020"/>
                  </a:lnTo>
                  <a:lnTo>
                    <a:pt x="21856" y="536130"/>
                  </a:lnTo>
                  <a:lnTo>
                    <a:pt x="21856" y="21856"/>
                  </a:lnTo>
                  <a:lnTo>
                    <a:pt x="529932" y="21856"/>
                  </a:lnTo>
                  <a:lnTo>
                    <a:pt x="529932" y="96608"/>
                  </a:lnTo>
                  <a:lnTo>
                    <a:pt x="534835" y="101498"/>
                  </a:lnTo>
                  <a:lnTo>
                    <a:pt x="546912" y="101498"/>
                  </a:lnTo>
                  <a:lnTo>
                    <a:pt x="551802" y="96608"/>
                  </a:lnTo>
                  <a:lnTo>
                    <a:pt x="551802" y="4902"/>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47" name="object 59"/>
            <p:cNvPicPr/>
            <p:nvPr/>
          </p:nvPicPr>
          <p:blipFill>
            <a:blip r:embed="rId7" cstate="print"/>
            <a:stretch>
              <a:fillRect/>
            </a:stretch>
          </p:blipFill>
          <p:spPr>
            <a:xfrm>
              <a:off x="10333484" y="4948281"/>
              <a:ext cx="169062" cy="169062"/>
            </a:xfrm>
            <a:prstGeom prst="rect">
              <a:avLst/>
            </a:prstGeom>
          </p:spPr>
        </p:pic>
        <p:pic>
          <p:nvPicPr>
            <p:cNvPr id="48" name="object 60"/>
            <p:cNvPicPr/>
            <p:nvPr/>
          </p:nvPicPr>
          <p:blipFill>
            <a:blip r:embed="rId8" cstate="print"/>
            <a:stretch>
              <a:fillRect/>
            </a:stretch>
          </p:blipFill>
          <p:spPr>
            <a:xfrm>
              <a:off x="10339369" y="5435533"/>
              <a:ext cx="92532" cy="68973"/>
            </a:xfrm>
            <a:prstGeom prst="rect">
              <a:avLst/>
            </a:prstGeom>
          </p:spPr>
        </p:pic>
        <p:pic>
          <p:nvPicPr>
            <p:cNvPr id="49" name="object 61"/>
            <p:cNvPicPr/>
            <p:nvPr/>
          </p:nvPicPr>
          <p:blipFill>
            <a:blip r:embed="rId9" cstate="print"/>
            <a:stretch>
              <a:fillRect/>
            </a:stretch>
          </p:blipFill>
          <p:spPr>
            <a:xfrm>
              <a:off x="10457135" y="5364879"/>
              <a:ext cx="92519" cy="139623"/>
            </a:xfrm>
            <a:prstGeom prst="rect">
              <a:avLst/>
            </a:prstGeom>
          </p:spPr>
        </p:pic>
        <p:pic>
          <p:nvPicPr>
            <p:cNvPr id="50" name="object 62"/>
            <p:cNvPicPr/>
            <p:nvPr/>
          </p:nvPicPr>
          <p:blipFill>
            <a:blip r:embed="rId10" cstate="print"/>
            <a:stretch>
              <a:fillRect/>
            </a:stretch>
          </p:blipFill>
          <p:spPr>
            <a:xfrm>
              <a:off x="10574900" y="5276548"/>
              <a:ext cx="92519" cy="227952"/>
            </a:xfrm>
            <a:prstGeom prst="rect">
              <a:avLst/>
            </a:prstGeom>
          </p:spPr>
        </p:pic>
        <p:sp>
          <p:nvSpPr>
            <p:cNvPr id="51" name="object 63"/>
            <p:cNvSpPr/>
            <p:nvPr/>
          </p:nvSpPr>
          <p:spPr>
            <a:xfrm>
              <a:off x="10352621" y="4852593"/>
              <a:ext cx="438784" cy="652145"/>
            </a:xfrm>
            <a:custGeom>
              <a:avLst/>
              <a:gdLst/>
              <a:ahLst/>
              <a:cxnLst/>
              <a:rect l="l" t="t" r="r" b="b"/>
              <a:pathLst>
                <a:path w="438784" h="652145">
                  <a:moveTo>
                    <a:pt x="132257" y="418058"/>
                  </a:moveTo>
                  <a:lnTo>
                    <a:pt x="127368" y="413156"/>
                  </a:lnTo>
                  <a:lnTo>
                    <a:pt x="4889" y="413156"/>
                  </a:lnTo>
                  <a:lnTo>
                    <a:pt x="0" y="418058"/>
                  </a:lnTo>
                  <a:lnTo>
                    <a:pt x="0" y="430123"/>
                  </a:lnTo>
                  <a:lnTo>
                    <a:pt x="4889" y="435025"/>
                  </a:lnTo>
                  <a:lnTo>
                    <a:pt x="127355" y="435025"/>
                  </a:lnTo>
                  <a:lnTo>
                    <a:pt x="132257" y="430123"/>
                  </a:lnTo>
                  <a:lnTo>
                    <a:pt x="132257" y="424091"/>
                  </a:lnTo>
                  <a:lnTo>
                    <a:pt x="132257" y="418058"/>
                  </a:lnTo>
                  <a:close/>
                </a:path>
                <a:path w="438784" h="652145">
                  <a:moveTo>
                    <a:pt x="220586" y="368998"/>
                  </a:moveTo>
                  <a:lnTo>
                    <a:pt x="215684" y="364096"/>
                  </a:lnTo>
                  <a:lnTo>
                    <a:pt x="4889" y="364096"/>
                  </a:lnTo>
                  <a:lnTo>
                    <a:pt x="0" y="368998"/>
                  </a:lnTo>
                  <a:lnTo>
                    <a:pt x="0" y="381063"/>
                  </a:lnTo>
                  <a:lnTo>
                    <a:pt x="4889" y="385965"/>
                  </a:lnTo>
                  <a:lnTo>
                    <a:pt x="215684" y="385965"/>
                  </a:lnTo>
                  <a:lnTo>
                    <a:pt x="220586" y="381063"/>
                  </a:lnTo>
                  <a:lnTo>
                    <a:pt x="220586" y="375031"/>
                  </a:lnTo>
                  <a:lnTo>
                    <a:pt x="220586" y="368998"/>
                  </a:lnTo>
                  <a:close/>
                </a:path>
                <a:path w="438784" h="652145">
                  <a:moveTo>
                    <a:pt x="220586" y="319925"/>
                  </a:moveTo>
                  <a:lnTo>
                    <a:pt x="215684" y="315023"/>
                  </a:lnTo>
                  <a:lnTo>
                    <a:pt x="209651" y="315023"/>
                  </a:lnTo>
                  <a:lnTo>
                    <a:pt x="4876" y="315023"/>
                  </a:lnTo>
                  <a:lnTo>
                    <a:pt x="0" y="319925"/>
                  </a:lnTo>
                  <a:lnTo>
                    <a:pt x="0" y="331990"/>
                  </a:lnTo>
                  <a:lnTo>
                    <a:pt x="4876" y="336880"/>
                  </a:lnTo>
                  <a:lnTo>
                    <a:pt x="215684" y="336880"/>
                  </a:lnTo>
                  <a:lnTo>
                    <a:pt x="220586" y="331990"/>
                  </a:lnTo>
                  <a:lnTo>
                    <a:pt x="220586" y="319925"/>
                  </a:lnTo>
                  <a:close/>
                </a:path>
                <a:path w="438784" h="652145">
                  <a:moveTo>
                    <a:pt x="338353" y="4902"/>
                  </a:moveTo>
                  <a:lnTo>
                    <a:pt x="333463" y="0"/>
                  </a:lnTo>
                  <a:lnTo>
                    <a:pt x="316484" y="0"/>
                  </a:lnTo>
                  <a:lnTo>
                    <a:pt x="316484" y="21856"/>
                  </a:lnTo>
                  <a:lnTo>
                    <a:pt x="316484" y="47104"/>
                  </a:lnTo>
                  <a:lnTo>
                    <a:pt x="102819" y="47104"/>
                  </a:lnTo>
                  <a:lnTo>
                    <a:pt x="102819" y="21856"/>
                  </a:lnTo>
                  <a:lnTo>
                    <a:pt x="316484" y="21856"/>
                  </a:lnTo>
                  <a:lnTo>
                    <a:pt x="316484" y="0"/>
                  </a:lnTo>
                  <a:lnTo>
                    <a:pt x="85852" y="0"/>
                  </a:lnTo>
                  <a:lnTo>
                    <a:pt x="80962" y="4902"/>
                  </a:lnTo>
                  <a:lnTo>
                    <a:pt x="80962" y="64071"/>
                  </a:lnTo>
                  <a:lnTo>
                    <a:pt x="85852" y="68973"/>
                  </a:lnTo>
                  <a:lnTo>
                    <a:pt x="333463" y="68973"/>
                  </a:lnTo>
                  <a:lnTo>
                    <a:pt x="338353" y="64071"/>
                  </a:lnTo>
                  <a:lnTo>
                    <a:pt x="338353" y="47104"/>
                  </a:lnTo>
                  <a:lnTo>
                    <a:pt x="338353" y="21856"/>
                  </a:lnTo>
                  <a:lnTo>
                    <a:pt x="338353" y="4902"/>
                  </a:lnTo>
                  <a:close/>
                </a:path>
                <a:path w="438784" h="652145">
                  <a:moveTo>
                    <a:pt x="350126" y="247789"/>
                  </a:moveTo>
                  <a:lnTo>
                    <a:pt x="345224" y="242887"/>
                  </a:lnTo>
                  <a:lnTo>
                    <a:pt x="203619" y="242887"/>
                  </a:lnTo>
                  <a:lnTo>
                    <a:pt x="198716" y="247789"/>
                  </a:lnTo>
                  <a:lnTo>
                    <a:pt x="198716" y="259867"/>
                  </a:lnTo>
                  <a:lnTo>
                    <a:pt x="203619" y="264756"/>
                  </a:lnTo>
                  <a:lnTo>
                    <a:pt x="345224" y="264756"/>
                  </a:lnTo>
                  <a:lnTo>
                    <a:pt x="350126" y="259867"/>
                  </a:lnTo>
                  <a:lnTo>
                    <a:pt x="350126" y="253822"/>
                  </a:lnTo>
                  <a:lnTo>
                    <a:pt x="350126" y="247789"/>
                  </a:lnTo>
                  <a:close/>
                </a:path>
                <a:path w="438784" h="652145">
                  <a:moveTo>
                    <a:pt x="432562" y="369976"/>
                  </a:moveTo>
                  <a:lnTo>
                    <a:pt x="427672" y="365074"/>
                  </a:lnTo>
                  <a:lnTo>
                    <a:pt x="344944" y="365074"/>
                  </a:lnTo>
                  <a:lnTo>
                    <a:pt x="340055" y="369976"/>
                  </a:lnTo>
                  <a:lnTo>
                    <a:pt x="340055" y="647001"/>
                  </a:lnTo>
                  <a:lnTo>
                    <a:pt x="344944" y="651903"/>
                  </a:lnTo>
                  <a:lnTo>
                    <a:pt x="427672" y="651903"/>
                  </a:lnTo>
                  <a:lnTo>
                    <a:pt x="432562" y="647001"/>
                  </a:lnTo>
                  <a:lnTo>
                    <a:pt x="432562" y="459524"/>
                  </a:lnTo>
                  <a:lnTo>
                    <a:pt x="427672" y="454634"/>
                  </a:lnTo>
                  <a:lnTo>
                    <a:pt x="415594" y="454634"/>
                  </a:lnTo>
                  <a:lnTo>
                    <a:pt x="410692" y="459524"/>
                  </a:lnTo>
                  <a:lnTo>
                    <a:pt x="410692" y="630047"/>
                  </a:lnTo>
                  <a:lnTo>
                    <a:pt x="361911" y="630047"/>
                  </a:lnTo>
                  <a:lnTo>
                    <a:pt x="361911" y="386943"/>
                  </a:lnTo>
                  <a:lnTo>
                    <a:pt x="410692" y="386943"/>
                  </a:lnTo>
                  <a:lnTo>
                    <a:pt x="410692" y="420585"/>
                  </a:lnTo>
                  <a:lnTo>
                    <a:pt x="415594" y="425488"/>
                  </a:lnTo>
                  <a:lnTo>
                    <a:pt x="421627" y="425488"/>
                  </a:lnTo>
                  <a:lnTo>
                    <a:pt x="427672" y="425488"/>
                  </a:lnTo>
                  <a:lnTo>
                    <a:pt x="432562" y="420585"/>
                  </a:lnTo>
                  <a:lnTo>
                    <a:pt x="432562" y="369976"/>
                  </a:lnTo>
                  <a:close/>
                </a:path>
                <a:path w="438784" h="652145">
                  <a:moveTo>
                    <a:pt x="438454" y="198716"/>
                  </a:moveTo>
                  <a:lnTo>
                    <a:pt x="433565" y="193814"/>
                  </a:lnTo>
                  <a:lnTo>
                    <a:pt x="203619" y="193814"/>
                  </a:lnTo>
                  <a:lnTo>
                    <a:pt x="198729" y="198716"/>
                  </a:lnTo>
                  <a:lnTo>
                    <a:pt x="198729" y="210794"/>
                  </a:lnTo>
                  <a:lnTo>
                    <a:pt x="203619" y="215684"/>
                  </a:lnTo>
                  <a:lnTo>
                    <a:pt x="433565" y="215684"/>
                  </a:lnTo>
                  <a:lnTo>
                    <a:pt x="438454" y="210794"/>
                  </a:lnTo>
                  <a:lnTo>
                    <a:pt x="438454" y="204749"/>
                  </a:lnTo>
                  <a:lnTo>
                    <a:pt x="438454" y="198716"/>
                  </a:lnTo>
                  <a:close/>
                </a:path>
                <a:path w="438784" h="652145">
                  <a:moveTo>
                    <a:pt x="438454" y="149656"/>
                  </a:moveTo>
                  <a:lnTo>
                    <a:pt x="433552" y="144754"/>
                  </a:lnTo>
                  <a:lnTo>
                    <a:pt x="427520" y="144754"/>
                  </a:lnTo>
                  <a:lnTo>
                    <a:pt x="203619" y="144754"/>
                  </a:lnTo>
                  <a:lnTo>
                    <a:pt x="198716" y="149656"/>
                  </a:lnTo>
                  <a:lnTo>
                    <a:pt x="198716" y="161721"/>
                  </a:lnTo>
                  <a:lnTo>
                    <a:pt x="203619" y="166611"/>
                  </a:lnTo>
                  <a:lnTo>
                    <a:pt x="433552" y="166611"/>
                  </a:lnTo>
                  <a:lnTo>
                    <a:pt x="438454" y="161721"/>
                  </a:lnTo>
                  <a:lnTo>
                    <a:pt x="438454" y="149656"/>
                  </a:lnTo>
                  <a:close/>
                </a:path>
                <a:path w="438784" h="652145">
                  <a:moveTo>
                    <a:pt x="438454" y="100584"/>
                  </a:moveTo>
                  <a:lnTo>
                    <a:pt x="433552" y="95681"/>
                  </a:lnTo>
                  <a:lnTo>
                    <a:pt x="427520" y="95681"/>
                  </a:lnTo>
                  <a:lnTo>
                    <a:pt x="203619" y="95681"/>
                  </a:lnTo>
                  <a:lnTo>
                    <a:pt x="198716" y="100584"/>
                  </a:lnTo>
                  <a:lnTo>
                    <a:pt x="198716" y="112649"/>
                  </a:lnTo>
                  <a:lnTo>
                    <a:pt x="203619" y="117538"/>
                  </a:lnTo>
                  <a:lnTo>
                    <a:pt x="433552" y="117538"/>
                  </a:lnTo>
                  <a:lnTo>
                    <a:pt x="438454" y="112649"/>
                  </a:lnTo>
                  <a:lnTo>
                    <a:pt x="438454" y="100584"/>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52" name="object 64"/>
          <p:cNvGrpSpPr/>
          <p:nvPr/>
        </p:nvGrpSpPr>
        <p:grpSpPr>
          <a:xfrm>
            <a:off x="10953942" y="5181993"/>
            <a:ext cx="511726" cy="486517"/>
            <a:chOff x="11177996" y="5049915"/>
            <a:chExt cx="535940" cy="502284"/>
          </a:xfrm>
        </p:grpSpPr>
        <p:sp>
          <p:nvSpPr>
            <p:cNvPr id="53" name="object 65"/>
            <p:cNvSpPr/>
            <p:nvPr/>
          </p:nvSpPr>
          <p:spPr>
            <a:xfrm>
              <a:off x="11177994" y="5049926"/>
              <a:ext cx="535940" cy="502284"/>
            </a:xfrm>
            <a:custGeom>
              <a:avLst/>
              <a:gdLst/>
              <a:ahLst/>
              <a:cxnLst/>
              <a:rect l="l" t="t" r="r" b="b"/>
              <a:pathLst>
                <a:path w="535940" h="502285">
                  <a:moveTo>
                    <a:pt x="89979" y="46520"/>
                  </a:moveTo>
                  <a:lnTo>
                    <a:pt x="85293" y="41833"/>
                  </a:lnTo>
                  <a:lnTo>
                    <a:pt x="73736" y="41833"/>
                  </a:lnTo>
                  <a:lnTo>
                    <a:pt x="69049" y="46520"/>
                  </a:lnTo>
                  <a:lnTo>
                    <a:pt x="69049" y="58077"/>
                  </a:lnTo>
                  <a:lnTo>
                    <a:pt x="73736" y="62763"/>
                  </a:lnTo>
                  <a:lnTo>
                    <a:pt x="79514" y="62763"/>
                  </a:lnTo>
                  <a:lnTo>
                    <a:pt x="85293" y="62763"/>
                  </a:lnTo>
                  <a:lnTo>
                    <a:pt x="89979" y="58077"/>
                  </a:lnTo>
                  <a:lnTo>
                    <a:pt x="89979" y="46520"/>
                  </a:lnTo>
                  <a:close/>
                </a:path>
                <a:path w="535940" h="502285">
                  <a:moveTo>
                    <a:pt x="131826" y="46520"/>
                  </a:moveTo>
                  <a:lnTo>
                    <a:pt x="127139" y="41833"/>
                  </a:lnTo>
                  <a:lnTo>
                    <a:pt x="115582" y="41833"/>
                  </a:lnTo>
                  <a:lnTo>
                    <a:pt x="110896" y="46520"/>
                  </a:lnTo>
                  <a:lnTo>
                    <a:pt x="110896" y="58077"/>
                  </a:lnTo>
                  <a:lnTo>
                    <a:pt x="115582" y="62763"/>
                  </a:lnTo>
                  <a:lnTo>
                    <a:pt x="121361" y="62763"/>
                  </a:lnTo>
                  <a:lnTo>
                    <a:pt x="127139" y="62763"/>
                  </a:lnTo>
                  <a:lnTo>
                    <a:pt x="131826" y="58077"/>
                  </a:lnTo>
                  <a:lnTo>
                    <a:pt x="131826" y="46520"/>
                  </a:lnTo>
                  <a:close/>
                </a:path>
                <a:path w="535940" h="502285">
                  <a:moveTo>
                    <a:pt x="173672" y="46520"/>
                  </a:moveTo>
                  <a:lnTo>
                    <a:pt x="168986" y="41833"/>
                  </a:lnTo>
                  <a:lnTo>
                    <a:pt x="157429" y="41833"/>
                  </a:lnTo>
                  <a:lnTo>
                    <a:pt x="152742" y="46520"/>
                  </a:lnTo>
                  <a:lnTo>
                    <a:pt x="152742" y="58077"/>
                  </a:lnTo>
                  <a:lnTo>
                    <a:pt x="157429" y="62763"/>
                  </a:lnTo>
                  <a:lnTo>
                    <a:pt x="163207" y="62763"/>
                  </a:lnTo>
                  <a:lnTo>
                    <a:pt x="168986" y="62763"/>
                  </a:lnTo>
                  <a:lnTo>
                    <a:pt x="173672" y="58077"/>
                  </a:lnTo>
                  <a:lnTo>
                    <a:pt x="173672" y="46520"/>
                  </a:lnTo>
                  <a:close/>
                </a:path>
                <a:path w="535940" h="502285">
                  <a:moveTo>
                    <a:pt x="341071" y="46520"/>
                  </a:moveTo>
                  <a:lnTo>
                    <a:pt x="336384" y="41833"/>
                  </a:lnTo>
                  <a:lnTo>
                    <a:pt x="324827" y="41833"/>
                  </a:lnTo>
                  <a:lnTo>
                    <a:pt x="320141" y="46520"/>
                  </a:lnTo>
                  <a:lnTo>
                    <a:pt x="320141" y="58077"/>
                  </a:lnTo>
                  <a:lnTo>
                    <a:pt x="324827" y="62763"/>
                  </a:lnTo>
                  <a:lnTo>
                    <a:pt x="330606" y="62763"/>
                  </a:lnTo>
                  <a:lnTo>
                    <a:pt x="336384" y="62763"/>
                  </a:lnTo>
                  <a:lnTo>
                    <a:pt x="341071" y="58077"/>
                  </a:lnTo>
                  <a:lnTo>
                    <a:pt x="341071" y="46520"/>
                  </a:lnTo>
                  <a:close/>
                </a:path>
                <a:path w="535940" h="502285">
                  <a:moveTo>
                    <a:pt x="472909" y="46520"/>
                  </a:moveTo>
                  <a:lnTo>
                    <a:pt x="468223" y="41833"/>
                  </a:lnTo>
                  <a:lnTo>
                    <a:pt x="366687" y="41833"/>
                  </a:lnTo>
                  <a:lnTo>
                    <a:pt x="362000" y="46520"/>
                  </a:lnTo>
                  <a:lnTo>
                    <a:pt x="362000" y="58077"/>
                  </a:lnTo>
                  <a:lnTo>
                    <a:pt x="366687" y="62763"/>
                  </a:lnTo>
                  <a:lnTo>
                    <a:pt x="372465" y="62763"/>
                  </a:lnTo>
                  <a:lnTo>
                    <a:pt x="468223" y="62763"/>
                  </a:lnTo>
                  <a:lnTo>
                    <a:pt x="472909" y="58077"/>
                  </a:lnTo>
                  <a:lnTo>
                    <a:pt x="472909" y="46520"/>
                  </a:lnTo>
                  <a:close/>
                </a:path>
                <a:path w="535940" h="502285">
                  <a:moveTo>
                    <a:pt x="535673" y="31381"/>
                  </a:moveTo>
                  <a:lnTo>
                    <a:pt x="533552" y="20929"/>
                  </a:lnTo>
                  <a:lnTo>
                    <a:pt x="533196" y="19177"/>
                  </a:lnTo>
                  <a:lnTo>
                    <a:pt x="526465" y="9194"/>
                  </a:lnTo>
                  <a:lnTo>
                    <a:pt x="516496" y="2463"/>
                  </a:lnTo>
                  <a:lnTo>
                    <a:pt x="514756" y="2120"/>
                  </a:lnTo>
                  <a:lnTo>
                    <a:pt x="514756" y="25615"/>
                  </a:lnTo>
                  <a:lnTo>
                    <a:pt x="514756" y="83693"/>
                  </a:lnTo>
                  <a:lnTo>
                    <a:pt x="514756" y="104622"/>
                  </a:lnTo>
                  <a:lnTo>
                    <a:pt x="514756" y="476580"/>
                  </a:lnTo>
                  <a:lnTo>
                    <a:pt x="510057" y="481266"/>
                  </a:lnTo>
                  <a:lnTo>
                    <a:pt x="25628" y="481266"/>
                  </a:lnTo>
                  <a:lnTo>
                    <a:pt x="20929" y="476580"/>
                  </a:lnTo>
                  <a:lnTo>
                    <a:pt x="20929" y="104622"/>
                  </a:lnTo>
                  <a:lnTo>
                    <a:pt x="514756" y="104622"/>
                  </a:lnTo>
                  <a:lnTo>
                    <a:pt x="514756" y="83693"/>
                  </a:lnTo>
                  <a:lnTo>
                    <a:pt x="20929" y="83693"/>
                  </a:lnTo>
                  <a:lnTo>
                    <a:pt x="20929" y="25615"/>
                  </a:lnTo>
                  <a:lnTo>
                    <a:pt x="25628" y="20929"/>
                  </a:lnTo>
                  <a:lnTo>
                    <a:pt x="510057" y="20929"/>
                  </a:lnTo>
                  <a:lnTo>
                    <a:pt x="514756" y="25615"/>
                  </a:lnTo>
                  <a:lnTo>
                    <a:pt x="514756" y="2120"/>
                  </a:lnTo>
                  <a:lnTo>
                    <a:pt x="504291" y="0"/>
                  </a:lnTo>
                  <a:lnTo>
                    <a:pt x="31394" y="0"/>
                  </a:lnTo>
                  <a:lnTo>
                    <a:pt x="19177" y="2463"/>
                  </a:lnTo>
                  <a:lnTo>
                    <a:pt x="9207" y="9194"/>
                  </a:lnTo>
                  <a:lnTo>
                    <a:pt x="2463" y="19177"/>
                  </a:lnTo>
                  <a:lnTo>
                    <a:pt x="0" y="31381"/>
                  </a:lnTo>
                  <a:lnTo>
                    <a:pt x="0" y="470814"/>
                  </a:lnTo>
                  <a:lnTo>
                    <a:pt x="2463" y="483006"/>
                  </a:lnTo>
                  <a:lnTo>
                    <a:pt x="9207" y="492988"/>
                  </a:lnTo>
                  <a:lnTo>
                    <a:pt x="19177" y="499719"/>
                  </a:lnTo>
                  <a:lnTo>
                    <a:pt x="31394" y="502196"/>
                  </a:lnTo>
                  <a:lnTo>
                    <a:pt x="504291" y="502196"/>
                  </a:lnTo>
                  <a:lnTo>
                    <a:pt x="535673" y="470814"/>
                  </a:lnTo>
                  <a:lnTo>
                    <a:pt x="535673" y="104622"/>
                  </a:lnTo>
                  <a:lnTo>
                    <a:pt x="535673" y="83693"/>
                  </a:lnTo>
                  <a:lnTo>
                    <a:pt x="535673" y="31381"/>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54" name="object 66"/>
            <p:cNvPicPr/>
            <p:nvPr/>
          </p:nvPicPr>
          <p:blipFill>
            <a:blip r:embed="rId11" cstate="print"/>
            <a:stretch>
              <a:fillRect/>
            </a:stretch>
          </p:blipFill>
          <p:spPr>
            <a:xfrm>
              <a:off x="11266959" y="5258137"/>
              <a:ext cx="106667" cy="190373"/>
            </a:xfrm>
            <a:prstGeom prst="rect">
              <a:avLst/>
            </a:prstGeom>
          </p:spPr>
        </p:pic>
        <p:pic>
          <p:nvPicPr>
            <p:cNvPr id="55" name="object 67"/>
            <p:cNvPicPr/>
            <p:nvPr/>
          </p:nvPicPr>
          <p:blipFill>
            <a:blip r:embed="rId12" cstate="print"/>
            <a:stretch>
              <a:fillRect/>
            </a:stretch>
          </p:blipFill>
          <p:spPr>
            <a:xfrm>
              <a:off x="11518049" y="5258137"/>
              <a:ext cx="106667" cy="190373"/>
            </a:xfrm>
            <a:prstGeom prst="rect">
              <a:avLst/>
            </a:prstGeom>
          </p:spPr>
        </p:pic>
        <p:sp>
          <p:nvSpPr>
            <p:cNvPr id="56" name="object 68"/>
            <p:cNvSpPr/>
            <p:nvPr/>
          </p:nvSpPr>
          <p:spPr>
            <a:xfrm>
              <a:off x="11413529" y="5216503"/>
              <a:ext cx="64769" cy="273050"/>
            </a:xfrm>
            <a:custGeom>
              <a:avLst/>
              <a:gdLst/>
              <a:ahLst/>
              <a:cxnLst/>
              <a:rect l="l" t="t" r="r" b="b"/>
              <a:pathLst>
                <a:path w="64770" h="273050">
                  <a:moveTo>
                    <a:pt x="49250" y="0"/>
                  </a:moveTo>
                  <a:lnTo>
                    <a:pt x="43865" y="3848"/>
                  </a:lnTo>
                  <a:lnTo>
                    <a:pt x="0" y="267030"/>
                  </a:lnTo>
                  <a:lnTo>
                    <a:pt x="4914" y="272834"/>
                  </a:lnTo>
                  <a:lnTo>
                    <a:pt x="16421" y="272834"/>
                  </a:lnTo>
                  <a:lnTo>
                    <a:pt x="20853" y="269214"/>
                  </a:lnTo>
                  <a:lnTo>
                    <a:pt x="64503" y="7289"/>
                  </a:lnTo>
                  <a:lnTo>
                    <a:pt x="60655" y="1904"/>
                  </a:lnTo>
                  <a:lnTo>
                    <a:pt x="54952" y="952"/>
                  </a:lnTo>
                  <a:lnTo>
                    <a:pt x="49250"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57" name="object 69"/>
          <p:cNvGrpSpPr/>
          <p:nvPr/>
        </p:nvGrpSpPr>
        <p:grpSpPr>
          <a:xfrm>
            <a:off x="9280915" y="5229344"/>
            <a:ext cx="515970" cy="439773"/>
            <a:chOff x="9425803" y="5098801"/>
            <a:chExt cx="540385" cy="454025"/>
          </a:xfrm>
        </p:grpSpPr>
        <p:sp>
          <p:nvSpPr>
            <p:cNvPr id="58" name="object 70"/>
            <p:cNvSpPr/>
            <p:nvPr/>
          </p:nvSpPr>
          <p:spPr>
            <a:xfrm>
              <a:off x="9425800" y="5098808"/>
              <a:ext cx="540385" cy="454025"/>
            </a:xfrm>
            <a:custGeom>
              <a:avLst/>
              <a:gdLst/>
              <a:ahLst/>
              <a:cxnLst/>
              <a:rect l="l" t="t" r="r" b="b"/>
              <a:pathLst>
                <a:path w="540384" h="454025">
                  <a:moveTo>
                    <a:pt x="296951" y="324358"/>
                  </a:moveTo>
                  <a:lnTo>
                    <a:pt x="292976" y="320382"/>
                  </a:lnTo>
                  <a:lnTo>
                    <a:pt x="247230" y="320382"/>
                  </a:lnTo>
                  <a:lnTo>
                    <a:pt x="243255" y="324358"/>
                  </a:lnTo>
                  <a:lnTo>
                    <a:pt x="243255" y="334175"/>
                  </a:lnTo>
                  <a:lnTo>
                    <a:pt x="247230" y="338150"/>
                  </a:lnTo>
                  <a:lnTo>
                    <a:pt x="252133" y="338150"/>
                  </a:lnTo>
                  <a:lnTo>
                    <a:pt x="292976" y="338150"/>
                  </a:lnTo>
                  <a:lnTo>
                    <a:pt x="296951" y="334175"/>
                  </a:lnTo>
                  <a:lnTo>
                    <a:pt x="296951" y="324358"/>
                  </a:lnTo>
                  <a:close/>
                </a:path>
                <a:path w="540384" h="454025">
                  <a:moveTo>
                    <a:pt x="540194" y="35534"/>
                  </a:moveTo>
                  <a:lnTo>
                    <a:pt x="537400" y="21717"/>
                  </a:lnTo>
                  <a:lnTo>
                    <a:pt x="534733" y="17767"/>
                  </a:lnTo>
                  <a:lnTo>
                    <a:pt x="529767" y="10414"/>
                  </a:lnTo>
                  <a:lnTo>
                    <a:pt x="522427" y="5461"/>
                  </a:lnTo>
                  <a:lnTo>
                    <a:pt x="522427" y="25742"/>
                  </a:lnTo>
                  <a:lnTo>
                    <a:pt x="522427" y="286512"/>
                  </a:lnTo>
                  <a:lnTo>
                    <a:pt x="522427" y="304292"/>
                  </a:lnTo>
                  <a:lnTo>
                    <a:pt x="522427" y="346290"/>
                  </a:lnTo>
                  <a:lnTo>
                    <a:pt x="514451" y="354253"/>
                  </a:lnTo>
                  <a:lnTo>
                    <a:pt x="318223" y="354253"/>
                  </a:lnTo>
                  <a:lnTo>
                    <a:pt x="318223" y="436118"/>
                  </a:lnTo>
                  <a:lnTo>
                    <a:pt x="221983" y="436118"/>
                  </a:lnTo>
                  <a:lnTo>
                    <a:pt x="224472" y="419671"/>
                  </a:lnTo>
                  <a:lnTo>
                    <a:pt x="226174" y="401993"/>
                  </a:lnTo>
                  <a:lnTo>
                    <a:pt x="227241" y="385356"/>
                  </a:lnTo>
                  <a:lnTo>
                    <a:pt x="227799" y="372033"/>
                  </a:lnTo>
                  <a:lnTo>
                    <a:pt x="312394" y="372033"/>
                  </a:lnTo>
                  <a:lnTo>
                    <a:pt x="312953" y="385356"/>
                  </a:lnTo>
                  <a:lnTo>
                    <a:pt x="314020" y="401993"/>
                  </a:lnTo>
                  <a:lnTo>
                    <a:pt x="315722" y="419671"/>
                  </a:lnTo>
                  <a:lnTo>
                    <a:pt x="318223" y="436118"/>
                  </a:lnTo>
                  <a:lnTo>
                    <a:pt x="318223" y="354253"/>
                  </a:lnTo>
                  <a:lnTo>
                    <a:pt x="25742" y="354253"/>
                  </a:lnTo>
                  <a:lnTo>
                    <a:pt x="17780" y="346290"/>
                  </a:lnTo>
                  <a:lnTo>
                    <a:pt x="17780" y="304292"/>
                  </a:lnTo>
                  <a:lnTo>
                    <a:pt x="522427" y="304292"/>
                  </a:lnTo>
                  <a:lnTo>
                    <a:pt x="522427" y="286512"/>
                  </a:lnTo>
                  <a:lnTo>
                    <a:pt x="499071" y="286512"/>
                  </a:lnTo>
                  <a:lnTo>
                    <a:pt x="499071" y="150444"/>
                  </a:lnTo>
                  <a:lnTo>
                    <a:pt x="495096" y="146469"/>
                  </a:lnTo>
                  <a:lnTo>
                    <a:pt x="485292" y="146469"/>
                  </a:lnTo>
                  <a:lnTo>
                    <a:pt x="481304" y="150444"/>
                  </a:lnTo>
                  <a:lnTo>
                    <a:pt x="481304" y="286512"/>
                  </a:lnTo>
                  <a:lnTo>
                    <a:pt x="58889" y="286512"/>
                  </a:lnTo>
                  <a:lnTo>
                    <a:pt x="58889" y="58940"/>
                  </a:lnTo>
                  <a:lnTo>
                    <a:pt x="59944" y="57886"/>
                  </a:lnTo>
                  <a:lnTo>
                    <a:pt x="480250" y="57886"/>
                  </a:lnTo>
                  <a:lnTo>
                    <a:pt x="481304" y="58940"/>
                  </a:lnTo>
                  <a:lnTo>
                    <a:pt x="481304" y="119595"/>
                  </a:lnTo>
                  <a:lnTo>
                    <a:pt x="485292" y="123583"/>
                  </a:lnTo>
                  <a:lnTo>
                    <a:pt x="495096" y="123583"/>
                  </a:lnTo>
                  <a:lnTo>
                    <a:pt x="499071" y="119595"/>
                  </a:lnTo>
                  <a:lnTo>
                    <a:pt x="499071" y="60236"/>
                  </a:lnTo>
                  <a:lnTo>
                    <a:pt x="498589" y="57886"/>
                  </a:lnTo>
                  <a:lnTo>
                    <a:pt x="497484" y="52412"/>
                  </a:lnTo>
                  <a:lnTo>
                    <a:pt x="493179" y="46024"/>
                  </a:lnTo>
                  <a:lnTo>
                    <a:pt x="486778" y="41706"/>
                  </a:lnTo>
                  <a:lnTo>
                    <a:pt x="478955" y="40119"/>
                  </a:lnTo>
                  <a:lnTo>
                    <a:pt x="61239" y="40119"/>
                  </a:lnTo>
                  <a:lnTo>
                    <a:pt x="53416" y="41706"/>
                  </a:lnTo>
                  <a:lnTo>
                    <a:pt x="47015" y="46024"/>
                  </a:lnTo>
                  <a:lnTo>
                    <a:pt x="42710" y="52412"/>
                  </a:lnTo>
                  <a:lnTo>
                    <a:pt x="41122" y="60236"/>
                  </a:lnTo>
                  <a:lnTo>
                    <a:pt x="41122" y="286512"/>
                  </a:lnTo>
                  <a:lnTo>
                    <a:pt x="17780" y="286512"/>
                  </a:lnTo>
                  <a:lnTo>
                    <a:pt x="17780" y="25742"/>
                  </a:lnTo>
                  <a:lnTo>
                    <a:pt x="25742" y="17767"/>
                  </a:lnTo>
                  <a:lnTo>
                    <a:pt x="514451" y="17767"/>
                  </a:lnTo>
                  <a:lnTo>
                    <a:pt x="522427" y="25742"/>
                  </a:lnTo>
                  <a:lnTo>
                    <a:pt x="522427" y="5461"/>
                  </a:lnTo>
                  <a:lnTo>
                    <a:pt x="518477" y="2794"/>
                  </a:lnTo>
                  <a:lnTo>
                    <a:pt x="504659" y="0"/>
                  </a:lnTo>
                  <a:lnTo>
                    <a:pt x="35547" y="0"/>
                  </a:lnTo>
                  <a:lnTo>
                    <a:pt x="21729" y="2794"/>
                  </a:lnTo>
                  <a:lnTo>
                    <a:pt x="10426" y="10414"/>
                  </a:lnTo>
                  <a:lnTo>
                    <a:pt x="2794" y="21717"/>
                  </a:lnTo>
                  <a:lnTo>
                    <a:pt x="0" y="35534"/>
                  </a:lnTo>
                  <a:lnTo>
                    <a:pt x="0" y="336486"/>
                  </a:lnTo>
                  <a:lnTo>
                    <a:pt x="2794" y="350304"/>
                  </a:lnTo>
                  <a:lnTo>
                    <a:pt x="10426" y="361607"/>
                  </a:lnTo>
                  <a:lnTo>
                    <a:pt x="21729" y="369239"/>
                  </a:lnTo>
                  <a:lnTo>
                    <a:pt x="35547" y="372033"/>
                  </a:lnTo>
                  <a:lnTo>
                    <a:pt x="210032" y="372033"/>
                  </a:lnTo>
                  <a:lnTo>
                    <a:pt x="209346" y="387235"/>
                  </a:lnTo>
                  <a:lnTo>
                    <a:pt x="208140" y="404533"/>
                  </a:lnTo>
                  <a:lnTo>
                    <a:pt x="206324" y="421601"/>
                  </a:lnTo>
                  <a:lnTo>
                    <a:pt x="203835" y="436118"/>
                  </a:lnTo>
                  <a:lnTo>
                    <a:pt x="160680" y="436118"/>
                  </a:lnTo>
                  <a:lnTo>
                    <a:pt x="156705" y="440093"/>
                  </a:lnTo>
                  <a:lnTo>
                    <a:pt x="156705" y="449897"/>
                  </a:lnTo>
                  <a:lnTo>
                    <a:pt x="160680" y="453885"/>
                  </a:lnTo>
                  <a:lnTo>
                    <a:pt x="379526" y="453885"/>
                  </a:lnTo>
                  <a:lnTo>
                    <a:pt x="383501" y="449897"/>
                  </a:lnTo>
                  <a:lnTo>
                    <a:pt x="383501" y="440093"/>
                  </a:lnTo>
                  <a:lnTo>
                    <a:pt x="379526" y="436118"/>
                  </a:lnTo>
                  <a:lnTo>
                    <a:pt x="336372" y="436118"/>
                  </a:lnTo>
                  <a:lnTo>
                    <a:pt x="333870" y="421601"/>
                  </a:lnTo>
                  <a:lnTo>
                    <a:pt x="332066" y="404533"/>
                  </a:lnTo>
                  <a:lnTo>
                    <a:pt x="330873" y="387235"/>
                  </a:lnTo>
                  <a:lnTo>
                    <a:pt x="330187" y="372033"/>
                  </a:lnTo>
                  <a:lnTo>
                    <a:pt x="504659" y="372033"/>
                  </a:lnTo>
                  <a:lnTo>
                    <a:pt x="518477" y="369239"/>
                  </a:lnTo>
                  <a:lnTo>
                    <a:pt x="529767" y="361607"/>
                  </a:lnTo>
                  <a:lnTo>
                    <a:pt x="534733" y="354253"/>
                  </a:lnTo>
                  <a:lnTo>
                    <a:pt x="537400" y="350304"/>
                  </a:lnTo>
                  <a:lnTo>
                    <a:pt x="540194" y="336486"/>
                  </a:lnTo>
                  <a:lnTo>
                    <a:pt x="540194" y="304292"/>
                  </a:lnTo>
                  <a:lnTo>
                    <a:pt x="540194" y="286512"/>
                  </a:lnTo>
                  <a:lnTo>
                    <a:pt x="540194" y="35534"/>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59" name="object 71"/>
            <p:cNvPicPr/>
            <p:nvPr/>
          </p:nvPicPr>
          <p:blipFill>
            <a:blip r:embed="rId13" cstate="print"/>
            <a:stretch>
              <a:fillRect/>
            </a:stretch>
          </p:blipFill>
          <p:spPr>
            <a:xfrm>
              <a:off x="9585503" y="5200647"/>
              <a:ext cx="244728" cy="144208"/>
            </a:xfrm>
            <a:prstGeom prst="rect">
              <a:avLst/>
            </a:prstGeom>
          </p:spPr>
        </p:pic>
      </p:grpSp>
      <p:grpSp>
        <p:nvGrpSpPr>
          <p:cNvPr id="60" name="object 72"/>
          <p:cNvGrpSpPr/>
          <p:nvPr/>
        </p:nvGrpSpPr>
        <p:grpSpPr>
          <a:xfrm>
            <a:off x="9266643" y="3073157"/>
            <a:ext cx="761525" cy="648896"/>
            <a:chOff x="9410857" y="2872737"/>
            <a:chExt cx="797560" cy="669925"/>
          </a:xfrm>
        </p:grpSpPr>
        <p:sp>
          <p:nvSpPr>
            <p:cNvPr id="61" name="object 73"/>
            <p:cNvSpPr/>
            <p:nvPr/>
          </p:nvSpPr>
          <p:spPr>
            <a:xfrm>
              <a:off x="9410852" y="2872739"/>
              <a:ext cx="797560" cy="669925"/>
            </a:xfrm>
            <a:custGeom>
              <a:avLst/>
              <a:gdLst/>
              <a:ahLst/>
              <a:cxnLst/>
              <a:rect l="l" t="t" r="r" b="b"/>
              <a:pathLst>
                <a:path w="797559" h="669925">
                  <a:moveTo>
                    <a:pt x="438188" y="478650"/>
                  </a:moveTo>
                  <a:lnTo>
                    <a:pt x="432308" y="472770"/>
                  </a:lnTo>
                  <a:lnTo>
                    <a:pt x="364807" y="472770"/>
                  </a:lnTo>
                  <a:lnTo>
                    <a:pt x="358940" y="478650"/>
                  </a:lnTo>
                  <a:lnTo>
                    <a:pt x="358940" y="493128"/>
                  </a:lnTo>
                  <a:lnTo>
                    <a:pt x="364807" y="498995"/>
                  </a:lnTo>
                  <a:lnTo>
                    <a:pt x="372046" y="498995"/>
                  </a:lnTo>
                  <a:lnTo>
                    <a:pt x="432308" y="498995"/>
                  </a:lnTo>
                  <a:lnTo>
                    <a:pt x="438188" y="493128"/>
                  </a:lnTo>
                  <a:lnTo>
                    <a:pt x="438188" y="478650"/>
                  </a:lnTo>
                  <a:close/>
                </a:path>
                <a:path w="797559" h="669925">
                  <a:moveTo>
                    <a:pt x="797115" y="52438"/>
                  </a:moveTo>
                  <a:lnTo>
                    <a:pt x="792988" y="32054"/>
                  </a:lnTo>
                  <a:lnTo>
                    <a:pt x="789051" y="26225"/>
                  </a:lnTo>
                  <a:lnTo>
                    <a:pt x="781735" y="15379"/>
                  </a:lnTo>
                  <a:lnTo>
                    <a:pt x="770890" y="8064"/>
                  </a:lnTo>
                  <a:lnTo>
                    <a:pt x="770890" y="52438"/>
                  </a:lnTo>
                  <a:lnTo>
                    <a:pt x="770890" y="422783"/>
                  </a:lnTo>
                  <a:lnTo>
                    <a:pt x="770890" y="449021"/>
                  </a:lnTo>
                  <a:lnTo>
                    <a:pt x="770890" y="496531"/>
                  </a:lnTo>
                  <a:lnTo>
                    <a:pt x="768819" y="506730"/>
                  </a:lnTo>
                  <a:lnTo>
                    <a:pt x="763206" y="515061"/>
                  </a:lnTo>
                  <a:lnTo>
                    <a:pt x="754862" y="520687"/>
                  </a:lnTo>
                  <a:lnTo>
                    <a:pt x="744677" y="522744"/>
                  </a:lnTo>
                  <a:lnTo>
                    <a:pt x="469569" y="522744"/>
                  </a:lnTo>
                  <a:lnTo>
                    <a:pt x="469569" y="643534"/>
                  </a:lnTo>
                  <a:lnTo>
                    <a:pt x="327545" y="643534"/>
                  </a:lnTo>
                  <a:lnTo>
                    <a:pt x="331228" y="619277"/>
                  </a:lnTo>
                  <a:lnTo>
                    <a:pt x="333743" y="593204"/>
                  </a:lnTo>
                  <a:lnTo>
                    <a:pt x="335305" y="568642"/>
                  </a:lnTo>
                  <a:lnTo>
                    <a:pt x="336143" y="548970"/>
                  </a:lnTo>
                  <a:lnTo>
                    <a:pt x="460971" y="548970"/>
                  </a:lnTo>
                  <a:lnTo>
                    <a:pt x="461797" y="568642"/>
                  </a:lnTo>
                  <a:lnTo>
                    <a:pt x="463359" y="593204"/>
                  </a:lnTo>
                  <a:lnTo>
                    <a:pt x="465886" y="619277"/>
                  </a:lnTo>
                  <a:lnTo>
                    <a:pt x="469569" y="643534"/>
                  </a:lnTo>
                  <a:lnTo>
                    <a:pt x="469569" y="522744"/>
                  </a:lnTo>
                  <a:lnTo>
                    <a:pt x="52438" y="522744"/>
                  </a:lnTo>
                  <a:lnTo>
                    <a:pt x="42240" y="520687"/>
                  </a:lnTo>
                  <a:lnTo>
                    <a:pt x="33909" y="515061"/>
                  </a:lnTo>
                  <a:lnTo>
                    <a:pt x="28282" y="506730"/>
                  </a:lnTo>
                  <a:lnTo>
                    <a:pt x="26225" y="496531"/>
                  </a:lnTo>
                  <a:lnTo>
                    <a:pt x="26225" y="449021"/>
                  </a:lnTo>
                  <a:lnTo>
                    <a:pt x="770890" y="449021"/>
                  </a:lnTo>
                  <a:lnTo>
                    <a:pt x="770890" y="422783"/>
                  </a:lnTo>
                  <a:lnTo>
                    <a:pt x="736447" y="422783"/>
                  </a:lnTo>
                  <a:lnTo>
                    <a:pt x="736447" y="221996"/>
                  </a:lnTo>
                  <a:lnTo>
                    <a:pt x="730567" y="216128"/>
                  </a:lnTo>
                  <a:lnTo>
                    <a:pt x="716089" y="216128"/>
                  </a:lnTo>
                  <a:lnTo>
                    <a:pt x="710222" y="221996"/>
                  </a:lnTo>
                  <a:lnTo>
                    <a:pt x="710222" y="422783"/>
                  </a:lnTo>
                  <a:lnTo>
                    <a:pt x="86893" y="422783"/>
                  </a:lnTo>
                  <a:lnTo>
                    <a:pt x="86893" y="86982"/>
                  </a:lnTo>
                  <a:lnTo>
                    <a:pt x="88455" y="85420"/>
                  </a:lnTo>
                  <a:lnTo>
                    <a:pt x="708660" y="85420"/>
                  </a:lnTo>
                  <a:lnTo>
                    <a:pt x="710222" y="86982"/>
                  </a:lnTo>
                  <a:lnTo>
                    <a:pt x="710222" y="176479"/>
                  </a:lnTo>
                  <a:lnTo>
                    <a:pt x="716089" y="182359"/>
                  </a:lnTo>
                  <a:lnTo>
                    <a:pt x="730567" y="182359"/>
                  </a:lnTo>
                  <a:lnTo>
                    <a:pt x="736447" y="176479"/>
                  </a:lnTo>
                  <a:lnTo>
                    <a:pt x="736447" y="88887"/>
                  </a:lnTo>
                  <a:lnTo>
                    <a:pt x="706755" y="59194"/>
                  </a:lnTo>
                  <a:lnTo>
                    <a:pt x="90360" y="59194"/>
                  </a:lnTo>
                  <a:lnTo>
                    <a:pt x="78816" y="61531"/>
                  </a:lnTo>
                  <a:lnTo>
                    <a:pt x="69380" y="67906"/>
                  </a:lnTo>
                  <a:lnTo>
                    <a:pt x="63017" y="77343"/>
                  </a:lnTo>
                  <a:lnTo>
                    <a:pt x="60680" y="88887"/>
                  </a:lnTo>
                  <a:lnTo>
                    <a:pt x="60680" y="422783"/>
                  </a:lnTo>
                  <a:lnTo>
                    <a:pt x="26225" y="422783"/>
                  </a:lnTo>
                  <a:lnTo>
                    <a:pt x="26225" y="52438"/>
                  </a:lnTo>
                  <a:lnTo>
                    <a:pt x="28282" y="42252"/>
                  </a:lnTo>
                  <a:lnTo>
                    <a:pt x="33909" y="33921"/>
                  </a:lnTo>
                  <a:lnTo>
                    <a:pt x="42240" y="28295"/>
                  </a:lnTo>
                  <a:lnTo>
                    <a:pt x="52438" y="26225"/>
                  </a:lnTo>
                  <a:lnTo>
                    <a:pt x="744677" y="26225"/>
                  </a:lnTo>
                  <a:lnTo>
                    <a:pt x="754862" y="28295"/>
                  </a:lnTo>
                  <a:lnTo>
                    <a:pt x="763206" y="33921"/>
                  </a:lnTo>
                  <a:lnTo>
                    <a:pt x="768819" y="42252"/>
                  </a:lnTo>
                  <a:lnTo>
                    <a:pt x="770890" y="52438"/>
                  </a:lnTo>
                  <a:lnTo>
                    <a:pt x="770890" y="8064"/>
                  </a:lnTo>
                  <a:lnTo>
                    <a:pt x="765073" y="4127"/>
                  </a:lnTo>
                  <a:lnTo>
                    <a:pt x="744677" y="0"/>
                  </a:lnTo>
                  <a:lnTo>
                    <a:pt x="52438" y="0"/>
                  </a:lnTo>
                  <a:lnTo>
                    <a:pt x="32042" y="4127"/>
                  </a:lnTo>
                  <a:lnTo>
                    <a:pt x="15379" y="15379"/>
                  </a:lnTo>
                  <a:lnTo>
                    <a:pt x="4127" y="32054"/>
                  </a:lnTo>
                  <a:lnTo>
                    <a:pt x="0" y="52438"/>
                  </a:lnTo>
                  <a:lnTo>
                    <a:pt x="0" y="496531"/>
                  </a:lnTo>
                  <a:lnTo>
                    <a:pt x="4127" y="516928"/>
                  </a:lnTo>
                  <a:lnTo>
                    <a:pt x="15379" y="533603"/>
                  </a:lnTo>
                  <a:lnTo>
                    <a:pt x="32042" y="544842"/>
                  </a:lnTo>
                  <a:lnTo>
                    <a:pt x="52438" y="548970"/>
                  </a:lnTo>
                  <a:lnTo>
                    <a:pt x="309918" y="548970"/>
                  </a:lnTo>
                  <a:lnTo>
                    <a:pt x="308902" y="571411"/>
                  </a:lnTo>
                  <a:lnTo>
                    <a:pt x="307124" y="596938"/>
                  </a:lnTo>
                  <a:lnTo>
                    <a:pt x="304457" y="622122"/>
                  </a:lnTo>
                  <a:lnTo>
                    <a:pt x="300774" y="643534"/>
                  </a:lnTo>
                  <a:lnTo>
                    <a:pt x="237096" y="643534"/>
                  </a:lnTo>
                  <a:lnTo>
                    <a:pt x="231228" y="649401"/>
                  </a:lnTo>
                  <a:lnTo>
                    <a:pt x="231228" y="663879"/>
                  </a:lnTo>
                  <a:lnTo>
                    <a:pt x="237096" y="669759"/>
                  </a:lnTo>
                  <a:lnTo>
                    <a:pt x="560019" y="669759"/>
                  </a:lnTo>
                  <a:lnTo>
                    <a:pt x="565886" y="663879"/>
                  </a:lnTo>
                  <a:lnTo>
                    <a:pt x="565886" y="649401"/>
                  </a:lnTo>
                  <a:lnTo>
                    <a:pt x="560019" y="643534"/>
                  </a:lnTo>
                  <a:lnTo>
                    <a:pt x="496341" y="643534"/>
                  </a:lnTo>
                  <a:lnTo>
                    <a:pt x="492658" y="622122"/>
                  </a:lnTo>
                  <a:lnTo>
                    <a:pt x="490004" y="596938"/>
                  </a:lnTo>
                  <a:lnTo>
                    <a:pt x="488226" y="571411"/>
                  </a:lnTo>
                  <a:lnTo>
                    <a:pt x="487210" y="548970"/>
                  </a:lnTo>
                  <a:lnTo>
                    <a:pt x="744677" y="548970"/>
                  </a:lnTo>
                  <a:lnTo>
                    <a:pt x="765073" y="544842"/>
                  </a:lnTo>
                  <a:lnTo>
                    <a:pt x="781735" y="533603"/>
                  </a:lnTo>
                  <a:lnTo>
                    <a:pt x="789063" y="522744"/>
                  </a:lnTo>
                  <a:lnTo>
                    <a:pt x="792988" y="516928"/>
                  </a:lnTo>
                  <a:lnTo>
                    <a:pt x="797115" y="496531"/>
                  </a:lnTo>
                  <a:lnTo>
                    <a:pt x="797115" y="449021"/>
                  </a:lnTo>
                  <a:lnTo>
                    <a:pt x="797115" y="422783"/>
                  </a:lnTo>
                  <a:lnTo>
                    <a:pt x="797115" y="52438"/>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pic>
          <p:nvPicPr>
            <p:cNvPr id="62" name="object 74"/>
            <p:cNvPicPr/>
            <p:nvPr/>
          </p:nvPicPr>
          <p:blipFill>
            <a:blip r:embed="rId14" cstate="print"/>
            <a:stretch>
              <a:fillRect/>
            </a:stretch>
          </p:blipFill>
          <p:spPr>
            <a:xfrm>
              <a:off x="9744954" y="3093006"/>
              <a:ext cx="134480" cy="134480"/>
            </a:xfrm>
            <a:prstGeom prst="rect">
              <a:avLst/>
            </a:prstGeom>
          </p:spPr>
        </p:pic>
        <p:sp>
          <p:nvSpPr>
            <p:cNvPr id="63" name="object 75"/>
            <p:cNvSpPr/>
            <p:nvPr/>
          </p:nvSpPr>
          <p:spPr>
            <a:xfrm>
              <a:off x="9804448" y="2981900"/>
              <a:ext cx="15875" cy="62230"/>
            </a:xfrm>
            <a:custGeom>
              <a:avLst/>
              <a:gdLst/>
              <a:ahLst/>
              <a:cxnLst/>
              <a:rect l="l" t="t" r="r" b="b"/>
              <a:pathLst>
                <a:path w="15875" h="62230">
                  <a:moveTo>
                    <a:pt x="12039" y="0"/>
                  </a:moveTo>
                  <a:lnTo>
                    <a:pt x="3467" y="0"/>
                  </a:lnTo>
                  <a:lnTo>
                    <a:pt x="0" y="3467"/>
                  </a:lnTo>
                  <a:lnTo>
                    <a:pt x="0" y="58559"/>
                  </a:lnTo>
                  <a:lnTo>
                    <a:pt x="3467" y="62039"/>
                  </a:lnTo>
                  <a:lnTo>
                    <a:pt x="12039" y="62039"/>
                  </a:lnTo>
                  <a:lnTo>
                    <a:pt x="15506" y="58559"/>
                  </a:lnTo>
                  <a:lnTo>
                    <a:pt x="15506" y="54279"/>
                  </a:lnTo>
                  <a:lnTo>
                    <a:pt x="15506" y="3467"/>
                  </a:lnTo>
                  <a:lnTo>
                    <a:pt x="12039"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4" name="object 76"/>
            <p:cNvSpPr/>
            <p:nvPr/>
          </p:nvSpPr>
          <p:spPr>
            <a:xfrm>
              <a:off x="9804448" y="2981900"/>
              <a:ext cx="15875" cy="62230"/>
            </a:xfrm>
            <a:custGeom>
              <a:avLst/>
              <a:gdLst/>
              <a:ahLst/>
              <a:cxnLst/>
              <a:rect l="l" t="t" r="r" b="b"/>
              <a:pathLst>
                <a:path w="15875" h="62230">
                  <a:moveTo>
                    <a:pt x="15506" y="54279"/>
                  </a:moveTo>
                  <a:lnTo>
                    <a:pt x="15506" y="7759"/>
                  </a:lnTo>
                  <a:lnTo>
                    <a:pt x="15506" y="3467"/>
                  </a:lnTo>
                  <a:lnTo>
                    <a:pt x="12039" y="0"/>
                  </a:lnTo>
                  <a:lnTo>
                    <a:pt x="7747" y="0"/>
                  </a:lnTo>
                  <a:lnTo>
                    <a:pt x="3467" y="0"/>
                  </a:lnTo>
                  <a:lnTo>
                    <a:pt x="0" y="3467"/>
                  </a:lnTo>
                  <a:lnTo>
                    <a:pt x="0" y="7759"/>
                  </a:lnTo>
                  <a:lnTo>
                    <a:pt x="0" y="54279"/>
                  </a:lnTo>
                  <a:lnTo>
                    <a:pt x="0" y="58559"/>
                  </a:lnTo>
                  <a:lnTo>
                    <a:pt x="3467" y="62039"/>
                  </a:lnTo>
                  <a:lnTo>
                    <a:pt x="7747" y="62039"/>
                  </a:lnTo>
                  <a:lnTo>
                    <a:pt x="12039" y="62039"/>
                  </a:lnTo>
                  <a:lnTo>
                    <a:pt x="15506" y="58559"/>
                  </a:lnTo>
                  <a:lnTo>
                    <a:pt x="15506" y="54279"/>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5" name="object 77"/>
            <p:cNvSpPr/>
            <p:nvPr/>
          </p:nvSpPr>
          <p:spPr>
            <a:xfrm>
              <a:off x="9678683" y="3003467"/>
              <a:ext cx="50165" cy="50165"/>
            </a:xfrm>
            <a:custGeom>
              <a:avLst/>
              <a:gdLst/>
              <a:ahLst/>
              <a:cxnLst/>
              <a:rect l="l" t="t" r="r" b="b"/>
              <a:pathLst>
                <a:path w="50165" h="50164">
                  <a:moveTo>
                    <a:pt x="10972" y="0"/>
                  </a:moveTo>
                  <a:lnTo>
                    <a:pt x="6057" y="0"/>
                  </a:lnTo>
                  <a:lnTo>
                    <a:pt x="0" y="6057"/>
                  </a:lnTo>
                  <a:lnTo>
                    <a:pt x="0" y="10972"/>
                  </a:lnTo>
                  <a:lnTo>
                    <a:pt x="38950" y="49911"/>
                  </a:lnTo>
                  <a:lnTo>
                    <a:pt x="43865" y="49911"/>
                  </a:lnTo>
                  <a:lnTo>
                    <a:pt x="46888" y="46888"/>
                  </a:lnTo>
                  <a:lnTo>
                    <a:pt x="49911" y="43865"/>
                  </a:lnTo>
                  <a:lnTo>
                    <a:pt x="49911" y="38950"/>
                  </a:lnTo>
                  <a:lnTo>
                    <a:pt x="10972"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6" name="object 78"/>
            <p:cNvSpPr/>
            <p:nvPr/>
          </p:nvSpPr>
          <p:spPr>
            <a:xfrm>
              <a:off x="9678683" y="3003467"/>
              <a:ext cx="50165" cy="50165"/>
            </a:xfrm>
            <a:custGeom>
              <a:avLst/>
              <a:gdLst/>
              <a:ahLst/>
              <a:cxnLst/>
              <a:rect l="l" t="t" r="r" b="b"/>
              <a:pathLst>
                <a:path w="50165" h="50164">
                  <a:moveTo>
                    <a:pt x="46888" y="46888"/>
                  </a:moveTo>
                  <a:lnTo>
                    <a:pt x="49911" y="43865"/>
                  </a:lnTo>
                  <a:lnTo>
                    <a:pt x="49911" y="38950"/>
                  </a:lnTo>
                  <a:lnTo>
                    <a:pt x="46888" y="35915"/>
                  </a:lnTo>
                  <a:lnTo>
                    <a:pt x="13995" y="3022"/>
                  </a:lnTo>
                  <a:lnTo>
                    <a:pt x="10972" y="0"/>
                  </a:lnTo>
                  <a:lnTo>
                    <a:pt x="6057" y="0"/>
                  </a:lnTo>
                  <a:lnTo>
                    <a:pt x="3035" y="3022"/>
                  </a:lnTo>
                  <a:lnTo>
                    <a:pt x="0" y="6057"/>
                  </a:lnTo>
                  <a:lnTo>
                    <a:pt x="0" y="10972"/>
                  </a:lnTo>
                  <a:lnTo>
                    <a:pt x="3035" y="13995"/>
                  </a:lnTo>
                  <a:lnTo>
                    <a:pt x="35928" y="46888"/>
                  </a:lnTo>
                  <a:lnTo>
                    <a:pt x="38950" y="49911"/>
                  </a:lnTo>
                  <a:lnTo>
                    <a:pt x="43865" y="49911"/>
                  </a:lnTo>
                  <a:lnTo>
                    <a:pt x="46888" y="46888"/>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7" name="object 79"/>
            <p:cNvSpPr/>
            <p:nvPr/>
          </p:nvSpPr>
          <p:spPr>
            <a:xfrm>
              <a:off x="9895800" y="3003467"/>
              <a:ext cx="50165" cy="50165"/>
            </a:xfrm>
            <a:custGeom>
              <a:avLst/>
              <a:gdLst/>
              <a:ahLst/>
              <a:cxnLst/>
              <a:rect l="l" t="t" r="r" b="b"/>
              <a:pathLst>
                <a:path w="50165" h="50164">
                  <a:moveTo>
                    <a:pt x="43865" y="0"/>
                  </a:moveTo>
                  <a:lnTo>
                    <a:pt x="38950" y="0"/>
                  </a:lnTo>
                  <a:lnTo>
                    <a:pt x="0" y="38950"/>
                  </a:lnTo>
                  <a:lnTo>
                    <a:pt x="0" y="43865"/>
                  </a:lnTo>
                  <a:lnTo>
                    <a:pt x="6057" y="49911"/>
                  </a:lnTo>
                  <a:lnTo>
                    <a:pt x="10960" y="49911"/>
                  </a:lnTo>
                  <a:lnTo>
                    <a:pt x="13995" y="46888"/>
                  </a:lnTo>
                  <a:lnTo>
                    <a:pt x="49910" y="10972"/>
                  </a:lnTo>
                  <a:lnTo>
                    <a:pt x="49910" y="6057"/>
                  </a:lnTo>
                  <a:lnTo>
                    <a:pt x="43865"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8" name="object 80"/>
            <p:cNvSpPr/>
            <p:nvPr/>
          </p:nvSpPr>
          <p:spPr>
            <a:xfrm>
              <a:off x="9895800" y="3003467"/>
              <a:ext cx="50165" cy="50165"/>
            </a:xfrm>
            <a:custGeom>
              <a:avLst/>
              <a:gdLst/>
              <a:ahLst/>
              <a:cxnLst/>
              <a:rect l="l" t="t" r="r" b="b"/>
              <a:pathLst>
                <a:path w="50165" h="50164">
                  <a:moveTo>
                    <a:pt x="13995" y="46888"/>
                  </a:moveTo>
                  <a:lnTo>
                    <a:pt x="46888" y="13995"/>
                  </a:lnTo>
                  <a:lnTo>
                    <a:pt x="49910" y="10972"/>
                  </a:lnTo>
                  <a:lnTo>
                    <a:pt x="49910" y="6057"/>
                  </a:lnTo>
                  <a:lnTo>
                    <a:pt x="46888" y="3022"/>
                  </a:lnTo>
                  <a:lnTo>
                    <a:pt x="43865" y="0"/>
                  </a:lnTo>
                  <a:lnTo>
                    <a:pt x="38950" y="0"/>
                  </a:lnTo>
                  <a:lnTo>
                    <a:pt x="35928" y="3022"/>
                  </a:lnTo>
                  <a:lnTo>
                    <a:pt x="3022" y="35915"/>
                  </a:lnTo>
                  <a:lnTo>
                    <a:pt x="0" y="38950"/>
                  </a:lnTo>
                  <a:lnTo>
                    <a:pt x="0" y="43865"/>
                  </a:lnTo>
                  <a:lnTo>
                    <a:pt x="3022" y="46888"/>
                  </a:lnTo>
                  <a:lnTo>
                    <a:pt x="6057" y="49911"/>
                  </a:lnTo>
                  <a:lnTo>
                    <a:pt x="10960" y="49911"/>
                  </a:lnTo>
                  <a:lnTo>
                    <a:pt x="13995" y="46888"/>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69" name="object 81"/>
            <p:cNvSpPr/>
            <p:nvPr/>
          </p:nvSpPr>
          <p:spPr>
            <a:xfrm>
              <a:off x="9612805" y="3059438"/>
              <a:ext cx="399415" cy="201930"/>
            </a:xfrm>
            <a:custGeom>
              <a:avLst/>
              <a:gdLst/>
              <a:ahLst/>
              <a:cxnLst/>
              <a:rect l="l" t="t" r="r" b="b"/>
              <a:pathLst>
                <a:path w="399415" h="201929">
                  <a:moveTo>
                    <a:pt x="40209" y="106806"/>
                  </a:moveTo>
                  <a:lnTo>
                    <a:pt x="19519" y="106806"/>
                  </a:lnTo>
                  <a:lnTo>
                    <a:pt x="53650" y="146046"/>
                  </a:lnTo>
                  <a:lnTo>
                    <a:pt x="96786" y="175921"/>
                  </a:lnTo>
                  <a:lnTo>
                    <a:pt x="146257" y="194941"/>
                  </a:lnTo>
                  <a:lnTo>
                    <a:pt x="199389" y="201612"/>
                  </a:lnTo>
                  <a:lnTo>
                    <a:pt x="252530" y="194941"/>
                  </a:lnTo>
                  <a:lnTo>
                    <a:pt x="275513" y="186105"/>
                  </a:lnTo>
                  <a:lnTo>
                    <a:pt x="199389" y="186105"/>
                  </a:lnTo>
                  <a:lnTo>
                    <a:pt x="149191" y="179707"/>
                  </a:lnTo>
                  <a:lnTo>
                    <a:pt x="102581" y="161483"/>
                  </a:lnTo>
                  <a:lnTo>
                    <a:pt x="62176" y="132892"/>
                  </a:lnTo>
                  <a:lnTo>
                    <a:pt x="40209" y="106806"/>
                  </a:lnTo>
                  <a:close/>
                </a:path>
                <a:path w="399415" h="201929">
                  <a:moveTo>
                    <a:pt x="273588" y="15506"/>
                  </a:moveTo>
                  <a:lnTo>
                    <a:pt x="199389" y="15506"/>
                  </a:lnTo>
                  <a:lnTo>
                    <a:pt x="254509" y="24182"/>
                  </a:lnTo>
                  <a:lnTo>
                    <a:pt x="302434" y="45299"/>
                  </a:lnTo>
                  <a:lnTo>
                    <a:pt x="341039" y="71490"/>
                  </a:lnTo>
                  <a:lnTo>
                    <a:pt x="368198" y="95389"/>
                  </a:lnTo>
                  <a:lnTo>
                    <a:pt x="336616" y="132892"/>
                  </a:lnTo>
                  <a:lnTo>
                    <a:pt x="296210" y="161483"/>
                  </a:lnTo>
                  <a:lnTo>
                    <a:pt x="249596" y="179707"/>
                  </a:lnTo>
                  <a:lnTo>
                    <a:pt x="199389" y="186105"/>
                  </a:lnTo>
                  <a:lnTo>
                    <a:pt x="275513" y="186105"/>
                  </a:lnTo>
                  <a:lnTo>
                    <a:pt x="302004" y="175921"/>
                  </a:lnTo>
                  <a:lnTo>
                    <a:pt x="345142" y="146046"/>
                  </a:lnTo>
                  <a:lnTo>
                    <a:pt x="379272" y="106806"/>
                  </a:lnTo>
                  <a:lnTo>
                    <a:pt x="398701" y="106806"/>
                  </a:lnTo>
                  <a:lnTo>
                    <a:pt x="363720" y="70097"/>
                  </a:lnTo>
                  <a:lnTo>
                    <a:pt x="326846" y="42091"/>
                  </a:lnTo>
                  <a:lnTo>
                    <a:pt x="286435" y="19890"/>
                  </a:lnTo>
                  <a:lnTo>
                    <a:pt x="273588" y="15506"/>
                  </a:lnTo>
                  <a:close/>
                </a:path>
                <a:path w="399415" h="201929">
                  <a:moveTo>
                    <a:pt x="398701" y="106806"/>
                  </a:moveTo>
                  <a:lnTo>
                    <a:pt x="379272" y="106806"/>
                  </a:lnTo>
                  <a:lnTo>
                    <a:pt x="380987" y="108661"/>
                  </a:lnTo>
                  <a:lnTo>
                    <a:pt x="384340" y="112394"/>
                  </a:lnTo>
                  <a:lnTo>
                    <a:pt x="387159" y="115595"/>
                  </a:lnTo>
                  <a:lnTo>
                    <a:pt x="392061" y="115925"/>
                  </a:lnTo>
                  <a:lnTo>
                    <a:pt x="398487" y="110248"/>
                  </a:lnTo>
                  <a:lnTo>
                    <a:pt x="398701" y="106806"/>
                  </a:lnTo>
                  <a:close/>
                </a:path>
                <a:path w="399415" h="201929">
                  <a:moveTo>
                    <a:pt x="199389" y="0"/>
                  </a:moveTo>
                  <a:lnTo>
                    <a:pt x="155195" y="5269"/>
                  </a:lnTo>
                  <a:lnTo>
                    <a:pt x="112345" y="19894"/>
                  </a:lnTo>
                  <a:lnTo>
                    <a:pt x="71936" y="42097"/>
                  </a:lnTo>
                  <a:lnTo>
                    <a:pt x="35066" y="70102"/>
                  </a:lnTo>
                  <a:lnTo>
                    <a:pt x="2832" y="102133"/>
                  </a:lnTo>
                  <a:lnTo>
                    <a:pt x="0" y="105346"/>
                  </a:lnTo>
                  <a:lnTo>
                    <a:pt x="304" y="110248"/>
                  </a:lnTo>
                  <a:lnTo>
                    <a:pt x="6718" y="115912"/>
                  </a:lnTo>
                  <a:lnTo>
                    <a:pt x="11631" y="115595"/>
                  </a:lnTo>
                  <a:lnTo>
                    <a:pt x="16103" y="110528"/>
                  </a:lnTo>
                  <a:lnTo>
                    <a:pt x="19519" y="106806"/>
                  </a:lnTo>
                  <a:lnTo>
                    <a:pt x="40209" y="106806"/>
                  </a:lnTo>
                  <a:lnTo>
                    <a:pt x="30594" y="95389"/>
                  </a:lnTo>
                  <a:lnTo>
                    <a:pt x="57747" y="71490"/>
                  </a:lnTo>
                  <a:lnTo>
                    <a:pt x="96351" y="45299"/>
                  </a:lnTo>
                  <a:lnTo>
                    <a:pt x="144276" y="24182"/>
                  </a:lnTo>
                  <a:lnTo>
                    <a:pt x="199389" y="15506"/>
                  </a:lnTo>
                  <a:lnTo>
                    <a:pt x="273588" y="15506"/>
                  </a:lnTo>
                  <a:lnTo>
                    <a:pt x="243584" y="5268"/>
                  </a:lnTo>
                  <a:lnTo>
                    <a:pt x="199389" y="0"/>
                  </a:lnTo>
                  <a:close/>
                </a:path>
              </a:pathLst>
            </a:custGeom>
            <a:solidFill>
              <a:srgbClr val="495464"/>
            </a:solidFill>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0" name="object 82"/>
            <p:cNvSpPr/>
            <p:nvPr/>
          </p:nvSpPr>
          <p:spPr>
            <a:xfrm>
              <a:off x="9612805" y="3059438"/>
              <a:ext cx="399415" cy="201930"/>
            </a:xfrm>
            <a:custGeom>
              <a:avLst/>
              <a:gdLst/>
              <a:ahLst/>
              <a:cxnLst/>
              <a:rect l="l" t="t" r="r" b="b"/>
              <a:pathLst>
                <a:path w="399415" h="201929">
                  <a:moveTo>
                    <a:pt x="2832" y="102133"/>
                  </a:moveTo>
                  <a:lnTo>
                    <a:pt x="0" y="105346"/>
                  </a:lnTo>
                  <a:lnTo>
                    <a:pt x="304" y="110248"/>
                  </a:lnTo>
                  <a:lnTo>
                    <a:pt x="3505" y="113080"/>
                  </a:lnTo>
                  <a:lnTo>
                    <a:pt x="6718" y="115912"/>
                  </a:lnTo>
                  <a:lnTo>
                    <a:pt x="11620" y="115608"/>
                  </a:lnTo>
                  <a:lnTo>
                    <a:pt x="14452" y="112394"/>
                  </a:lnTo>
                  <a:lnTo>
                    <a:pt x="16103" y="110528"/>
                  </a:lnTo>
                  <a:lnTo>
                    <a:pt x="17805" y="108661"/>
                  </a:lnTo>
                  <a:lnTo>
                    <a:pt x="19519" y="106806"/>
                  </a:lnTo>
                  <a:lnTo>
                    <a:pt x="53650" y="146046"/>
                  </a:lnTo>
                  <a:lnTo>
                    <a:pt x="96786" y="175921"/>
                  </a:lnTo>
                  <a:lnTo>
                    <a:pt x="146257" y="194941"/>
                  </a:lnTo>
                  <a:lnTo>
                    <a:pt x="199389" y="201612"/>
                  </a:lnTo>
                  <a:lnTo>
                    <a:pt x="252530" y="194941"/>
                  </a:lnTo>
                  <a:lnTo>
                    <a:pt x="302004" y="175921"/>
                  </a:lnTo>
                  <a:lnTo>
                    <a:pt x="345142" y="146046"/>
                  </a:lnTo>
                  <a:lnTo>
                    <a:pt x="379272" y="106806"/>
                  </a:lnTo>
                  <a:lnTo>
                    <a:pt x="380987" y="108661"/>
                  </a:lnTo>
                  <a:lnTo>
                    <a:pt x="382676" y="110528"/>
                  </a:lnTo>
                  <a:lnTo>
                    <a:pt x="384340" y="112394"/>
                  </a:lnTo>
                  <a:lnTo>
                    <a:pt x="387159" y="115595"/>
                  </a:lnTo>
                  <a:lnTo>
                    <a:pt x="392061" y="115925"/>
                  </a:lnTo>
                  <a:lnTo>
                    <a:pt x="395274" y="113080"/>
                  </a:lnTo>
                  <a:lnTo>
                    <a:pt x="398487" y="110248"/>
                  </a:lnTo>
                  <a:lnTo>
                    <a:pt x="398792" y="105346"/>
                  </a:lnTo>
                  <a:lnTo>
                    <a:pt x="363720" y="70097"/>
                  </a:lnTo>
                  <a:lnTo>
                    <a:pt x="326846" y="42091"/>
                  </a:lnTo>
                  <a:lnTo>
                    <a:pt x="286435" y="19890"/>
                  </a:lnTo>
                  <a:lnTo>
                    <a:pt x="243584" y="5268"/>
                  </a:lnTo>
                  <a:lnTo>
                    <a:pt x="199389" y="0"/>
                  </a:lnTo>
                  <a:lnTo>
                    <a:pt x="155195" y="5269"/>
                  </a:lnTo>
                  <a:lnTo>
                    <a:pt x="112345" y="19894"/>
                  </a:lnTo>
                  <a:lnTo>
                    <a:pt x="71936" y="42097"/>
                  </a:lnTo>
                  <a:lnTo>
                    <a:pt x="35066" y="70102"/>
                  </a:lnTo>
                  <a:lnTo>
                    <a:pt x="2832" y="102133"/>
                  </a:lnTo>
                  <a:close/>
                </a:path>
                <a:path w="399415" h="201929">
                  <a:moveTo>
                    <a:pt x="199389" y="15506"/>
                  </a:moveTo>
                  <a:lnTo>
                    <a:pt x="254509" y="24182"/>
                  </a:lnTo>
                  <a:lnTo>
                    <a:pt x="302434" y="45299"/>
                  </a:lnTo>
                  <a:lnTo>
                    <a:pt x="341039" y="71490"/>
                  </a:lnTo>
                  <a:lnTo>
                    <a:pt x="368198" y="95389"/>
                  </a:lnTo>
                  <a:lnTo>
                    <a:pt x="336616" y="132892"/>
                  </a:lnTo>
                  <a:lnTo>
                    <a:pt x="296210" y="161483"/>
                  </a:lnTo>
                  <a:lnTo>
                    <a:pt x="249596" y="179707"/>
                  </a:lnTo>
                  <a:lnTo>
                    <a:pt x="199389" y="186105"/>
                  </a:lnTo>
                  <a:lnTo>
                    <a:pt x="149191" y="179707"/>
                  </a:lnTo>
                  <a:lnTo>
                    <a:pt x="102581" y="161483"/>
                  </a:lnTo>
                  <a:lnTo>
                    <a:pt x="62176" y="132892"/>
                  </a:lnTo>
                  <a:lnTo>
                    <a:pt x="30594" y="95389"/>
                  </a:lnTo>
                  <a:lnTo>
                    <a:pt x="57747" y="71490"/>
                  </a:lnTo>
                  <a:lnTo>
                    <a:pt x="96351" y="45299"/>
                  </a:lnTo>
                  <a:lnTo>
                    <a:pt x="144276" y="24182"/>
                  </a:lnTo>
                  <a:lnTo>
                    <a:pt x="199389" y="15506"/>
                  </a:lnTo>
                  <a:close/>
                </a:path>
              </a:pathLst>
            </a:custGeom>
            <a:ln w="10414">
              <a:solidFill>
                <a:srgbClr val="495464"/>
              </a:solidFill>
            </a:ln>
          </p:spPr>
          <p:txBody>
            <a:bodyPr wrap="square" lIns="0" tIns="0" rIns="0" bIns="0" rtlCol="0"/>
            <a:lstStyle/>
            <a:p>
              <a:endParaRPr sz="1743" dirty="0">
                <a:latin typeface="DIN Pro Medium" panose="020B0604020202020204" charset="0"/>
                <a:cs typeface="DIN Pro Medium" panose="020B0604020202020204" charset="0"/>
              </a:endParaRPr>
            </a:p>
          </p:txBody>
        </p:sp>
      </p:grpSp>
      <p:pic>
        <p:nvPicPr>
          <p:cNvPr id="71" name="object 83"/>
          <p:cNvPicPr/>
          <p:nvPr/>
        </p:nvPicPr>
        <p:blipFill>
          <a:blip r:embed="rId15" cstate="print"/>
          <a:stretch>
            <a:fillRect/>
          </a:stretch>
        </p:blipFill>
        <p:spPr>
          <a:xfrm>
            <a:off x="10674947" y="3069614"/>
            <a:ext cx="650488" cy="659884"/>
          </a:xfrm>
          <a:prstGeom prst="rect">
            <a:avLst/>
          </a:prstGeom>
        </p:spPr>
      </p:pic>
      <p:grpSp>
        <p:nvGrpSpPr>
          <p:cNvPr id="72" name="object 84"/>
          <p:cNvGrpSpPr/>
          <p:nvPr/>
        </p:nvGrpSpPr>
        <p:grpSpPr>
          <a:xfrm>
            <a:off x="8513413" y="4028949"/>
            <a:ext cx="108529" cy="1187695"/>
            <a:chOff x="8621985" y="3859504"/>
            <a:chExt cx="113664" cy="1226185"/>
          </a:xfrm>
        </p:grpSpPr>
        <p:sp>
          <p:nvSpPr>
            <p:cNvPr id="73" name="object 85"/>
            <p:cNvSpPr/>
            <p:nvPr/>
          </p:nvSpPr>
          <p:spPr>
            <a:xfrm>
              <a:off x="8722899" y="3859504"/>
              <a:ext cx="0" cy="1216660"/>
            </a:xfrm>
            <a:custGeom>
              <a:avLst/>
              <a:gdLst/>
              <a:ahLst/>
              <a:cxnLst/>
              <a:rect l="l" t="t" r="r" b="b"/>
              <a:pathLst>
                <a:path h="1216660">
                  <a:moveTo>
                    <a:pt x="0" y="0"/>
                  </a:moveTo>
                  <a:lnTo>
                    <a:pt x="0" y="1216492"/>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4" name="object 86"/>
            <p:cNvSpPr/>
            <p:nvPr/>
          </p:nvSpPr>
          <p:spPr>
            <a:xfrm>
              <a:off x="8621985" y="4391901"/>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5" name="object 87"/>
            <p:cNvSpPr/>
            <p:nvPr/>
          </p:nvSpPr>
          <p:spPr>
            <a:xfrm>
              <a:off x="8621985" y="5072502"/>
              <a:ext cx="57785" cy="0"/>
            </a:xfrm>
            <a:custGeom>
              <a:avLst/>
              <a:gdLst/>
              <a:ahLst/>
              <a:cxnLst/>
              <a:rect l="l" t="t" r="r" b="b"/>
              <a:pathLst>
                <a:path w="57784">
                  <a:moveTo>
                    <a:pt x="0" y="0"/>
                  </a:moveTo>
                  <a:lnTo>
                    <a:pt x="57607" y="0"/>
                  </a:lnTo>
                </a:path>
              </a:pathLst>
            </a:custGeom>
            <a:ln w="25400">
              <a:solidFill>
                <a:srgbClr val="4859A7"/>
              </a:solidFill>
            </a:ln>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76" name="object 88"/>
          <p:cNvGrpSpPr/>
          <p:nvPr/>
        </p:nvGrpSpPr>
        <p:grpSpPr>
          <a:xfrm>
            <a:off x="8597644" y="3517806"/>
            <a:ext cx="428055" cy="247871"/>
            <a:chOff x="8710200" y="3331797"/>
            <a:chExt cx="448309" cy="255904"/>
          </a:xfrm>
        </p:grpSpPr>
        <p:sp>
          <p:nvSpPr>
            <p:cNvPr id="77" name="object 89"/>
            <p:cNvSpPr/>
            <p:nvPr/>
          </p:nvSpPr>
          <p:spPr>
            <a:xfrm>
              <a:off x="8722900" y="3407394"/>
              <a:ext cx="0" cy="180340"/>
            </a:xfrm>
            <a:custGeom>
              <a:avLst/>
              <a:gdLst/>
              <a:ahLst/>
              <a:cxnLst/>
              <a:rect l="l" t="t" r="r" b="b"/>
              <a:pathLst>
                <a:path h="180339">
                  <a:moveTo>
                    <a:pt x="0" y="0"/>
                  </a:moveTo>
                  <a:lnTo>
                    <a:pt x="0" y="180012"/>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8" name="object 90"/>
            <p:cNvSpPr/>
            <p:nvPr/>
          </p:nvSpPr>
          <p:spPr>
            <a:xfrm>
              <a:off x="8778589" y="3405648"/>
              <a:ext cx="323215" cy="0"/>
            </a:xfrm>
            <a:custGeom>
              <a:avLst/>
              <a:gdLst/>
              <a:ahLst/>
              <a:cxnLst/>
              <a:rect l="l" t="t" r="r" b="b"/>
              <a:pathLst>
                <a:path w="323215">
                  <a:moveTo>
                    <a:pt x="0" y="0"/>
                  </a:moveTo>
                  <a:lnTo>
                    <a:pt x="323049" y="0"/>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79" name="object 91"/>
            <p:cNvSpPr/>
            <p:nvPr/>
          </p:nvSpPr>
          <p:spPr>
            <a:xfrm>
              <a:off x="9078961" y="3331797"/>
              <a:ext cx="80010" cy="147955"/>
            </a:xfrm>
            <a:custGeom>
              <a:avLst/>
              <a:gdLst/>
              <a:ahLst/>
              <a:cxnLst/>
              <a:rect l="l" t="t" r="r" b="b"/>
              <a:pathLst>
                <a:path w="80009" h="147954">
                  <a:moveTo>
                    <a:pt x="0" y="0"/>
                  </a:moveTo>
                  <a:lnTo>
                    <a:pt x="0" y="147700"/>
                  </a:lnTo>
                  <a:lnTo>
                    <a:pt x="79438" y="73850"/>
                  </a:lnTo>
                  <a:lnTo>
                    <a:pt x="0" y="0"/>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grpSp>
        <p:nvGrpSpPr>
          <p:cNvPr id="80" name="object 92"/>
          <p:cNvGrpSpPr/>
          <p:nvPr/>
        </p:nvGrpSpPr>
        <p:grpSpPr>
          <a:xfrm>
            <a:off x="10295691" y="4396530"/>
            <a:ext cx="141271" cy="354279"/>
            <a:chOff x="10488596" y="4238999"/>
            <a:chExt cx="147955" cy="365760"/>
          </a:xfrm>
        </p:grpSpPr>
        <p:sp>
          <p:nvSpPr>
            <p:cNvPr id="81" name="object 93"/>
            <p:cNvSpPr/>
            <p:nvPr/>
          </p:nvSpPr>
          <p:spPr>
            <a:xfrm>
              <a:off x="10562446" y="4238999"/>
              <a:ext cx="0" cy="309245"/>
            </a:xfrm>
            <a:custGeom>
              <a:avLst/>
              <a:gdLst/>
              <a:ahLst/>
              <a:cxnLst/>
              <a:rect l="l" t="t" r="r" b="b"/>
              <a:pathLst>
                <a:path h="309245">
                  <a:moveTo>
                    <a:pt x="0" y="0"/>
                  </a:moveTo>
                  <a:lnTo>
                    <a:pt x="0" y="308648"/>
                  </a:lnTo>
                </a:path>
              </a:pathLst>
            </a:custGeom>
            <a:ln w="25400">
              <a:solidFill>
                <a:srgbClr val="4859A7"/>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2" name="object 94"/>
            <p:cNvSpPr/>
            <p:nvPr/>
          </p:nvSpPr>
          <p:spPr>
            <a:xfrm>
              <a:off x="10488596" y="4524972"/>
              <a:ext cx="147955" cy="80010"/>
            </a:xfrm>
            <a:custGeom>
              <a:avLst/>
              <a:gdLst/>
              <a:ahLst/>
              <a:cxnLst/>
              <a:rect l="l" t="t" r="r" b="b"/>
              <a:pathLst>
                <a:path w="147954" h="80010">
                  <a:moveTo>
                    <a:pt x="147701" y="0"/>
                  </a:moveTo>
                  <a:lnTo>
                    <a:pt x="0" y="0"/>
                  </a:lnTo>
                  <a:lnTo>
                    <a:pt x="73850" y="79425"/>
                  </a:lnTo>
                  <a:lnTo>
                    <a:pt x="147701" y="0"/>
                  </a:lnTo>
                  <a:close/>
                </a:path>
              </a:pathLst>
            </a:custGeom>
            <a:solidFill>
              <a:srgbClr val="4859A7"/>
            </a:solidFill>
          </p:spPr>
          <p:txBody>
            <a:bodyPr wrap="square" lIns="0" tIns="0" rIns="0" bIns="0" rtlCol="0"/>
            <a:lstStyle/>
            <a:p>
              <a:endParaRPr sz="1743" dirty="0">
                <a:latin typeface="DIN Pro Medium" panose="020B0604020202020204" charset="0"/>
                <a:cs typeface="DIN Pro Medium" panose="020B0604020202020204" charset="0"/>
              </a:endParaRPr>
            </a:p>
          </p:txBody>
        </p:sp>
      </p:grpSp>
      <p:sp>
        <p:nvSpPr>
          <p:cNvPr id="83" name="object 95"/>
          <p:cNvSpPr txBox="1"/>
          <p:nvPr/>
        </p:nvSpPr>
        <p:spPr>
          <a:xfrm>
            <a:off x="8243500" y="3761371"/>
            <a:ext cx="705745" cy="196974"/>
          </a:xfrm>
          <a:prstGeom prst="rect">
            <a:avLst/>
          </a:prstGeom>
        </p:spPr>
        <p:txBody>
          <a:bodyPr vert="horz" wrap="square" lIns="0" tIns="12189" rIns="0" bIns="0" rtlCol="0">
            <a:spAutoFit/>
          </a:bodyPr>
          <a:lstStyle/>
          <a:p>
            <a:pPr marL="12189">
              <a:spcBef>
                <a:spcPts val="96"/>
              </a:spcBef>
            </a:pPr>
            <a:r>
              <a:rPr sz="1200" dirty="0">
                <a:solidFill>
                  <a:srgbClr val="495464"/>
                </a:solidFill>
                <a:latin typeface="DIN Pro Medium" panose="020B0604020202020204" charset="0"/>
                <a:cs typeface="DIN Pro Medium" panose="020B0604020202020204" charset="0"/>
              </a:rPr>
              <a:t>Данные</a:t>
            </a:r>
            <a:endParaRPr sz="1200" dirty="0">
              <a:latin typeface="DIN Pro Medium" panose="020B0604020202020204" charset="0"/>
              <a:cs typeface="DIN Pro Medium" panose="020B0604020202020204" charset="0"/>
            </a:endParaRPr>
          </a:p>
        </p:txBody>
      </p:sp>
      <p:sp>
        <p:nvSpPr>
          <p:cNvPr id="84" name="object 2"/>
          <p:cNvSpPr/>
          <p:nvPr/>
        </p:nvSpPr>
        <p:spPr>
          <a:xfrm>
            <a:off x="9134050" y="3009761"/>
            <a:ext cx="0" cy="1302712"/>
          </a:xfrm>
          <a:custGeom>
            <a:avLst/>
            <a:gdLst/>
            <a:ahLst/>
            <a:cxnLst/>
            <a:rect l="l" t="t" r="r" b="b"/>
            <a:pathLst>
              <a:path h="1344929">
                <a:moveTo>
                  <a:pt x="0" y="0"/>
                </a:moveTo>
                <a:lnTo>
                  <a:pt x="0" y="1344726"/>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5" name="object 4"/>
          <p:cNvSpPr/>
          <p:nvPr/>
        </p:nvSpPr>
        <p:spPr>
          <a:xfrm>
            <a:off x="11663518" y="2966387"/>
            <a:ext cx="45719" cy="1381730"/>
          </a:xfrm>
          <a:custGeom>
            <a:avLst/>
            <a:gdLst/>
            <a:ahLst/>
            <a:cxnLst/>
            <a:rect l="l" t="t" r="r" b="b"/>
            <a:pathLst>
              <a:path h="1344929">
                <a:moveTo>
                  <a:pt x="0" y="1344726"/>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6" name="object 5"/>
          <p:cNvSpPr/>
          <p:nvPr/>
        </p:nvSpPr>
        <p:spPr>
          <a:xfrm>
            <a:off x="9134050" y="2985115"/>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7" name="object 10"/>
          <p:cNvSpPr/>
          <p:nvPr/>
        </p:nvSpPr>
        <p:spPr>
          <a:xfrm>
            <a:off x="9145015" y="4835745"/>
            <a:ext cx="45719" cy="1131533"/>
          </a:xfrm>
          <a:custGeom>
            <a:avLst/>
            <a:gdLst/>
            <a:ahLst/>
            <a:cxnLst/>
            <a:rect l="l" t="t" r="r" b="b"/>
            <a:pathLst>
              <a:path h="1090295">
                <a:moveTo>
                  <a:pt x="0" y="0"/>
                </a:moveTo>
                <a:lnTo>
                  <a:pt x="0" y="1089774"/>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8" name="object 12"/>
          <p:cNvSpPr/>
          <p:nvPr/>
        </p:nvSpPr>
        <p:spPr>
          <a:xfrm>
            <a:off x="11672310" y="4839109"/>
            <a:ext cx="45719" cy="1179992"/>
          </a:xfrm>
          <a:custGeom>
            <a:avLst/>
            <a:gdLst/>
            <a:ahLst/>
            <a:cxnLst/>
            <a:rect l="l" t="t" r="r" b="b"/>
            <a:pathLst>
              <a:path h="1090295">
                <a:moveTo>
                  <a:pt x="0" y="1089774"/>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89" name="object 13"/>
          <p:cNvSpPr/>
          <p:nvPr/>
        </p:nvSpPr>
        <p:spPr>
          <a:xfrm>
            <a:off x="9151224" y="4839109"/>
            <a:ext cx="2453737" cy="0"/>
          </a:xfrm>
          <a:custGeom>
            <a:avLst/>
            <a:gdLst/>
            <a:ahLst/>
            <a:cxnLst/>
            <a:rect l="l" t="t" r="r" b="b"/>
            <a:pathLst>
              <a:path w="2569845">
                <a:moveTo>
                  <a:pt x="2569235" y="0"/>
                </a:moveTo>
                <a:lnTo>
                  <a:pt x="0" y="0"/>
                </a:lnTo>
              </a:path>
            </a:pathLst>
          </a:custGeom>
          <a:ln w="25400">
            <a:solidFill>
              <a:srgbClr val="979ACC"/>
            </a:solidFill>
            <a:prstDash val="sysDash"/>
          </a:ln>
        </p:spPr>
        <p:txBody>
          <a:bodyPr wrap="square" lIns="0" tIns="0" rIns="0" bIns="0" rtlCol="0"/>
          <a:lstStyle/>
          <a:p>
            <a:endParaRPr sz="1743" dirty="0">
              <a:latin typeface="DIN Pro Medium" panose="020B0604020202020204" charset="0"/>
              <a:cs typeface="DIN Pro Medium" panose="020B0604020202020204" charset="0"/>
            </a:endParaRPr>
          </a:p>
        </p:txBody>
      </p:sp>
      <p:sp>
        <p:nvSpPr>
          <p:cNvPr id="90" name="Прямоугольник 89"/>
          <p:cNvSpPr/>
          <p:nvPr/>
        </p:nvSpPr>
        <p:spPr>
          <a:xfrm>
            <a:off x="3454385" y="113345"/>
            <a:ext cx="8339656" cy="584775"/>
          </a:xfrm>
          <a:prstGeom prst="rect">
            <a:avLst/>
          </a:prstGeom>
        </p:spPr>
        <p:txBody>
          <a:bodyPr wrap="square">
            <a:spAutoFit/>
          </a:bodyPr>
          <a:lstStyle/>
          <a:p>
            <a:pPr algn="ctr">
              <a:spcAft>
                <a:spcPts val="0"/>
              </a:spcAft>
            </a:pPr>
            <a:r>
              <a:rPr lang="ru-RU" sz="3200" b="1" dirty="0" smtClean="0">
                <a:latin typeface="DIN Pro Medium" panose="020B0604020202020204" charset="0"/>
                <a:ea typeface="Tahoma" panose="020B0604030504040204" pitchFamily="34" charset="0"/>
                <a:cs typeface="DIN Pro Medium" panose="020B0604020202020204" charset="0"/>
              </a:rPr>
              <a:t>Независимая оценка квалификации</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91" name="TextBox 90"/>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17</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156075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27" name="TextBox 26"/>
          <p:cNvSpPr txBox="1"/>
          <p:nvPr/>
        </p:nvSpPr>
        <p:spPr>
          <a:xfrm>
            <a:off x="2854749" y="175406"/>
            <a:ext cx="9262471" cy="584775"/>
          </a:xfrm>
          <a:prstGeom prst="rect">
            <a:avLst/>
          </a:prstGeom>
          <a:noFill/>
        </p:spPr>
        <p:txBody>
          <a:bodyPr wrap="none" rtlCol="0">
            <a:spAutoFit/>
          </a:bodyPr>
          <a:lstStyle/>
          <a:p>
            <a:pPr algn="ctr"/>
            <a:r>
              <a:rPr lang="ru-RU" sz="3200" b="1" dirty="0">
                <a:latin typeface="DIN Pro Medium" panose="020B0604020202020204" charset="0"/>
                <a:cs typeface="DIN Pro Medium" panose="020B0604020202020204" charset="0"/>
              </a:rPr>
              <a:t>Автоматизированная информационная </a:t>
            </a:r>
            <a:r>
              <a:rPr lang="ru-RU" sz="3200" b="1" dirty="0" smtClean="0">
                <a:latin typeface="DIN Pro Medium" panose="020B0604020202020204" charset="0"/>
                <a:cs typeface="DIN Pro Medium" panose="020B0604020202020204" charset="0"/>
              </a:rPr>
              <a:t>система</a:t>
            </a:r>
          </a:p>
        </p:txBody>
      </p:sp>
      <p:sp>
        <p:nvSpPr>
          <p:cNvPr id="28" name="Номер слайда 6"/>
          <p:cNvSpPr>
            <a:spLocks noGrp="1"/>
          </p:cNvSpPr>
          <p:nvPr>
            <p:ph type="sldNum" sz="quarter" idx="12"/>
          </p:nvPr>
        </p:nvSpPr>
        <p:spPr>
          <a:xfrm>
            <a:off x="9884596" y="6356350"/>
            <a:ext cx="2743200" cy="365125"/>
          </a:xfrm>
        </p:spPr>
        <p:txBody>
          <a:bodyPr/>
          <a:lstStyle/>
          <a:p>
            <a:fld id="{C927236B-C36B-4890-AA73-98FE94143982}" type="slidenum">
              <a:rPr lang="ru-RU" smtClean="0"/>
              <a:pPr/>
              <a:t>18</a:t>
            </a:fld>
            <a:endParaRPr lang="ru-RU" dirty="0"/>
          </a:p>
        </p:txBody>
      </p:sp>
      <p:pic>
        <p:nvPicPr>
          <p:cNvPr id="29" name="Рисунок 28"/>
          <p:cNvPicPr>
            <a:picLocks noChangeAspect="1"/>
          </p:cNvPicPr>
          <p:nvPr/>
        </p:nvPicPr>
        <p:blipFill>
          <a:blip r:embed="rId3"/>
          <a:stretch>
            <a:fillRect/>
          </a:stretch>
        </p:blipFill>
        <p:spPr>
          <a:xfrm>
            <a:off x="2102867" y="1267424"/>
            <a:ext cx="8540464" cy="5556978"/>
          </a:xfrm>
          <a:prstGeom prst="rect">
            <a:avLst/>
          </a:prstGeom>
        </p:spPr>
      </p:pic>
      <p:sp>
        <p:nvSpPr>
          <p:cNvPr id="30" name="TextBox 29"/>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18</a:t>
            </a:r>
            <a:endParaRPr lang="ru-RU"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4029821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042568" y="0"/>
            <a:ext cx="4525598"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Пробное тестирование</a:t>
            </a:r>
          </a:p>
        </p:txBody>
      </p:sp>
      <p:sp>
        <p:nvSpPr>
          <p:cNvPr id="5" name="TextBox 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19</a:t>
            </a:r>
            <a:endParaRPr lang="ru-RU" dirty="0">
              <a:latin typeface="DIN Pro Medium" panose="020B0604020202020204" charset="0"/>
              <a:cs typeface="DIN Pro Medium" panose="020B0604020202020204" charset="0"/>
            </a:endParaRPr>
          </a:p>
        </p:txBody>
      </p:sp>
      <p:pic>
        <p:nvPicPr>
          <p:cNvPr id="2" name="Рисунок 1"/>
          <p:cNvPicPr>
            <a:picLocks noChangeAspect="1"/>
          </p:cNvPicPr>
          <p:nvPr/>
        </p:nvPicPr>
        <p:blipFill>
          <a:blip r:embed="rId3"/>
          <a:stretch>
            <a:fillRect/>
          </a:stretch>
        </p:blipFill>
        <p:spPr>
          <a:xfrm>
            <a:off x="2314298" y="950308"/>
            <a:ext cx="8507582" cy="5714612"/>
          </a:xfrm>
          <a:prstGeom prst="rect">
            <a:avLst/>
          </a:prstGeom>
        </p:spPr>
      </p:pic>
      <p:sp>
        <p:nvSpPr>
          <p:cNvPr id="6" name="Прямоугольник 5"/>
          <p:cNvSpPr/>
          <p:nvPr/>
        </p:nvSpPr>
        <p:spPr>
          <a:xfrm>
            <a:off x="24889" y="5676815"/>
            <a:ext cx="2289409" cy="369332"/>
          </a:xfrm>
          <a:prstGeom prst="rect">
            <a:avLst/>
          </a:prstGeom>
        </p:spPr>
        <p:txBody>
          <a:bodyPr wrap="none">
            <a:spAutoFit/>
          </a:bodyPr>
          <a:lstStyle/>
          <a:p>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p>
        </p:txBody>
      </p:sp>
    </p:spTree>
    <p:extLst>
      <p:ext uri="{BB962C8B-B14F-4D97-AF65-F5344CB8AC3E}">
        <p14:creationId xmlns:p14="http://schemas.microsoft.com/office/powerpoint/2010/main" val="1339861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2</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40823" y="96472"/>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3040823" y="700186"/>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
        <p:nvSpPr>
          <p:cNvPr id="2" name="TextBox 1"/>
          <p:cNvSpPr txBox="1"/>
          <p:nvPr/>
        </p:nvSpPr>
        <p:spPr>
          <a:xfrm>
            <a:off x="1797842" y="2109827"/>
            <a:ext cx="8229569" cy="4555093"/>
          </a:xfrm>
          <a:prstGeom prst="rect">
            <a:avLst/>
          </a:prstGeom>
          <a:noFill/>
        </p:spPr>
        <p:txBody>
          <a:bodyPr wrap="square" rtlCol="0">
            <a:spAutoFit/>
          </a:bodyPr>
          <a:lstStyle/>
          <a:p>
            <a:pPr algn="just"/>
            <a:r>
              <a:rPr lang="ru-RU" sz="2000" b="1" dirty="0" smtClean="0">
                <a:latin typeface="DIN Pro Medium" charset="0"/>
                <a:cs typeface="DIN Pro Medium" charset="0"/>
              </a:rPr>
              <a:t>Статья </a:t>
            </a:r>
            <a:r>
              <a:rPr lang="ru-RU" sz="2000" b="1" dirty="0" smtClean="0">
                <a:solidFill>
                  <a:srgbClr val="FF0000"/>
                </a:solidFill>
                <a:latin typeface="DIN Pro Medium" charset="0"/>
                <a:cs typeface="DIN Pro Medium" charset="0"/>
              </a:rPr>
              <a:t>55.5-1</a:t>
            </a:r>
            <a:r>
              <a:rPr lang="ru-RU" sz="2000" b="1" dirty="0" smtClean="0">
                <a:latin typeface="DIN Pro Medium" charset="0"/>
                <a:cs typeface="DIN Pro Medium" charset="0"/>
              </a:rPr>
              <a:t> Градостроительного кодекса, </a:t>
            </a:r>
            <a:r>
              <a:rPr lang="ru-RU" sz="2000" b="1" dirty="0" smtClean="0">
                <a:solidFill>
                  <a:srgbClr val="FF0000"/>
                </a:solidFill>
                <a:latin typeface="DIN Pro Medium" charset="0"/>
                <a:cs typeface="DIN Pro Medium" charset="0"/>
              </a:rPr>
              <a:t>часть 10</a:t>
            </a:r>
            <a:r>
              <a:rPr lang="ru-RU" b="1" dirty="0" smtClean="0">
                <a:latin typeface="DIN Pro Medium" charset="0"/>
                <a:cs typeface="DIN Pro Medium" charset="0"/>
              </a:rPr>
              <a:t>:</a:t>
            </a:r>
          </a:p>
          <a:p>
            <a:pPr algn="just"/>
            <a:endParaRPr lang="ru-RU" b="1" dirty="0" smtClean="0">
              <a:latin typeface="DIN Pro Medium" charset="0"/>
              <a:cs typeface="DIN Pro Medium" charset="0"/>
            </a:endParaRPr>
          </a:p>
          <a:p>
            <a:pPr algn="just"/>
            <a:r>
              <a:rPr lang="ru-RU" b="1" dirty="0" smtClean="0">
                <a:latin typeface="DIN Pro Medium" charset="0"/>
                <a:cs typeface="DIN Pro Medium" charset="0"/>
              </a:rPr>
              <a:t>3</a:t>
            </a:r>
            <a:r>
              <a:rPr lang="ru-RU" b="1" dirty="0">
                <a:latin typeface="DIN Pro Medium" charset="0"/>
                <a:cs typeface="DIN Pro Medium" charset="0"/>
              </a:rPr>
              <a:t>) наличие общего трудового стажа по профессии, специальности или направлению подготовки в области строительства не менее чем десять лет или </a:t>
            </a:r>
            <a:r>
              <a:rPr lang="ru-RU" b="1" dirty="0">
                <a:solidFill>
                  <a:srgbClr val="FF0000"/>
                </a:solidFill>
                <a:latin typeface="DIN Pro Medium" charset="0"/>
                <a:cs typeface="DIN Pro Medium" charset="0"/>
              </a:rPr>
              <a:t>не менее чем пять лет</a:t>
            </a:r>
            <a:r>
              <a:rPr lang="ru-RU" b="1" dirty="0">
                <a:latin typeface="DIN Pro Medium" charset="0"/>
                <a:cs typeface="DIN Pro Medium" charset="0"/>
              </a:rPr>
              <a:t> при прохождении в соответствии с Федеральным законом от 3 июля 2016 года N 238-ФЗ "О независимой оценке квалификации" независимой оценки квалификации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a:t>
            </a:r>
            <a:r>
              <a:rPr lang="ru-RU" b="1" dirty="0" smtClean="0">
                <a:latin typeface="DIN Pro Medium" charset="0"/>
                <a:cs typeface="DIN Pro Medium" charset="0"/>
              </a:rPr>
              <a:t>статье</a:t>
            </a:r>
            <a:endParaRPr lang="ru-RU" b="1" dirty="0">
              <a:latin typeface="DIN Pro Medium" charset="0"/>
              <a:cs typeface="DIN Pro Medium" charset="0"/>
            </a:endParaRPr>
          </a:p>
        </p:txBody>
      </p:sp>
    </p:spTree>
    <p:extLst>
      <p:ext uri="{BB962C8B-B14F-4D97-AF65-F5344CB8AC3E}">
        <p14:creationId xmlns:p14="http://schemas.microsoft.com/office/powerpoint/2010/main" val="397665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3" name="TextBox 2"/>
          <p:cNvSpPr txBox="1"/>
          <p:nvPr/>
        </p:nvSpPr>
        <p:spPr>
          <a:xfrm>
            <a:off x="5042568" y="0"/>
            <a:ext cx="4525598" cy="584775"/>
          </a:xfrm>
          <a:prstGeom prst="rect">
            <a:avLst/>
          </a:prstGeom>
          <a:noFill/>
        </p:spPr>
        <p:txBody>
          <a:bodyPr wrap="none" rtlCol="0">
            <a:spAutoFit/>
          </a:bodyPr>
          <a:lstStyle/>
          <a:p>
            <a:pPr algn="ctr"/>
            <a:r>
              <a:rPr lang="ru-RU" sz="3200" b="1" dirty="0" smtClean="0">
                <a:latin typeface="DIN Pro Medium" panose="020B0604020202020204" charset="0"/>
                <a:cs typeface="DIN Pro Medium" panose="020B0604020202020204" charset="0"/>
              </a:rPr>
              <a:t>Пробное тестирование</a:t>
            </a:r>
          </a:p>
        </p:txBody>
      </p:sp>
      <p:sp>
        <p:nvSpPr>
          <p:cNvPr id="5" name="TextBox 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20</a:t>
            </a:r>
            <a:endParaRPr lang="ru-RU" dirty="0">
              <a:latin typeface="DIN Pro Medium" panose="020B0604020202020204" charset="0"/>
              <a:cs typeface="DIN Pro Medium" panose="020B0604020202020204" charset="0"/>
            </a:endParaRPr>
          </a:p>
        </p:txBody>
      </p:sp>
      <p:pic>
        <p:nvPicPr>
          <p:cNvPr id="4" name="Рисунок 3"/>
          <p:cNvPicPr>
            <a:picLocks noChangeAspect="1"/>
          </p:cNvPicPr>
          <p:nvPr/>
        </p:nvPicPr>
        <p:blipFill>
          <a:blip r:embed="rId3"/>
          <a:stretch>
            <a:fillRect/>
          </a:stretch>
        </p:blipFill>
        <p:spPr>
          <a:xfrm>
            <a:off x="2500514" y="997780"/>
            <a:ext cx="7744317" cy="5659785"/>
          </a:xfrm>
          <a:prstGeom prst="rect">
            <a:avLst/>
          </a:prstGeom>
        </p:spPr>
      </p:pic>
      <p:sp>
        <p:nvSpPr>
          <p:cNvPr id="6" name="Прямоугольник 5"/>
          <p:cNvSpPr/>
          <p:nvPr/>
        </p:nvSpPr>
        <p:spPr>
          <a:xfrm>
            <a:off x="211105" y="6018589"/>
            <a:ext cx="2289409" cy="369332"/>
          </a:xfrm>
          <a:prstGeom prst="rect">
            <a:avLst/>
          </a:prstGeom>
        </p:spPr>
        <p:txBody>
          <a:bodyPr wrap="none">
            <a:spAutoFit/>
          </a:bodyPr>
          <a:lstStyle/>
          <a:p>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p>
        </p:txBody>
      </p:sp>
    </p:spTree>
    <p:extLst>
      <p:ext uri="{BB962C8B-B14F-4D97-AF65-F5344CB8AC3E}">
        <p14:creationId xmlns:p14="http://schemas.microsoft.com/office/powerpoint/2010/main" val="3195027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Прямоугольник 25"/>
          <p:cNvSpPr/>
          <p:nvPr/>
        </p:nvSpPr>
        <p:spPr>
          <a:xfrm>
            <a:off x="7305363" y="278884"/>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5" name="TextBox 4"/>
          <p:cNvSpPr txBox="1"/>
          <p:nvPr/>
        </p:nvSpPr>
        <p:spPr>
          <a:xfrm>
            <a:off x="11564464" y="6387921"/>
            <a:ext cx="348172"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21</a:t>
            </a:r>
            <a:endParaRPr lang="ru-RU" dirty="0">
              <a:latin typeface="DIN Pro Medium" panose="020B0604020202020204" charset="0"/>
              <a:cs typeface="DIN Pro Medium" panose="020B0604020202020204" charset="0"/>
            </a:endParaRPr>
          </a:p>
        </p:txBody>
      </p:sp>
      <p:sp>
        <p:nvSpPr>
          <p:cNvPr id="8" name="TextBox 7"/>
          <p:cNvSpPr txBox="1"/>
          <p:nvPr/>
        </p:nvSpPr>
        <p:spPr>
          <a:xfrm>
            <a:off x="2066221" y="2097234"/>
            <a:ext cx="7106013" cy="4062651"/>
          </a:xfrm>
          <a:prstGeom prst="rect">
            <a:avLst/>
          </a:prstGeom>
          <a:noFill/>
        </p:spPr>
        <p:txBody>
          <a:bodyPr wrap="square" rtlCol="0">
            <a:spAutoFit/>
          </a:bodyPr>
          <a:lstStyle/>
          <a:p>
            <a:pPr algn="just"/>
            <a:r>
              <a:rPr lang="ru-RU" sz="1600" i="1" dirty="0" smtClean="0">
                <a:latin typeface="DIN Pro Medium" panose="020B0604020202020204" charset="0"/>
                <a:cs typeface="DIN Pro Medium" panose="020B0604020202020204" charset="0"/>
              </a:rPr>
              <a:t>«Качественная </a:t>
            </a:r>
            <a:r>
              <a:rPr lang="ru-RU" sz="1600" i="1" dirty="0">
                <a:latin typeface="DIN Pro Medium" panose="020B0604020202020204" charset="0"/>
                <a:cs typeface="DIN Pro Medium" panose="020B0604020202020204" charset="0"/>
              </a:rPr>
              <a:t>работа проектных и изыскательских </a:t>
            </a:r>
            <a:r>
              <a:rPr lang="ru-RU" sz="1600" i="1" dirty="0" smtClean="0">
                <a:latin typeface="DIN Pro Medium" panose="020B0604020202020204" charset="0"/>
                <a:cs typeface="DIN Pro Medium" panose="020B0604020202020204" charset="0"/>
              </a:rPr>
              <a:t>организаций </a:t>
            </a:r>
            <a:r>
              <a:rPr lang="ru-RU" sz="1600" i="1" dirty="0">
                <a:latin typeface="DIN Pro Medium" panose="020B0604020202020204" charset="0"/>
                <a:cs typeface="DIN Pro Medium" panose="020B0604020202020204" charset="0"/>
              </a:rPr>
              <a:t>зависит от уровня квалификации их </a:t>
            </a:r>
            <a:r>
              <a:rPr lang="ru-RU" sz="1600" i="1" dirty="0" smtClean="0">
                <a:latin typeface="DIN Pro Medium" panose="020B0604020202020204" charset="0"/>
                <a:cs typeface="DIN Pro Medium" panose="020B0604020202020204" charset="0"/>
              </a:rPr>
              <a:t>специалистов</a:t>
            </a:r>
            <a:r>
              <a:rPr lang="ru-RU" sz="1600" i="1" dirty="0">
                <a:latin typeface="DIN Pro Medium" panose="020B0604020202020204" charset="0"/>
                <a:cs typeface="DIN Pro Medium" panose="020B0604020202020204" charset="0"/>
              </a:rPr>
              <a:t>, который должен </a:t>
            </a:r>
            <a:r>
              <a:rPr lang="ru-RU" sz="1600" i="1" dirty="0" smtClean="0">
                <a:latin typeface="DIN Pro Medium" panose="020B0604020202020204" charset="0"/>
                <a:cs typeface="DIN Pro Medium" panose="020B0604020202020204" charset="0"/>
              </a:rPr>
              <a:t>непрерывно повышаться </a:t>
            </a:r>
            <a:r>
              <a:rPr lang="ru-RU" sz="1600" i="1" dirty="0">
                <a:latin typeface="DIN Pro Medium" panose="020B0604020202020204" charset="0"/>
                <a:cs typeface="DIN Pro Medium" panose="020B0604020202020204" charset="0"/>
              </a:rPr>
              <a:t>с учётом вызовов технического прогресса </a:t>
            </a:r>
            <a:r>
              <a:rPr lang="ru-RU" sz="1600" i="1" dirty="0" smtClean="0">
                <a:latin typeface="DIN Pro Medium" panose="020B0604020202020204" charset="0"/>
                <a:cs typeface="DIN Pro Medium" panose="020B0604020202020204" charset="0"/>
              </a:rPr>
              <a:t>и цифровизации»…</a:t>
            </a:r>
          </a:p>
          <a:p>
            <a:endParaRPr lang="ru-RU" sz="1600" dirty="0" smtClean="0">
              <a:latin typeface="DIN Pro Medium" panose="020B0604020202020204" charset="0"/>
              <a:cs typeface="DIN Pro Medium" panose="020B0604020202020204" charset="0"/>
            </a:endParaRPr>
          </a:p>
          <a:p>
            <a:r>
              <a:rPr lang="ru-RU" sz="1600" i="1" dirty="0" smtClean="0">
                <a:latin typeface="DIN Pro Medium" panose="020B0604020202020204" charset="0"/>
                <a:cs typeface="DIN Pro Medium" panose="020B0604020202020204" charset="0"/>
              </a:rPr>
              <a:t>«Современные способы проектирования, цифровизация отрасли напрямую связаны с качеством проектирования и только высокообразованные, интеллектуальные специалисты могут способствовать скорейшему достижению целей Стратегии развития строительной отрасли» (заседание Совета НОПРИЗ от 11.02.2021)</a:t>
            </a:r>
            <a:r>
              <a:rPr lang="ru-RU" sz="1600" dirty="0" smtClean="0">
                <a:latin typeface="DIN Pro Medium" panose="020B0604020202020204" charset="0"/>
                <a:cs typeface="DIN Pro Medium" panose="020B0604020202020204" charset="0"/>
              </a:rPr>
              <a:t> </a:t>
            </a:r>
            <a:endParaRPr lang="ru-RU" sz="1600" dirty="0">
              <a:latin typeface="DIN Pro Medium" panose="020B0604020202020204" charset="0"/>
              <a:cs typeface="DIN Pro Medium" panose="020B0604020202020204" charset="0"/>
            </a:endParaRPr>
          </a:p>
          <a:p>
            <a:endParaRPr lang="ru-RU" sz="1600" dirty="0" smtClean="0">
              <a:latin typeface="DIN Pro Medium" panose="020B0604020202020204" charset="0"/>
              <a:cs typeface="DIN Pro Medium" panose="020B0604020202020204" charset="0"/>
            </a:endParaRPr>
          </a:p>
          <a:p>
            <a:r>
              <a:rPr lang="ru-RU" sz="1400" dirty="0" smtClean="0">
                <a:latin typeface="DIN Pro Medium" panose="020B0604020202020204" charset="0"/>
                <a:cs typeface="DIN Pro Medium" panose="020B0604020202020204" charset="0"/>
              </a:rPr>
              <a:t>Президент Национального </a:t>
            </a:r>
          </a:p>
          <a:p>
            <a:r>
              <a:rPr lang="ru-RU" sz="1400" dirty="0" smtClean="0">
                <a:latin typeface="DIN Pro Medium" panose="020B0604020202020204" charset="0"/>
                <a:cs typeface="DIN Pro Medium" panose="020B0604020202020204" charset="0"/>
              </a:rPr>
              <a:t>объединения </a:t>
            </a:r>
          </a:p>
          <a:p>
            <a:r>
              <a:rPr lang="ru-RU" sz="1400" dirty="0" smtClean="0">
                <a:latin typeface="DIN Pro Medium" panose="020B0604020202020204" charset="0"/>
                <a:cs typeface="DIN Pro Medium" panose="020B0604020202020204" charset="0"/>
              </a:rPr>
              <a:t>изыскателей и проектировщиков,</a:t>
            </a:r>
          </a:p>
          <a:p>
            <a:r>
              <a:rPr lang="ru-RU" sz="1400" dirty="0" smtClean="0">
                <a:latin typeface="DIN Pro Medium" panose="020B0604020202020204" charset="0"/>
                <a:cs typeface="DIN Pro Medium" panose="020B0604020202020204" charset="0"/>
              </a:rPr>
              <a:t>Председатель СПК, </a:t>
            </a:r>
          </a:p>
          <a:p>
            <a:r>
              <a:rPr lang="ru-RU" sz="1400" dirty="0" smtClean="0">
                <a:latin typeface="DIN Pro Medium" panose="020B0604020202020204" charset="0"/>
                <a:cs typeface="DIN Pro Medium" panose="020B0604020202020204" charset="0"/>
              </a:rPr>
              <a:t>Народный архитектор России, </a:t>
            </a:r>
          </a:p>
          <a:p>
            <a:r>
              <a:rPr lang="ru-RU" sz="1400" dirty="0">
                <a:latin typeface="DIN Pro Medium" panose="020B0604020202020204" charset="0"/>
                <a:cs typeface="DIN Pro Medium" panose="020B0604020202020204" charset="0"/>
              </a:rPr>
              <a:t>Академик Академии  архитектуры </a:t>
            </a:r>
          </a:p>
          <a:p>
            <a:r>
              <a:rPr lang="ru-RU" sz="1400" dirty="0">
                <a:latin typeface="DIN Pro Medium" panose="020B0604020202020204" charset="0"/>
                <a:cs typeface="DIN Pro Medium" panose="020B0604020202020204" charset="0"/>
              </a:rPr>
              <a:t>и строительных </a:t>
            </a:r>
            <a:r>
              <a:rPr lang="ru-RU" sz="1400" dirty="0" smtClean="0">
                <a:latin typeface="DIN Pro Medium" panose="020B0604020202020204" charset="0"/>
                <a:cs typeface="DIN Pro Medium" panose="020B0604020202020204" charset="0"/>
              </a:rPr>
              <a:t>наук                                                                          М.М. Посохин</a:t>
            </a:r>
            <a:endParaRPr lang="ru-RU" sz="1600" dirty="0">
              <a:latin typeface="DIN Pro Medium" panose="020B0604020202020204" charset="0"/>
              <a:cs typeface="DIN Pro Medium" panose="020B0604020202020204" charset="0"/>
            </a:endParaRPr>
          </a:p>
        </p:txBody>
      </p:sp>
      <p:pic>
        <p:nvPicPr>
          <p:cNvPr id="9" name="Рисунок 8"/>
          <p:cNvPicPr>
            <a:picLocks noChangeAspect="1"/>
          </p:cNvPicPr>
          <p:nvPr/>
        </p:nvPicPr>
        <p:blipFill>
          <a:blip r:embed="rId3"/>
          <a:stretch>
            <a:fillRect/>
          </a:stretch>
        </p:blipFill>
        <p:spPr>
          <a:xfrm>
            <a:off x="9172234" y="3249401"/>
            <a:ext cx="3019766" cy="3138520"/>
          </a:xfrm>
          <a:prstGeom prst="rect">
            <a:avLst/>
          </a:prstGeom>
        </p:spPr>
      </p:pic>
    </p:spTree>
    <p:extLst>
      <p:ext uri="{BB962C8B-B14F-4D97-AF65-F5344CB8AC3E}">
        <p14:creationId xmlns:p14="http://schemas.microsoft.com/office/powerpoint/2010/main" val="19652101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6788989" y="405442"/>
            <a:ext cx="5262113" cy="11818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TextBox 1"/>
          <p:cNvSpPr txBox="1"/>
          <p:nvPr/>
        </p:nvSpPr>
        <p:spPr>
          <a:xfrm>
            <a:off x="4007720" y="1480928"/>
            <a:ext cx="5791971" cy="646331"/>
          </a:xfrm>
          <a:prstGeom prst="rect">
            <a:avLst/>
          </a:prstGeom>
          <a:noFill/>
        </p:spPr>
        <p:txBody>
          <a:bodyPr wrap="none" rtlCol="0">
            <a:spAutoFit/>
          </a:bodyPr>
          <a:lstStyle/>
          <a:p>
            <a:pPr algn="ctr"/>
            <a:r>
              <a:rPr lang="ru-RU" sz="3600" b="1" dirty="0">
                <a:solidFill>
                  <a:schemeClr val="bg2">
                    <a:lumMod val="10000"/>
                  </a:schemeClr>
                </a:solidFill>
                <a:latin typeface="DIN Pro Medium" panose="020B0604020202020204" charset="0"/>
                <a:cs typeface="DIN Pro Medium" panose="020B0604020202020204" charset="0"/>
              </a:rPr>
              <a:t>СПАСИБО ЗА ВНИМАНИЕ!</a:t>
            </a:r>
          </a:p>
        </p:txBody>
      </p:sp>
      <p:sp>
        <p:nvSpPr>
          <p:cNvPr id="5" name="TextBox 4"/>
          <p:cNvSpPr txBox="1"/>
          <p:nvPr/>
        </p:nvSpPr>
        <p:spPr>
          <a:xfrm>
            <a:off x="624263" y="4868695"/>
            <a:ext cx="5097870" cy="1477328"/>
          </a:xfrm>
          <a:prstGeom prst="rect">
            <a:avLst/>
          </a:prstGeom>
          <a:noFill/>
        </p:spPr>
        <p:txBody>
          <a:bodyPr wrap="none" rtlCol="0">
            <a:spAutoFit/>
          </a:bodyPr>
          <a:lstStyle/>
          <a:p>
            <a:r>
              <a:rPr lang="ru-RU" dirty="0" smtClean="0">
                <a:solidFill>
                  <a:schemeClr val="tx2">
                    <a:lumMod val="75000"/>
                  </a:schemeClr>
                </a:solidFill>
                <a:latin typeface="DIN Pro Medium" panose="020B0604020202020204" charset="0"/>
                <a:cs typeface="DIN Pro Medium" panose="020B0604020202020204" charset="0"/>
              </a:rPr>
              <a:t>Заместитель Руководителя аппарата НОПРИЗ</a:t>
            </a:r>
          </a:p>
          <a:p>
            <a:r>
              <a:rPr lang="ru-RU" dirty="0" smtClean="0">
                <a:solidFill>
                  <a:schemeClr val="tx2">
                    <a:lumMod val="75000"/>
                  </a:schemeClr>
                </a:solidFill>
                <a:latin typeface="DIN Pro Medium" panose="020B0604020202020204" charset="0"/>
                <a:cs typeface="DIN Pro Medium" panose="020B0604020202020204" charset="0"/>
              </a:rPr>
              <a:t>Н.А. Прокопьева</a:t>
            </a:r>
            <a:endParaRPr lang="ru-RU" dirty="0">
              <a:solidFill>
                <a:schemeClr val="tx2">
                  <a:lumMod val="75000"/>
                </a:schemeClr>
              </a:solidFill>
              <a:latin typeface="DIN Pro Medium" panose="020B0604020202020204" charset="0"/>
              <a:cs typeface="DIN Pro Medium" panose="020B0604020202020204" charset="0"/>
            </a:endParaRPr>
          </a:p>
          <a:p>
            <a:r>
              <a:rPr lang="en-US" dirty="0">
                <a:solidFill>
                  <a:schemeClr val="tx2">
                    <a:lumMod val="75000"/>
                  </a:schemeClr>
                </a:solidFill>
                <a:latin typeface="DIN Pro Medium" panose="020B0604020202020204" charset="0"/>
                <a:cs typeface="DIN Pro Medium" panose="020B0604020202020204" charset="0"/>
              </a:rPr>
              <a:t>e-mail: </a:t>
            </a:r>
            <a:r>
              <a:rPr lang="en-US" dirty="0" smtClean="0">
                <a:solidFill>
                  <a:schemeClr val="tx2">
                    <a:lumMod val="75000"/>
                  </a:schemeClr>
                </a:solidFill>
                <a:latin typeface="DIN Pro Medium" panose="020B0604020202020204" charset="0"/>
                <a:cs typeface="DIN Pro Medium" panose="020B0604020202020204" charset="0"/>
              </a:rPr>
              <a:t>n.prokopeva@nopriz.ru</a:t>
            </a:r>
            <a:endParaRPr lang="en-US" dirty="0">
              <a:solidFill>
                <a:schemeClr val="tx2">
                  <a:lumMod val="75000"/>
                </a:schemeClr>
              </a:solidFill>
              <a:latin typeface="DIN Pro Medium" panose="020B0604020202020204" charset="0"/>
              <a:cs typeface="DIN Pro Medium" panose="020B0604020202020204" charset="0"/>
            </a:endParaRPr>
          </a:p>
          <a:p>
            <a:r>
              <a:rPr lang="ru-RU" dirty="0">
                <a:solidFill>
                  <a:schemeClr val="tx2">
                    <a:lumMod val="75000"/>
                  </a:schemeClr>
                </a:solidFill>
                <a:latin typeface="DIN Pro Medium" panose="020B0604020202020204" charset="0"/>
                <a:cs typeface="DIN Pro Medium" panose="020B0604020202020204" charset="0"/>
              </a:rPr>
              <a:t>сайт НОПРИЗ: </a:t>
            </a:r>
            <a:r>
              <a:rPr lang="en-US" dirty="0">
                <a:solidFill>
                  <a:schemeClr val="tx2">
                    <a:lumMod val="75000"/>
                  </a:schemeClr>
                </a:solidFill>
                <a:latin typeface="DIN Pro Medium" panose="020B0604020202020204" charset="0"/>
                <a:cs typeface="DIN Pro Medium" panose="020B0604020202020204" charset="0"/>
                <a:hlinkClick r:id="rId3"/>
              </a:rPr>
              <a:t>http://nopriz.ru</a:t>
            </a:r>
            <a:endParaRPr lang="ru-RU" dirty="0">
              <a:solidFill>
                <a:schemeClr val="tx2">
                  <a:lumMod val="75000"/>
                </a:schemeClr>
              </a:solidFill>
              <a:latin typeface="DIN Pro Medium" panose="020B0604020202020204" charset="0"/>
              <a:cs typeface="DIN Pro Medium" panose="020B0604020202020204" charset="0"/>
            </a:endParaRPr>
          </a:p>
          <a:p>
            <a:r>
              <a:rPr lang="ru-RU" dirty="0">
                <a:solidFill>
                  <a:schemeClr val="tx2">
                    <a:lumMod val="75000"/>
                  </a:schemeClr>
                </a:solidFill>
                <a:latin typeface="DIN Pro Medium" panose="020B0604020202020204" charset="0"/>
                <a:cs typeface="DIN Pro Medium" panose="020B0604020202020204" charset="0"/>
              </a:rPr>
              <a:t>Сайт СПК: </a:t>
            </a:r>
            <a:r>
              <a:rPr lang="en-US" dirty="0">
                <a:solidFill>
                  <a:schemeClr val="tx2">
                    <a:lumMod val="75000"/>
                  </a:schemeClr>
                </a:solidFill>
                <a:latin typeface="DIN Pro Medium" panose="020B0604020202020204" charset="0"/>
                <a:cs typeface="DIN Pro Medium" panose="020B0604020202020204" charset="0"/>
                <a:hlinkClick r:id="rId4"/>
              </a:rPr>
              <a:t>http://spk.nopriz.ru</a:t>
            </a:r>
            <a:r>
              <a:rPr lang="en-US" dirty="0">
                <a:solidFill>
                  <a:schemeClr val="tx2">
                    <a:lumMod val="75000"/>
                  </a:schemeClr>
                </a:solidFill>
                <a:latin typeface="DIN Pro Medium" panose="020B0604020202020204" charset="0"/>
                <a:cs typeface="DIN Pro Medium" panose="020B0604020202020204" charset="0"/>
              </a:rPr>
              <a:t> </a:t>
            </a:r>
            <a:endParaRPr lang="ru-RU" dirty="0">
              <a:solidFill>
                <a:schemeClr val="tx2">
                  <a:lumMod val="75000"/>
                </a:schemeClr>
              </a:solidFill>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457311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23292" y="6413563"/>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3</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21495" y="115411"/>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14" name="TextBox 13"/>
          <p:cNvSpPr txBox="1"/>
          <p:nvPr/>
        </p:nvSpPr>
        <p:spPr>
          <a:xfrm>
            <a:off x="1811044" y="2073028"/>
            <a:ext cx="8078680" cy="4278094"/>
          </a:xfrm>
          <a:prstGeom prst="rect">
            <a:avLst/>
          </a:prstGeom>
          <a:noFill/>
        </p:spPr>
        <p:txBody>
          <a:bodyPr wrap="square" rtlCol="0">
            <a:spAutoFit/>
          </a:bodyPr>
          <a:lstStyle/>
          <a:p>
            <a:pPr algn="just"/>
            <a:r>
              <a:rPr lang="ru-RU" sz="2000" b="1" dirty="0">
                <a:latin typeface="DIN Pro Medium" charset="0"/>
                <a:cs typeface="DIN Pro Medium" charset="0"/>
              </a:rPr>
              <a:t>Статья </a:t>
            </a:r>
            <a:r>
              <a:rPr lang="ru-RU" sz="2000" b="1" dirty="0">
                <a:solidFill>
                  <a:srgbClr val="FF0000"/>
                </a:solidFill>
                <a:latin typeface="DIN Pro Medium" charset="0"/>
                <a:cs typeface="DIN Pro Medium" charset="0"/>
              </a:rPr>
              <a:t>55.5-1</a:t>
            </a:r>
            <a:r>
              <a:rPr lang="ru-RU" sz="2000" b="1" dirty="0">
                <a:latin typeface="DIN Pro Medium" charset="0"/>
                <a:cs typeface="DIN Pro Medium" charset="0"/>
              </a:rPr>
              <a:t> Градостроительного кодекса, </a:t>
            </a:r>
            <a:r>
              <a:rPr lang="ru-RU" sz="2000" b="1" dirty="0">
                <a:solidFill>
                  <a:srgbClr val="FF0000"/>
                </a:solidFill>
                <a:latin typeface="DIN Pro Medium" charset="0"/>
                <a:cs typeface="DIN Pro Medium" charset="0"/>
              </a:rPr>
              <a:t>часть 10</a:t>
            </a:r>
            <a:r>
              <a:rPr lang="ru-RU" b="1" dirty="0" smtClean="0">
                <a:latin typeface="DIN Pro Medium" charset="0"/>
                <a:cs typeface="DIN Pro Medium" charset="0"/>
              </a:rPr>
              <a:t>:</a:t>
            </a:r>
          </a:p>
          <a:p>
            <a:pPr algn="just"/>
            <a:endParaRPr lang="ru-RU" b="1" dirty="0">
              <a:latin typeface="DIN Pro Medium" charset="0"/>
              <a:cs typeface="DIN Pro Medium" charset="0"/>
            </a:endParaRPr>
          </a:p>
          <a:p>
            <a:pPr algn="just"/>
            <a:r>
              <a:rPr lang="ru-RU" b="1" dirty="0" smtClean="0">
                <a:latin typeface="DIN Pro Medium" charset="0"/>
                <a:cs typeface="DIN Pro Medium" charset="0"/>
              </a:rPr>
              <a:t>4</a:t>
            </a:r>
            <a:r>
              <a:rPr lang="ru-RU" b="1" dirty="0">
                <a:latin typeface="DIN Pro Medium" charset="0"/>
                <a:cs typeface="DIN Pro Medium" charset="0"/>
              </a:rPr>
              <a:t>) </a:t>
            </a:r>
            <a:r>
              <a:rPr lang="ru-RU" b="1" dirty="0">
                <a:solidFill>
                  <a:srgbClr val="FF0000"/>
                </a:solidFill>
                <a:latin typeface="DIN Pro Medium" charset="0"/>
                <a:cs typeface="DIN Pro Medium" charset="0"/>
              </a:rPr>
              <a:t>не реже одного раза в пять лет</a:t>
            </a:r>
            <a:r>
              <a:rPr lang="ru-RU" b="1" dirty="0">
                <a:latin typeface="DIN Pro Medium" charset="0"/>
                <a:cs typeface="DIN Pro Medium" charset="0"/>
              </a:rPr>
              <a:t> прохождение в соответствии с Федеральным законом от 3 июля 2016 года N 238-ФЗ "О независимой оценке квалификации" </a:t>
            </a:r>
            <a:r>
              <a:rPr lang="ru-RU" b="1" dirty="0">
                <a:solidFill>
                  <a:srgbClr val="FF0000"/>
                </a:solidFill>
                <a:latin typeface="DIN Pro Medium" charset="0"/>
                <a:cs typeface="DIN Pro Medium" charset="0"/>
              </a:rPr>
              <a:t>независимой оценки квалификации</a:t>
            </a:r>
            <a:r>
              <a:rPr lang="ru-RU" b="1" dirty="0">
                <a:latin typeface="DIN Pro Medium" charset="0"/>
                <a:cs typeface="DIN Pro Medium" charset="0"/>
              </a:rPr>
              <a:t> физического лица, претендующего на осуществление профессиональной деятельности по организации выполнения работ по инженерным изысканиям, подготовке проектной документации, работ по строительству, реконструкции, капитальному ремонту, сносу объекта капитального строительства, на соответствие положениям профессионального стандарта, устанавливающего характеристики квалификации, необходимой работнику для осуществления указанного вида профессиональной деятельности, выполнения трудовых функций, должностных обязанностей, установленных настоящей статьей</a:t>
            </a:r>
          </a:p>
          <a:p>
            <a:pPr algn="just"/>
            <a:r>
              <a:rPr lang="ru-RU" dirty="0">
                <a:solidFill>
                  <a:srgbClr val="FF0000"/>
                </a:solidFill>
                <a:latin typeface="DIN Pro Medium" charset="0"/>
                <a:cs typeface="DIN Pro Medium" charset="0"/>
              </a:rPr>
              <a:t>…</a:t>
            </a:r>
          </a:p>
        </p:txBody>
      </p:sp>
      <p:sp>
        <p:nvSpPr>
          <p:cNvPr id="20" name="TextBox 19"/>
          <p:cNvSpPr txBox="1"/>
          <p:nvPr/>
        </p:nvSpPr>
        <p:spPr>
          <a:xfrm>
            <a:off x="3040823" y="624608"/>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Tree>
    <p:extLst>
      <p:ext uri="{BB962C8B-B14F-4D97-AF65-F5344CB8AC3E}">
        <p14:creationId xmlns:p14="http://schemas.microsoft.com/office/powerpoint/2010/main" val="290771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4</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21495" y="115411"/>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3040823" y="624608"/>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
        <p:nvSpPr>
          <p:cNvPr id="5" name="TextBox 4"/>
          <p:cNvSpPr txBox="1"/>
          <p:nvPr/>
        </p:nvSpPr>
        <p:spPr>
          <a:xfrm>
            <a:off x="735745" y="4218096"/>
            <a:ext cx="9278224" cy="2308324"/>
          </a:xfrm>
          <a:prstGeom prst="rect">
            <a:avLst/>
          </a:prstGeom>
          <a:noFill/>
        </p:spPr>
        <p:txBody>
          <a:bodyPr wrap="square" rtlCol="0">
            <a:spAutoFit/>
          </a:bodyPr>
          <a:lstStyle/>
          <a:p>
            <a:pPr algn="just"/>
            <a:r>
              <a:rPr lang="ru-RU" b="1" dirty="0" smtClean="0">
                <a:latin typeface="DIN Pro Medium" panose="020B0604020202020204" charset="0"/>
                <a:cs typeface="DIN Pro Medium" panose="020B0604020202020204" charset="0"/>
              </a:rPr>
              <a:t>К </a:t>
            </a:r>
            <a:r>
              <a:rPr lang="ru-RU" b="1" dirty="0">
                <a:latin typeface="DIN Pro Medium" panose="020B0604020202020204" charset="0"/>
                <a:cs typeface="DIN Pro Medium" panose="020B0604020202020204" charset="0"/>
              </a:rPr>
              <a:t>должностным обязанностям </a:t>
            </a:r>
            <a:r>
              <a:rPr lang="ru-RU" b="1" dirty="0">
                <a:solidFill>
                  <a:srgbClr val="FF0000"/>
                </a:solidFill>
                <a:latin typeface="DIN Pro Medium" panose="020B0604020202020204" charset="0"/>
                <a:cs typeface="DIN Pro Medium" panose="020B0604020202020204" charset="0"/>
              </a:rPr>
              <a:t>специалистов по организации </a:t>
            </a:r>
            <a:r>
              <a:rPr lang="ru-RU" b="1" dirty="0" smtClean="0">
                <a:solidFill>
                  <a:srgbClr val="FF0000"/>
                </a:solidFill>
                <a:latin typeface="DIN Pro Medium" panose="020B0604020202020204" charset="0"/>
                <a:cs typeface="DIN Pro Medium" panose="020B0604020202020204" charset="0"/>
              </a:rPr>
              <a:t>архитектурно-строительного</a:t>
            </a:r>
            <a:r>
              <a:rPr lang="ru-RU" b="1" dirty="0" smtClean="0">
                <a:latin typeface="DIN Pro Medium" panose="020B0604020202020204" charset="0"/>
                <a:cs typeface="DIN Pro Medium" panose="020B0604020202020204" charset="0"/>
              </a:rPr>
              <a:t> </a:t>
            </a:r>
            <a:r>
              <a:rPr lang="ru-RU" b="1" dirty="0">
                <a:latin typeface="DIN Pro Medium" panose="020B0604020202020204" charset="0"/>
                <a:cs typeface="DIN Pro Medium" panose="020B0604020202020204" charset="0"/>
              </a:rPr>
              <a:t>проектирования </a:t>
            </a:r>
            <a:r>
              <a:rPr lang="ru-RU" b="1" dirty="0" smtClean="0">
                <a:latin typeface="DIN Pro Medium" panose="020B0604020202020204" charset="0"/>
                <a:cs typeface="DIN Pro Medium" panose="020B0604020202020204" charset="0"/>
              </a:rPr>
              <a:t>относятся </a:t>
            </a:r>
            <a:r>
              <a:rPr lang="ru-RU" b="1" dirty="0">
                <a:latin typeface="DIN Pro Medium" panose="020B0604020202020204" charset="0"/>
                <a:cs typeface="DIN Pro Medium" panose="020B0604020202020204" charset="0"/>
              </a:rPr>
              <a:t>соответственно:</a:t>
            </a:r>
          </a:p>
          <a:p>
            <a:pPr algn="just"/>
            <a:r>
              <a:rPr lang="ru-RU" b="1" dirty="0">
                <a:solidFill>
                  <a:srgbClr val="FF0000"/>
                </a:solidFill>
                <a:latin typeface="DIN Pro Medium" panose="020B0604020202020204" charset="0"/>
                <a:cs typeface="DIN Pro Medium" panose="020B0604020202020204" charset="0"/>
              </a:rPr>
              <a:t>1)</a:t>
            </a:r>
            <a:r>
              <a:rPr lang="ru-RU" b="1" dirty="0">
                <a:latin typeface="DIN Pro Medium" panose="020B0604020202020204" charset="0"/>
                <a:cs typeface="DIN Pro Medium" panose="020B0604020202020204" charset="0"/>
              </a:rPr>
              <a:t> утверждение </a:t>
            </a:r>
            <a:r>
              <a:rPr lang="ru-RU" b="1" dirty="0" smtClean="0">
                <a:latin typeface="DIN Pro Medium" panose="020B0604020202020204" charset="0"/>
                <a:cs typeface="DIN Pro Medium" panose="020B0604020202020204" charset="0"/>
              </a:rPr>
              <a:t>заданий </a:t>
            </a:r>
            <a:r>
              <a:rPr lang="ru-RU" b="1" dirty="0">
                <a:latin typeface="DIN Pro Medium" panose="020B0604020202020204" charset="0"/>
                <a:cs typeface="DIN Pro Medium" panose="020B0604020202020204" charset="0"/>
              </a:rPr>
              <a:t>на проектирование объекта капитального строительства;</a:t>
            </a:r>
          </a:p>
          <a:p>
            <a:pPr algn="just"/>
            <a:r>
              <a:rPr lang="ru-RU" b="1" dirty="0">
                <a:solidFill>
                  <a:srgbClr val="FF0000"/>
                </a:solidFill>
                <a:latin typeface="DIN Pro Medium" panose="020B0604020202020204" charset="0"/>
                <a:cs typeface="DIN Pro Medium" panose="020B0604020202020204" charset="0"/>
              </a:rPr>
              <a:t>2)</a:t>
            </a:r>
            <a:r>
              <a:rPr lang="ru-RU" b="1" dirty="0">
                <a:latin typeface="DIN Pro Medium" panose="020B0604020202020204" charset="0"/>
                <a:cs typeface="DIN Pro Medium" panose="020B0604020202020204" charset="0"/>
              </a:rPr>
              <a:t> представление, согласование и приемка результатов </a:t>
            </a:r>
            <a:r>
              <a:rPr lang="ru-RU" b="1" dirty="0" smtClean="0">
                <a:latin typeface="DIN Pro Medium" panose="020B0604020202020204" charset="0"/>
                <a:cs typeface="DIN Pro Medium" panose="020B0604020202020204" charset="0"/>
              </a:rPr>
              <a:t>работ по </a:t>
            </a:r>
            <a:r>
              <a:rPr lang="ru-RU" b="1" dirty="0">
                <a:latin typeface="DIN Pro Medium" panose="020B0604020202020204" charset="0"/>
                <a:cs typeface="DIN Pro Medium" panose="020B0604020202020204" charset="0"/>
              </a:rPr>
              <a:t>подготовке проектной документации;</a:t>
            </a:r>
          </a:p>
          <a:p>
            <a:pPr algn="just"/>
            <a:r>
              <a:rPr lang="ru-RU" b="1" dirty="0">
                <a:solidFill>
                  <a:srgbClr val="FF0000"/>
                </a:solidFill>
                <a:latin typeface="DIN Pro Medium" panose="020B0604020202020204" charset="0"/>
                <a:cs typeface="DIN Pro Medium" panose="020B0604020202020204" charset="0"/>
              </a:rPr>
              <a:t>3)</a:t>
            </a:r>
            <a:r>
              <a:rPr lang="ru-RU" b="1" dirty="0">
                <a:latin typeface="DIN Pro Medium" panose="020B0604020202020204" charset="0"/>
                <a:cs typeface="DIN Pro Medium" panose="020B0604020202020204" charset="0"/>
              </a:rPr>
              <a:t> утверждение </a:t>
            </a:r>
            <a:r>
              <a:rPr lang="ru-RU" b="1" dirty="0" smtClean="0">
                <a:latin typeface="DIN Pro Medium" panose="020B0604020202020204" charset="0"/>
                <a:cs typeface="DIN Pro Medium" panose="020B0604020202020204" charset="0"/>
              </a:rPr>
              <a:t>проектной документации;</a:t>
            </a:r>
            <a:endParaRPr lang="ru-RU" b="1" dirty="0">
              <a:latin typeface="DIN Pro Medium" panose="020B0604020202020204" charset="0"/>
              <a:cs typeface="DIN Pro Medium" panose="020B0604020202020204" charset="0"/>
            </a:endParaRPr>
          </a:p>
          <a:p>
            <a:pPr algn="just"/>
            <a:r>
              <a:rPr lang="ru-RU" b="1" dirty="0" smtClean="0">
                <a:solidFill>
                  <a:srgbClr val="FF0000"/>
                </a:solidFill>
                <a:latin typeface="DIN Pro Medium" panose="020B0604020202020204" charset="0"/>
                <a:cs typeface="DIN Pro Medium" panose="020B0604020202020204" charset="0"/>
              </a:rPr>
              <a:t>4)</a:t>
            </a:r>
            <a:r>
              <a:rPr lang="ru-RU" b="1" dirty="0" smtClean="0">
                <a:latin typeface="DIN Pro Medium" panose="020B0604020202020204" charset="0"/>
                <a:cs typeface="DIN Pro Medium" panose="020B0604020202020204" charset="0"/>
              </a:rPr>
              <a:t> утверждение </a:t>
            </a:r>
            <a:r>
              <a:rPr lang="ru-RU" b="1" dirty="0">
                <a:latin typeface="DIN Pro Medium" panose="020B0604020202020204" charset="0"/>
                <a:cs typeface="DIN Pro Medium" panose="020B0604020202020204" charset="0"/>
              </a:rPr>
              <a:t>в соответствии с частью 15.2 статьи 48 настоящего Кодекса подтверждения соответствия вносимых в проектную документацию </a:t>
            </a:r>
            <a:r>
              <a:rPr lang="ru-RU" b="1" dirty="0" smtClean="0">
                <a:latin typeface="DIN Pro Medium" panose="020B0604020202020204" charset="0"/>
                <a:cs typeface="DIN Pro Medium" panose="020B0604020202020204" charset="0"/>
              </a:rPr>
              <a:t>изменений.</a:t>
            </a:r>
            <a:endParaRPr lang="ru-RU" b="1" dirty="0">
              <a:latin typeface="DIN Pro Medium" panose="020B0604020202020204" charset="0"/>
              <a:cs typeface="DIN Pro Medium" panose="020B0604020202020204" charset="0"/>
            </a:endParaRPr>
          </a:p>
        </p:txBody>
      </p:sp>
      <p:sp>
        <p:nvSpPr>
          <p:cNvPr id="15" name="TextBox 14"/>
          <p:cNvSpPr txBox="1"/>
          <p:nvPr/>
        </p:nvSpPr>
        <p:spPr>
          <a:xfrm>
            <a:off x="1888598" y="2218550"/>
            <a:ext cx="9675866" cy="1754326"/>
          </a:xfrm>
          <a:prstGeom prst="rect">
            <a:avLst/>
          </a:prstGeom>
          <a:noFill/>
        </p:spPr>
        <p:txBody>
          <a:bodyPr wrap="square" rtlCol="0">
            <a:spAutoFit/>
          </a:bodyPr>
          <a:lstStyle/>
          <a:p>
            <a:pPr algn="just"/>
            <a:r>
              <a:rPr lang="ru-RU" b="1" dirty="0" smtClean="0">
                <a:latin typeface="DIN Pro Medium" panose="020B0604020202020204" charset="0"/>
                <a:cs typeface="DIN Pro Medium" panose="020B0604020202020204" charset="0"/>
              </a:rPr>
              <a:t>К </a:t>
            </a:r>
            <a:r>
              <a:rPr lang="ru-RU" b="1" dirty="0">
                <a:latin typeface="DIN Pro Medium" panose="020B0604020202020204" charset="0"/>
                <a:cs typeface="DIN Pro Medium" panose="020B0604020202020204" charset="0"/>
              </a:rPr>
              <a:t>должностным обязанностям </a:t>
            </a:r>
            <a:r>
              <a:rPr lang="ru-RU" b="1" dirty="0">
                <a:solidFill>
                  <a:srgbClr val="FF0000"/>
                </a:solidFill>
                <a:latin typeface="DIN Pro Medium" panose="020B0604020202020204" charset="0"/>
                <a:cs typeface="DIN Pro Medium" panose="020B0604020202020204" charset="0"/>
              </a:rPr>
              <a:t>специалистов по организации инженерных изысканий</a:t>
            </a:r>
            <a:r>
              <a:rPr lang="ru-RU" b="1" dirty="0">
                <a:latin typeface="DIN Pro Medium" panose="020B0604020202020204" charset="0"/>
                <a:cs typeface="DIN Pro Medium" panose="020B0604020202020204" charset="0"/>
              </a:rPr>
              <a:t>, </a:t>
            </a:r>
            <a:r>
              <a:rPr lang="ru-RU" b="1" dirty="0" smtClean="0">
                <a:latin typeface="DIN Pro Medium" panose="020B0604020202020204" charset="0"/>
                <a:cs typeface="DIN Pro Medium" panose="020B0604020202020204" charset="0"/>
              </a:rPr>
              <a:t>относятся </a:t>
            </a:r>
            <a:r>
              <a:rPr lang="ru-RU" b="1" dirty="0">
                <a:latin typeface="DIN Pro Medium" panose="020B0604020202020204" charset="0"/>
                <a:cs typeface="DIN Pro Medium" panose="020B0604020202020204" charset="0"/>
              </a:rPr>
              <a:t>соответственно:</a:t>
            </a:r>
          </a:p>
          <a:p>
            <a:pPr algn="just"/>
            <a:r>
              <a:rPr lang="ru-RU" b="1" dirty="0">
                <a:solidFill>
                  <a:srgbClr val="FF0000"/>
                </a:solidFill>
                <a:latin typeface="DIN Pro Medium" panose="020B0604020202020204" charset="0"/>
                <a:cs typeface="DIN Pro Medium" panose="020B0604020202020204" charset="0"/>
              </a:rPr>
              <a:t>1)</a:t>
            </a:r>
            <a:r>
              <a:rPr lang="ru-RU" b="1" dirty="0">
                <a:latin typeface="DIN Pro Medium" panose="020B0604020202020204" charset="0"/>
                <a:cs typeface="DIN Pro Medium" panose="020B0604020202020204" charset="0"/>
              </a:rPr>
              <a:t> утверждение заданий на выполнение работ по инженерным </a:t>
            </a:r>
            <a:r>
              <a:rPr lang="ru-RU" b="1" dirty="0" smtClean="0">
                <a:latin typeface="DIN Pro Medium" panose="020B0604020202020204" charset="0"/>
                <a:cs typeface="DIN Pro Medium" panose="020B0604020202020204" charset="0"/>
              </a:rPr>
              <a:t>изысканиям;</a:t>
            </a:r>
            <a:endParaRPr lang="ru-RU" b="1" dirty="0">
              <a:latin typeface="DIN Pro Medium" panose="020B0604020202020204" charset="0"/>
              <a:cs typeface="DIN Pro Medium" panose="020B0604020202020204" charset="0"/>
            </a:endParaRPr>
          </a:p>
          <a:p>
            <a:pPr algn="just"/>
            <a:r>
              <a:rPr lang="ru-RU" b="1" dirty="0">
                <a:solidFill>
                  <a:srgbClr val="FF0000"/>
                </a:solidFill>
                <a:latin typeface="DIN Pro Medium" panose="020B0604020202020204" charset="0"/>
                <a:cs typeface="DIN Pro Medium" panose="020B0604020202020204" charset="0"/>
              </a:rPr>
              <a:t>2)</a:t>
            </a:r>
            <a:r>
              <a:rPr lang="ru-RU" b="1" dirty="0">
                <a:latin typeface="DIN Pro Medium" panose="020B0604020202020204" charset="0"/>
                <a:cs typeface="DIN Pro Medium" panose="020B0604020202020204" charset="0"/>
              </a:rPr>
              <a:t> представление, согласование и приемка результатов работ </a:t>
            </a:r>
            <a:r>
              <a:rPr lang="ru-RU" b="1" dirty="0" smtClean="0">
                <a:latin typeface="DIN Pro Medium" panose="020B0604020202020204" charset="0"/>
                <a:cs typeface="DIN Pro Medium" panose="020B0604020202020204" charset="0"/>
              </a:rPr>
              <a:t>по выполнению инженерных изысканий;</a:t>
            </a:r>
            <a:endParaRPr lang="ru-RU" b="1" dirty="0">
              <a:latin typeface="DIN Pro Medium" panose="020B0604020202020204" charset="0"/>
              <a:cs typeface="DIN Pro Medium" panose="020B0604020202020204" charset="0"/>
            </a:endParaRPr>
          </a:p>
          <a:p>
            <a:pPr algn="just"/>
            <a:r>
              <a:rPr lang="ru-RU" b="1" dirty="0">
                <a:solidFill>
                  <a:srgbClr val="FF0000"/>
                </a:solidFill>
                <a:latin typeface="DIN Pro Medium" panose="020B0604020202020204" charset="0"/>
                <a:cs typeface="DIN Pro Medium" panose="020B0604020202020204" charset="0"/>
              </a:rPr>
              <a:t>3)</a:t>
            </a:r>
            <a:r>
              <a:rPr lang="ru-RU" b="1" dirty="0">
                <a:latin typeface="DIN Pro Medium" panose="020B0604020202020204" charset="0"/>
                <a:cs typeface="DIN Pro Medium" panose="020B0604020202020204" charset="0"/>
              </a:rPr>
              <a:t> утверждение </a:t>
            </a:r>
            <a:r>
              <a:rPr lang="ru-RU" b="1" dirty="0" smtClean="0">
                <a:latin typeface="DIN Pro Medium" panose="020B0604020202020204" charset="0"/>
                <a:cs typeface="DIN Pro Medium" panose="020B0604020202020204" charset="0"/>
              </a:rPr>
              <a:t>проектной </a:t>
            </a:r>
            <a:r>
              <a:rPr lang="ru-RU" b="1" dirty="0">
                <a:latin typeface="DIN Pro Medium" panose="020B0604020202020204" charset="0"/>
                <a:cs typeface="DIN Pro Medium" panose="020B0604020202020204" charset="0"/>
              </a:rPr>
              <a:t>документации</a:t>
            </a:r>
            <a:r>
              <a:rPr lang="ru-RU" b="1" dirty="0" smtClean="0">
                <a:latin typeface="DIN Pro Medium" panose="020B0604020202020204" charset="0"/>
                <a:cs typeface="DIN Pro Medium" panose="020B0604020202020204" charset="0"/>
              </a:rPr>
              <a:t>.</a:t>
            </a:r>
            <a:endParaRPr lang="ru-RU" b="1" dirty="0">
              <a:latin typeface="DIN Pro Medium" panose="020B0604020202020204" charset="0"/>
              <a:cs typeface="DIN Pro Medium" panose="020B0604020202020204" charset="0"/>
            </a:endParaRPr>
          </a:p>
        </p:txBody>
      </p:sp>
      <p:sp>
        <p:nvSpPr>
          <p:cNvPr id="17" name="TextBox 16"/>
          <p:cNvSpPr txBox="1"/>
          <p:nvPr/>
        </p:nvSpPr>
        <p:spPr>
          <a:xfrm>
            <a:off x="2401776" y="1649247"/>
            <a:ext cx="7452681" cy="400110"/>
          </a:xfrm>
          <a:prstGeom prst="rect">
            <a:avLst/>
          </a:prstGeom>
          <a:noFill/>
        </p:spPr>
        <p:txBody>
          <a:bodyPr wrap="none" rtlCol="0">
            <a:spAutoFit/>
          </a:bodyPr>
          <a:lstStyle/>
          <a:p>
            <a:r>
              <a:rPr lang="ru-RU" sz="2000" b="1" dirty="0" smtClean="0">
                <a:latin typeface="DIN Pro Medium" panose="020B0604020202020204" charset="0"/>
                <a:cs typeface="DIN Pro Medium" panose="020B0604020202020204" charset="0"/>
              </a:rPr>
              <a:t>Статья </a:t>
            </a:r>
            <a:r>
              <a:rPr lang="ru-RU" sz="2000" b="1" dirty="0" smtClean="0">
                <a:solidFill>
                  <a:srgbClr val="FF0000"/>
                </a:solidFill>
                <a:latin typeface="DIN Pro Medium" panose="020B0604020202020204" charset="0"/>
                <a:cs typeface="DIN Pro Medium" panose="020B0604020202020204" charset="0"/>
              </a:rPr>
              <a:t>55.5-1</a:t>
            </a:r>
            <a:r>
              <a:rPr lang="ru-RU" sz="2000" b="1" dirty="0" smtClean="0">
                <a:latin typeface="DIN Pro Medium" panose="020B0604020202020204" charset="0"/>
                <a:cs typeface="DIN Pro Medium" panose="020B0604020202020204" charset="0"/>
              </a:rPr>
              <a:t> Градостроительного кодекса, </a:t>
            </a:r>
            <a:r>
              <a:rPr lang="ru-RU" sz="2000" b="1" dirty="0" smtClean="0">
                <a:solidFill>
                  <a:srgbClr val="FF0000"/>
                </a:solidFill>
                <a:latin typeface="DIN Pro Medium" panose="020B0604020202020204" charset="0"/>
                <a:cs typeface="DIN Pro Medium" panose="020B0604020202020204" charset="0"/>
              </a:rPr>
              <a:t>часть 3</a:t>
            </a:r>
            <a:r>
              <a:rPr lang="ru-RU" sz="2000" b="1" dirty="0" smtClean="0">
                <a:latin typeface="DIN Pro Medium" panose="020B0604020202020204" charset="0"/>
                <a:cs typeface="DIN Pro Medium" panose="020B0604020202020204" charset="0"/>
              </a:rPr>
              <a:t> и </a:t>
            </a:r>
            <a:r>
              <a:rPr lang="ru-RU" sz="2000" b="1" dirty="0" smtClean="0">
                <a:solidFill>
                  <a:srgbClr val="FF0000"/>
                </a:solidFill>
                <a:latin typeface="DIN Pro Medium" panose="020B0604020202020204" charset="0"/>
                <a:cs typeface="DIN Pro Medium" panose="020B0604020202020204" charset="0"/>
              </a:rPr>
              <a:t>часть 4</a:t>
            </a:r>
            <a:r>
              <a:rPr lang="ru-RU" sz="2000" b="1" dirty="0" smtClean="0">
                <a:latin typeface="DIN Pro Medium" panose="020B0604020202020204" charset="0"/>
                <a:cs typeface="DIN Pro Medium" panose="020B0604020202020204" charset="0"/>
              </a:rPr>
              <a:t>:</a:t>
            </a:r>
            <a:endParaRPr lang="ru-RU" sz="2400" b="1"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34513465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en-US" sz="1200" dirty="0" smtClean="0">
                <a:latin typeface="DIN Pro Medium" panose="020B0604020202020204" charset="0"/>
                <a:cs typeface="DIN Pro Medium" panose="020B0604020202020204" charset="0"/>
              </a:rPr>
              <a:t>5</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3021495" y="115411"/>
            <a:ext cx="9283147" cy="584775"/>
          </a:xfrm>
          <a:prstGeom prst="rect">
            <a:avLst/>
          </a:prstGeom>
        </p:spPr>
        <p:txBody>
          <a:bodyPr wrap="square">
            <a:spAutoFit/>
          </a:bodyPr>
          <a:lstStyle/>
          <a:p>
            <a:pPr algn="ctr">
              <a:spcAft>
                <a:spcPts val="0"/>
              </a:spcAft>
            </a:pPr>
            <a:r>
              <a:rPr lang="ru-RU" sz="3200" b="1" dirty="0">
                <a:latin typeface="DIN Pro Medium" panose="020B0604020202020204" charset="0"/>
                <a:ea typeface="Tahoma" panose="020B0604030504040204" pitchFamily="34" charset="0"/>
                <a:cs typeface="DIN Pro Medium" panose="020B0604020202020204" charset="0"/>
              </a:rPr>
              <a:t>О </a:t>
            </a:r>
            <a:r>
              <a:rPr lang="ru-RU" sz="3200" b="1" dirty="0" smtClean="0">
                <a:latin typeface="DIN Pro Medium" panose="020B0604020202020204" charset="0"/>
                <a:ea typeface="Tahoma" panose="020B0604030504040204" pitchFamily="34" charset="0"/>
                <a:cs typeface="DIN Pro Medium" panose="020B0604020202020204" charset="0"/>
              </a:rPr>
              <a:t>Федеральном законе от 30.12.2021 № 447-ФЗ</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20" name="TextBox 19"/>
          <p:cNvSpPr txBox="1"/>
          <p:nvPr/>
        </p:nvSpPr>
        <p:spPr>
          <a:xfrm>
            <a:off x="3040823" y="624608"/>
            <a:ext cx="8615679" cy="1015663"/>
          </a:xfrm>
          <a:prstGeom prst="rect">
            <a:avLst/>
          </a:prstGeom>
          <a:noFill/>
        </p:spPr>
        <p:txBody>
          <a:bodyPr wrap="square" rtlCol="0">
            <a:spAutoFit/>
          </a:bodyPr>
          <a:lstStyle/>
          <a:p>
            <a:pPr algn="ctr"/>
            <a:r>
              <a:rPr lang="ru-RU" sz="2000" b="1" dirty="0" smtClean="0">
                <a:latin typeface="DIN Pro Medium" charset="0"/>
                <a:cs typeface="DIN Pro Medium" charset="0"/>
              </a:rPr>
              <a:t>«О </a:t>
            </a:r>
            <a:r>
              <a:rPr lang="ru-RU" sz="2000" b="1" dirty="0">
                <a:latin typeface="DIN Pro Medium" charset="0"/>
                <a:cs typeface="DIN Pro Medium" charset="0"/>
              </a:rPr>
              <a:t>внесении изменений в Градостроительный кодекс Российской Федерации и отдельные законодательные акты Российской </a:t>
            </a:r>
            <a:r>
              <a:rPr lang="ru-RU" sz="2000" b="1" dirty="0" smtClean="0">
                <a:latin typeface="DIN Pro Medium" charset="0"/>
                <a:cs typeface="DIN Pro Medium" charset="0"/>
              </a:rPr>
              <a:t>Федерации»</a:t>
            </a:r>
            <a:endParaRPr lang="ru-RU" sz="2000" b="1" dirty="0">
              <a:latin typeface="DIN Pro Medium" charset="0"/>
              <a:cs typeface="DIN Pro Medium" charset="0"/>
            </a:endParaRPr>
          </a:p>
        </p:txBody>
      </p:sp>
      <p:sp>
        <p:nvSpPr>
          <p:cNvPr id="12" name="TextBox 11"/>
          <p:cNvSpPr txBox="1"/>
          <p:nvPr/>
        </p:nvSpPr>
        <p:spPr>
          <a:xfrm>
            <a:off x="1585863" y="2470097"/>
            <a:ext cx="8582604" cy="3693319"/>
          </a:xfrm>
          <a:prstGeom prst="rect">
            <a:avLst/>
          </a:prstGeom>
          <a:noFill/>
        </p:spPr>
        <p:txBody>
          <a:bodyPr wrap="square" rtlCol="0">
            <a:spAutoFit/>
          </a:bodyPr>
          <a:lstStyle/>
          <a:p>
            <a:pPr algn="just"/>
            <a:r>
              <a:rPr lang="ru-RU" b="1" dirty="0" smtClean="0">
                <a:solidFill>
                  <a:srgbClr val="FF0000"/>
                </a:solidFill>
                <a:latin typeface="DIN Pro Medium" panose="020B0604020202020204" charset="0"/>
                <a:ea typeface="Verdana" panose="020B0604030504040204" pitchFamily="34" charset="0"/>
                <a:cs typeface="DIN Pro Medium" panose="020B0604020202020204" charset="0"/>
              </a:rPr>
              <a:t>…</a:t>
            </a:r>
          </a:p>
          <a:p>
            <a:pPr algn="just"/>
            <a:r>
              <a:rPr lang="ru-RU" b="1" dirty="0" smtClean="0">
                <a:latin typeface="DIN Pro Medium" panose="020B0604020202020204" charset="0"/>
                <a:ea typeface="Verdana" panose="020B0604030504040204" pitchFamily="34" charset="0"/>
                <a:cs typeface="DIN Pro Medium" panose="020B0604020202020204" charset="0"/>
              </a:rPr>
              <a:t>13</a:t>
            </a:r>
            <a:r>
              <a:rPr lang="ru-RU" b="1" dirty="0">
                <a:latin typeface="DIN Pro Medium" panose="020B0604020202020204" charset="0"/>
                <a:ea typeface="Verdana" panose="020B0604030504040204" pitchFamily="34" charset="0"/>
                <a:cs typeface="DIN Pro Medium" panose="020B0604020202020204" charset="0"/>
              </a:rPr>
              <a:t>. Перечень документов, подтверждающих соответствие физического лица минимальным требованиям, установленным частью 10 настоящей статьи, состав сведений, включаемых в национальные реестры специалистов, порядок внесения изменений в национальные реестры специалистов, основания для отказа во включении сведений о физическом лице в соответствующий национальный реестр специалистов, перечень случаев, при которых сведения о физическом лице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исключаются</a:t>
            </a:r>
            <a:r>
              <a:rPr lang="ru-RU" b="1" dirty="0">
                <a:latin typeface="DIN Pro Medium" panose="020B0604020202020204" charset="0"/>
                <a:ea typeface="Verdana" panose="020B0604030504040204" pitchFamily="34" charset="0"/>
                <a:cs typeface="DIN Pro Medium" panose="020B0604020202020204" charset="0"/>
              </a:rPr>
              <a:t> из национального реестра специалистов, </a:t>
            </a:r>
            <a:r>
              <a:rPr lang="ru-RU" b="1" dirty="0">
                <a:solidFill>
                  <a:srgbClr val="FF0000"/>
                </a:solidFill>
                <a:latin typeface="DIN Pro Medium" panose="020B0604020202020204" charset="0"/>
                <a:ea typeface="Verdana" panose="020B0604030504040204" pitchFamily="34" charset="0"/>
                <a:cs typeface="DIN Pro Medium" panose="020B0604020202020204" charset="0"/>
              </a:rPr>
              <a:t>устанавливаются федеральным органом исполнительной власти</a:t>
            </a:r>
            <a:r>
              <a:rPr lang="ru-RU" b="1" dirty="0">
                <a:latin typeface="DIN Pro Medium" panose="020B0604020202020204" charset="0"/>
                <a:ea typeface="Verdana" panose="020B0604030504040204" pitchFamily="34" charset="0"/>
                <a:cs typeface="DIN Pro Medium" panose="020B0604020202020204" charset="0"/>
              </a:rPr>
              <a:t>, осуществляющим функции по выработке и реализации государственной политики и нормативно-правовому регулированию в сфере строительства, архитектуры, градостроительства</a:t>
            </a:r>
            <a:r>
              <a:rPr lang="ru-RU" b="1" dirty="0" smtClean="0">
                <a:latin typeface="DIN Pro Medium" panose="020B0604020202020204" charset="0"/>
                <a:ea typeface="Verdana" panose="020B0604030504040204" pitchFamily="34" charset="0"/>
                <a:cs typeface="DIN Pro Medium" panose="020B0604020202020204" charset="0"/>
              </a:rPr>
              <a:t>.</a:t>
            </a:r>
          </a:p>
          <a:p>
            <a:pPr algn="just"/>
            <a:r>
              <a:rPr lang="ru-RU" b="1" dirty="0" smtClean="0">
                <a:solidFill>
                  <a:srgbClr val="FF0000"/>
                </a:solidFill>
                <a:latin typeface="DIN Pro Medium" panose="020B0604020202020204" charset="0"/>
                <a:ea typeface="Verdana" panose="020B0604030504040204" pitchFamily="34" charset="0"/>
                <a:cs typeface="DIN Pro Medium" panose="020B0604020202020204" charset="0"/>
              </a:rPr>
              <a:t>…</a:t>
            </a:r>
            <a:endParaRPr lang="ru-RU" b="1" dirty="0">
              <a:solidFill>
                <a:srgbClr val="FF0000"/>
              </a:solidFill>
              <a:latin typeface="DIN Pro Medium" panose="020B0604020202020204" charset="0"/>
              <a:ea typeface="Verdana" panose="020B0604030504040204" pitchFamily="34" charset="0"/>
              <a:cs typeface="DIN Pro Medium" panose="020B0604020202020204" charset="0"/>
            </a:endParaRPr>
          </a:p>
        </p:txBody>
      </p:sp>
      <p:sp>
        <p:nvSpPr>
          <p:cNvPr id="14" name="TextBox 13"/>
          <p:cNvSpPr txBox="1"/>
          <p:nvPr/>
        </p:nvSpPr>
        <p:spPr>
          <a:xfrm>
            <a:off x="2271662" y="1807116"/>
            <a:ext cx="6470041" cy="400110"/>
          </a:xfrm>
          <a:prstGeom prst="rect">
            <a:avLst/>
          </a:prstGeom>
          <a:noFill/>
        </p:spPr>
        <p:txBody>
          <a:bodyPr wrap="none" rtlCol="0">
            <a:spAutoFit/>
          </a:bodyPr>
          <a:lstStyle/>
          <a:p>
            <a:r>
              <a:rPr lang="ru-RU" sz="2000" b="1" dirty="0" smtClean="0">
                <a:latin typeface="DIN Pro Medium" panose="020B0604020202020204" charset="0"/>
                <a:ea typeface="Verdana" panose="020B0604030504040204" pitchFamily="34" charset="0"/>
                <a:cs typeface="DIN Pro Medium" panose="020B0604020202020204" charset="0"/>
              </a:rPr>
              <a:t>Статья </a:t>
            </a:r>
            <a:r>
              <a:rPr lang="ru-RU" sz="2000" b="1" dirty="0" smtClean="0">
                <a:solidFill>
                  <a:srgbClr val="FF0000"/>
                </a:solidFill>
                <a:latin typeface="DIN Pro Medium" panose="020B0604020202020204" charset="0"/>
                <a:ea typeface="Verdana" panose="020B0604030504040204" pitchFamily="34" charset="0"/>
                <a:cs typeface="DIN Pro Medium" panose="020B0604020202020204" charset="0"/>
              </a:rPr>
              <a:t>55.5-1</a:t>
            </a:r>
            <a:r>
              <a:rPr lang="ru-RU" sz="2000" b="1" dirty="0" smtClean="0">
                <a:latin typeface="DIN Pro Medium" panose="020B0604020202020204" charset="0"/>
                <a:ea typeface="Verdana" panose="020B0604030504040204" pitchFamily="34" charset="0"/>
                <a:cs typeface="DIN Pro Medium" panose="020B0604020202020204" charset="0"/>
              </a:rPr>
              <a:t> Градостроительного кодекса, </a:t>
            </a:r>
            <a:r>
              <a:rPr lang="ru-RU" sz="2000" b="1" dirty="0" smtClean="0">
                <a:solidFill>
                  <a:srgbClr val="FF0000"/>
                </a:solidFill>
                <a:latin typeface="DIN Pro Medium" panose="020B0604020202020204" charset="0"/>
                <a:ea typeface="Verdana" panose="020B0604030504040204" pitchFamily="34" charset="0"/>
                <a:cs typeface="DIN Pro Medium" panose="020B0604020202020204" charset="0"/>
              </a:rPr>
              <a:t>часть 13</a:t>
            </a:r>
            <a:r>
              <a:rPr lang="ru-RU" sz="2000" b="1" dirty="0" smtClean="0">
                <a:latin typeface="DIN Pro Medium" panose="020B0604020202020204" charset="0"/>
                <a:ea typeface="Verdana" panose="020B0604030504040204" pitchFamily="34" charset="0"/>
                <a:cs typeface="DIN Pro Medium" panose="020B0604020202020204" charset="0"/>
              </a:rPr>
              <a:t>:</a:t>
            </a:r>
            <a:endParaRPr lang="ru-RU" sz="2000" b="1" dirty="0">
              <a:latin typeface="DIN Pro Medium" panose="020B0604020202020204" charset="0"/>
              <a:ea typeface="Verdana" panose="020B0604030504040204" pitchFamily="34" charset="0"/>
              <a:cs typeface="DIN Pro Medium" panose="020B0604020202020204" charset="0"/>
            </a:endParaRPr>
          </a:p>
        </p:txBody>
      </p:sp>
    </p:spTree>
    <p:extLst>
      <p:ext uri="{BB962C8B-B14F-4D97-AF65-F5344CB8AC3E}">
        <p14:creationId xmlns:p14="http://schemas.microsoft.com/office/powerpoint/2010/main" val="3933638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6</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2530319" y="0"/>
            <a:ext cx="9283147" cy="1077218"/>
          </a:xfrm>
          <a:prstGeom prst="rect">
            <a:avLst/>
          </a:prstGeom>
        </p:spPr>
        <p:txBody>
          <a:bodyPr wrap="square">
            <a:spAutoFit/>
          </a:bodyPr>
          <a:lstStyle/>
          <a:p>
            <a:pPr algn="ctr">
              <a:spcAft>
                <a:spcPts val="0"/>
              </a:spcAft>
            </a:pPr>
            <a:r>
              <a:rPr lang="ru-RU" sz="3200" b="1" dirty="0" smtClean="0">
                <a:latin typeface="DIN Pro Medium" panose="020B0604020202020204" charset="0"/>
                <a:ea typeface="Tahoma" panose="020B0604030504040204" pitchFamily="34" charset="0"/>
                <a:cs typeface="DIN Pro Medium" panose="020B0604020202020204" charset="0"/>
              </a:rPr>
              <a:t>Приказ</a:t>
            </a:r>
            <a:r>
              <a:rPr lang="ru-RU" sz="3200" b="1" dirty="0" smtClean="0">
                <a:latin typeface="DIN Pro Medium" panose="020B0604020202020204" charset="0"/>
                <a:cs typeface="DIN Pro Medium" panose="020B0604020202020204" charset="0"/>
              </a:rPr>
              <a:t> </a:t>
            </a:r>
            <a:r>
              <a:rPr lang="ru-RU" sz="3200" b="1" dirty="0">
                <a:latin typeface="DIN Pro Medium" panose="020B0604020202020204" charset="0"/>
                <a:cs typeface="DIN Pro Medium" panose="020B0604020202020204" charset="0"/>
              </a:rPr>
              <a:t>Минстроя </a:t>
            </a:r>
            <a:r>
              <a:rPr lang="ru-RU" sz="3200" b="1" dirty="0" smtClean="0">
                <a:latin typeface="DIN Pro Medium" panose="020B0604020202020204" charset="0"/>
                <a:cs typeface="DIN Pro Medium" panose="020B0604020202020204" charset="0"/>
              </a:rPr>
              <a:t>России от </a:t>
            </a:r>
          </a:p>
          <a:p>
            <a:pPr algn="ctr">
              <a:spcAft>
                <a:spcPts val="0"/>
              </a:spcAft>
            </a:pPr>
            <a:r>
              <a:rPr lang="ru-RU" sz="3200" b="1" dirty="0" smtClean="0">
                <a:latin typeface="DIN Pro Medium" panose="020B0604020202020204" charset="0"/>
                <a:cs typeface="DIN Pro Medium" panose="020B0604020202020204" charset="0"/>
              </a:rPr>
              <a:t>15.04.2022 № 286/</a:t>
            </a:r>
            <a:r>
              <a:rPr lang="ru-RU" sz="3200" b="1" dirty="0" err="1" smtClean="0">
                <a:latin typeface="DIN Pro Medium" panose="020B0604020202020204" charset="0"/>
                <a:cs typeface="DIN Pro Medium" panose="020B0604020202020204" charset="0"/>
              </a:rPr>
              <a:t>пр</a:t>
            </a:r>
            <a:endParaRPr lang="ru-RU" sz="3200" b="1" dirty="0">
              <a:latin typeface="DIN Pro Medium" panose="020B0604020202020204" charset="0"/>
              <a:ea typeface="Tahoma" panose="020B0604030504040204" pitchFamily="34" charset="0"/>
              <a:cs typeface="DIN Pro Medium" panose="020B0604020202020204" charset="0"/>
            </a:endParaRPr>
          </a:p>
        </p:txBody>
      </p:sp>
      <p:sp>
        <p:nvSpPr>
          <p:cNvPr id="5" name="TextBox 4"/>
          <p:cNvSpPr txBox="1"/>
          <p:nvPr/>
        </p:nvSpPr>
        <p:spPr>
          <a:xfrm>
            <a:off x="2612122" y="1427986"/>
            <a:ext cx="8461811" cy="1323439"/>
          </a:xfrm>
          <a:prstGeom prst="rect">
            <a:avLst/>
          </a:prstGeom>
          <a:noFill/>
        </p:spPr>
        <p:txBody>
          <a:bodyPr wrap="square" rtlCol="0">
            <a:spAutoFit/>
          </a:bodyPr>
          <a:lstStyle/>
          <a:p>
            <a:pPr algn="ctr"/>
            <a:r>
              <a:rPr lang="ru-RU" sz="2000" b="1" dirty="0">
                <a:latin typeface="DIN Pro Medium" panose="020B0604020202020204" charset="0"/>
                <a:cs typeface="DIN Pro Medium" panose="020B0604020202020204" charset="0"/>
              </a:rPr>
              <a:t>«Об утверждении перечня документов, подтверждающих соответствие физического лица минимальным требованиям, установленным частью 10 статьи 55.5-1 Градостроительного кодекса Российской Федерации</a:t>
            </a:r>
            <a:r>
              <a:rPr lang="ru-RU" sz="2000" b="1" dirty="0" smtClean="0">
                <a:latin typeface="DIN Pro Medium" panose="020B0604020202020204" charset="0"/>
                <a:cs typeface="DIN Pro Medium" panose="020B0604020202020204" charset="0"/>
              </a:rPr>
              <a:t>…»</a:t>
            </a:r>
            <a:endParaRPr lang="ru-RU" sz="2000" b="1" dirty="0">
              <a:latin typeface="DIN Pro Medium" panose="020B0604020202020204" charset="0"/>
              <a:ea typeface="Tahoma" panose="020B0604030504040204" pitchFamily="34" charset="0"/>
              <a:cs typeface="DIN Pro Medium" panose="020B0604020202020204" charset="0"/>
            </a:endParaRPr>
          </a:p>
        </p:txBody>
      </p:sp>
      <p:sp>
        <p:nvSpPr>
          <p:cNvPr id="7" name="TextBox 6"/>
          <p:cNvSpPr txBox="1"/>
          <p:nvPr/>
        </p:nvSpPr>
        <p:spPr>
          <a:xfrm>
            <a:off x="623960" y="4495095"/>
            <a:ext cx="9286712" cy="2031325"/>
          </a:xfrm>
          <a:prstGeom prst="rect">
            <a:avLst/>
          </a:prstGeom>
          <a:noFill/>
        </p:spPr>
        <p:txBody>
          <a:bodyPr wrap="square" rtlCol="0">
            <a:spAutoFit/>
          </a:bodyPr>
          <a:lstStyle/>
          <a:p>
            <a:pPr algn="just"/>
            <a:r>
              <a:rPr lang="en-US" b="1" dirty="0" smtClean="0">
                <a:solidFill>
                  <a:srgbClr val="FF0000"/>
                </a:solidFill>
                <a:latin typeface="DIN Pro Medium" panose="020B0604020202020204" charset="0"/>
                <a:cs typeface="DIN Pro Medium" panose="020B0604020202020204" charset="0"/>
              </a:rPr>
              <a:t>…</a:t>
            </a:r>
          </a:p>
          <a:p>
            <a:pPr algn="just"/>
            <a:r>
              <a:rPr lang="ru-RU" b="1" dirty="0" smtClean="0">
                <a:latin typeface="DIN Pro Medium" panose="020B0604020202020204" charset="0"/>
                <a:cs typeface="DIN Pro Medium" panose="020B0604020202020204" charset="0"/>
              </a:rPr>
              <a:t>5</a:t>
            </a:r>
            <a:r>
              <a:rPr lang="ru-RU" b="1" dirty="0">
                <a:latin typeface="DIN Pro Medium" panose="020B0604020202020204" charset="0"/>
                <a:cs typeface="DIN Pro Medium" panose="020B0604020202020204" charset="0"/>
              </a:rPr>
              <a:t>. Невыполнение физическим лицом, сведения о котором внесены </a:t>
            </a:r>
            <a:br>
              <a:rPr lang="ru-RU" b="1" dirty="0">
                <a:latin typeface="DIN Pro Medium" panose="020B0604020202020204" charset="0"/>
                <a:cs typeface="DIN Pro Medium" panose="020B0604020202020204" charset="0"/>
              </a:rPr>
            </a:br>
            <a:r>
              <a:rPr lang="ru-RU" b="1" dirty="0">
                <a:latin typeface="DIN Pro Medium" panose="020B0604020202020204" charset="0"/>
                <a:cs typeface="DIN Pro Medium" panose="020B0604020202020204" charset="0"/>
              </a:rPr>
              <a:t>в Национальный реестр специалистов до 31 августа 2022 года, требования, предусмотренного пунктом 4 части 10 статьи 55.5-1 Градостроительного кодекса Российской </a:t>
            </a:r>
            <a:r>
              <a:rPr lang="ru-RU" b="1" dirty="0" smtClean="0">
                <a:latin typeface="DIN Pro Medium" panose="020B0604020202020204" charset="0"/>
                <a:cs typeface="DIN Pro Medium" panose="020B0604020202020204" charset="0"/>
              </a:rPr>
              <a:t>Федерации, </a:t>
            </a:r>
            <a:r>
              <a:rPr lang="ru-RU" b="1" dirty="0" smtClean="0">
                <a:solidFill>
                  <a:srgbClr val="FF0000"/>
                </a:solidFill>
                <a:latin typeface="DIN Pro Medium" panose="020B0604020202020204" charset="0"/>
                <a:cs typeface="DIN Pro Medium" panose="020B0604020202020204" charset="0"/>
              </a:rPr>
              <a:t>после </a:t>
            </a:r>
            <a:r>
              <a:rPr lang="ru-RU" b="1" dirty="0">
                <a:solidFill>
                  <a:srgbClr val="FF0000"/>
                </a:solidFill>
                <a:latin typeface="DIN Pro Medium" panose="020B0604020202020204" charset="0"/>
                <a:cs typeface="DIN Pro Medium" panose="020B0604020202020204" charset="0"/>
              </a:rPr>
              <a:t>истечения </a:t>
            </a:r>
            <a:r>
              <a:rPr lang="ru-RU" b="1" dirty="0" smtClean="0">
                <a:solidFill>
                  <a:srgbClr val="FF0000"/>
                </a:solidFill>
                <a:latin typeface="DIN Pro Medium" panose="020B0604020202020204" charset="0"/>
                <a:cs typeface="DIN Pro Medium" panose="020B0604020202020204" charset="0"/>
              </a:rPr>
              <a:t>5 </a:t>
            </a:r>
            <a:r>
              <a:rPr lang="ru-RU" b="1" dirty="0">
                <a:solidFill>
                  <a:srgbClr val="FF0000"/>
                </a:solidFill>
                <a:latin typeface="DIN Pro Medium" panose="020B0604020202020204" charset="0"/>
                <a:cs typeface="DIN Pro Medium" panose="020B0604020202020204" charset="0"/>
              </a:rPr>
              <a:t>лет</a:t>
            </a:r>
            <a:r>
              <a:rPr lang="ru-RU" b="1" dirty="0">
                <a:latin typeface="DIN Pro Medium" panose="020B0604020202020204" charset="0"/>
                <a:cs typeface="DIN Pro Medium" panose="020B0604020202020204" charset="0"/>
              </a:rPr>
              <a:t> со дня повышения им квалификации по направлению подготовки в области строительства</a:t>
            </a:r>
            <a:r>
              <a:rPr lang="ru-RU" b="1" dirty="0" smtClean="0">
                <a:latin typeface="DIN Pro Medium" panose="020B0604020202020204" charset="0"/>
                <a:cs typeface="DIN Pro Medium" panose="020B0604020202020204" charset="0"/>
              </a:rPr>
              <a:t>.</a:t>
            </a:r>
            <a:endParaRPr lang="en-US" b="1" dirty="0" smtClean="0">
              <a:latin typeface="DIN Pro Medium" panose="020B0604020202020204" charset="0"/>
              <a:cs typeface="DIN Pro Medium" panose="020B0604020202020204" charset="0"/>
            </a:endParaRPr>
          </a:p>
          <a:p>
            <a:pPr algn="just"/>
            <a:r>
              <a:rPr lang="en-US" b="1" dirty="0" smtClean="0">
                <a:solidFill>
                  <a:srgbClr val="FF0000"/>
                </a:solidFill>
                <a:latin typeface="DIN Pro Medium" panose="020B0604020202020204" charset="0"/>
                <a:cs typeface="DIN Pro Medium" panose="020B0604020202020204" charset="0"/>
              </a:rPr>
              <a:t>…</a:t>
            </a:r>
            <a:endParaRPr lang="ru-RU" b="1" dirty="0">
              <a:solidFill>
                <a:srgbClr val="FF0000"/>
              </a:solidFill>
              <a:latin typeface="DIN Pro Medium" panose="020B0604020202020204" charset="0"/>
              <a:cs typeface="DIN Pro Medium" panose="020B0604020202020204" charset="0"/>
            </a:endParaRPr>
          </a:p>
        </p:txBody>
      </p:sp>
      <p:sp>
        <p:nvSpPr>
          <p:cNvPr id="8" name="TextBox 7"/>
          <p:cNvSpPr txBox="1"/>
          <p:nvPr/>
        </p:nvSpPr>
        <p:spPr>
          <a:xfrm>
            <a:off x="1697667" y="2951536"/>
            <a:ext cx="9036667" cy="1261884"/>
          </a:xfrm>
          <a:prstGeom prst="rect">
            <a:avLst/>
          </a:prstGeom>
          <a:noFill/>
        </p:spPr>
        <p:txBody>
          <a:bodyPr wrap="square" rtlCol="0">
            <a:spAutoFit/>
          </a:bodyPr>
          <a:lstStyle/>
          <a:p>
            <a:pPr algn="just"/>
            <a:r>
              <a:rPr lang="ru-RU" sz="1900" b="1" dirty="0">
                <a:latin typeface="DIN Pro Medium" panose="020B0604020202020204" charset="0"/>
                <a:cs typeface="DIN Pro Medium" panose="020B0604020202020204" charset="0"/>
              </a:rPr>
              <a:t>Перечень случаев, при которых сведения о физическом лице исключаются из национального реестра специалистов в области инженерных изысканий и архитектурно-строительного проектирования, национального реестра специалистов в области </a:t>
            </a:r>
            <a:r>
              <a:rPr lang="ru-RU" sz="1900" b="1" dirty="0" smtClean="0">
                <a:latin typeface="DIN Pro Medium" panose="020B0604020202020204" charset="0"/>
                <a:cs typeface="DIN Pro Medium" panose="020B0604020202020204" charset="0"/>
              </a:rPr>
              <a:t>строительства</a:t>
            </a:r>
            <a:r>
              <a:rPr lang="en-US" sz="1900" b="1" dirty="0">
                <a:latin typeface="DIN Pro Medium" panose="020B0604020202020204" charset="0"/>
                <a:cs typeface="DIN Pro Medium" panose="020B0604020202020204" charset="0"/>
              </a:rPr>
              <a:t>:</a:t>
            </a:r>
            <a:endParaRPr lang="ru-RU" sz="1900" b="1" dirty="0">
              <a:latin typeface="DIN Pro Medium" panose="020B0604020202020204" charset="0"/>
              <a:cs typeface="DIN Pro Medium" panose="020B0604020202020204" charset="0"/>
            </a:endParaRPr>
          </a:p>
        </p:txBody>
      </p:sp>
    </p:spTree>
    <p:extLst>
      <p:ext uri="{BB962C8B-B14F-4D97-AF65-F5344CB8AC3E}">
        <p14:creationId xmlns:p14="http://schemas.microsoft.com/office/powerpoint/2010/main" val="20399602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7</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3" name="Прямоугольник 12"/>
          <p:cNvSpPr/>
          <p:nvPr/>
        </p:nvSpPr>
        <p:spPr>
          <a:xfrm>
            <a:off x="2530319" y="0"/>
            <a:ext cx="9283147" cy="584775"/>
          </a:xfrm>
          <a:prstGeom prst="rect">
            <a:avLst/>
          </a:prstGeom>
        </p:spPr>
        <p:txBody>
          <a:bodyPr wrap="square">
            <a:spAutoFit/>
          </a:bodyPr>
          <a:lstStyle/>
          <a:p>
            <a:pPr algn="ctr">
              <a:spcAft>
                <a:spcPts val="0"/>
              </a:spcAft>
            </a:pPr>
            <a:r>
              <a:rPr lang="ru-RU" sz="3200" b="1" dirty="0" smtClean="0">
                <a:solidFill>
                  <a:srgbClr val="FF0000"/>
                </a:solidFill>
                <a:latin typeface="DIN Pro Medium" panose="020B0604020202020204" charset="0"/>
                <a:ea typeface="Tahoma" panose="020B0604030504040204" pitchFamily="34" charset="0"/>
                <a:cs typeface="DIN Pro Medium" panose="020B0604020202020204" charset="0"/>
              </a:rPr>
              <a:t>*Проект </a:t>
            </a:r>
            <a:r>
              <a:rPr lang="ru-RU" sz="3200" b="1" dirty="0" smtClean="0">
                <a:latin typeface="DIN Pro Medium" panose="020B0604020202020204" charset="0"/>
                <a:ea typeface="Tahoma" panose="020B0604030504040204" pitchFamily="34" charset="0"/>
                <a:cs typeface="DIN Pro Medium" panose="020B0604020202020204" charset="0"/>
              </a:rPr>
              <a:t>приказа</a:t>
            </a:r>
            <a:r>
              <a:rPr lang="ru-RU" sz="3200" b="1" dirty="0" smtClean="0">
                <a:latin typeface="DIN Pro Medium" panose="020B0604020202020204" charset="0"/>
                <a:cs typeface="DIN Pro Medium" panose="020B0604020202020204" charset="0"/>
              </a:rPr>
              <a:t> </a:t>
            </a:r>
            <a:r>
              <a:rPr lang="ru-RU" sz="3200" b="1" dirty="0">
                <a:latin typeface="DIN Pro Medium" panose="020B0604020202020204" charset="0"/>
                <a:cs typeface="DIN Pro Medium" panose="020B0604020202020204" charset="0"/>
              </a:rPr>
              <a:t>Минстроя </a:t>
            </a:r>
            <a:r>
              <a:rPr lang="ru-RU" sz="3200" b="1" dirty="0" smtClean="0">
                <a:latin typeface="DIN Pro Medium" panose="020B0604020202020204" charset="0"/>
                <a:cs typeface="DIN Pro Medium" panose="020B0604020202020204" charset="0"/>
              </a:rPr>
              <a:t>России от </a:t>
            </a:r>
          </a:p>
        </p:txBody>
      </p:sp>
      <p:sp>
        <p:nvSpPr>
          <p:cNvPr id="5" name="TextBox 4"/>
          <p:cNvSpPr txBox="1"/>
          <p:nvPr/>
        </p:nvSpPr>
        <p:spPr>
          <a:xfrm>
            <a:off x="2852603" y="702630"/>
            <a:ext cx="8461811" cy="1631216"/>
          </a:xfrm>
          <a:prstGeom prst="rect">
            <a:avLst/>
          </a:prstGeom>
          <a:noFill/>
        </p:spPr>
        <p:txBody>
          <a:bodyPr wrap="square" rtlCol="0">
            <a:spAutoFit/>
          </a:bodyPr>
          <a:lstStyle/>
          <a:p>
            <a:pPr algn="ctr"/>
            <a:r>
              <a:rPr lang="ru-RU" sz="2000" b="1" dirty="0">
                <a:latin typeface="DIN Pro Medium" panose="020B0604020202020204" charset="0"/>
                <a:cs typeface="DIN Pro Medium" panose="020B0604020202020204" charset="0"/>
              </a:rPr>
              <a:t>«Об установлении временных особенностей внесения сведений о </a:t>
            </a:r>
            <a:r>
              <a:rPr lang="ru-RU" sz="2000" b="1" dirty="0" smtClean="0">
                <a:latin typeface="DIN Pro Medium" panose="020B0604020202020204" charset="0"/>
                <a:cs typeface="DIN Pro Medium" panose="020B0604020202020204" charset="0"/>
              </a:rPr>
              <a:t>физическом лице </a:t>
            </a:r>
            <a:r>
              <a:rPr lang="ru-RU" sz="2000" b="1" dirty="0">
                <a:latin typeface="DIN Pro Medium" panose="020B0604020202020204" charset="0"/>
                <a:cs typeface="DIN Pro Medium" panose="020B0604020202020204" charset="0"/>
              </a:rPr>
              <a:t>в национальный реестр специалистов в области инженерных </a:t>
            </a:r>
            <a:r>
              <a:rPr lang="ru-RU" sz="2000" b="1" dirty="0" smtClean="0">
                <a:latin typeface="DIN Pro Medium" panose="020B0604020202020204" charset="0"/>
                <a:cs typeface="DIN Pro Medium" panose="020B0604020202020204" charset="0"/>
              </a:rPr>
              <a:t>изысканий и </a:t>
            </a:r>
            <a:r>
              <a:rPr lang="ru-RU" sz="2000" b="1" dirty="0">
                <a:latin typeface="DIN Pro Medium" panose="020B0604020202020204" charset="0"/>
                <a:cs typeface="DIN Pro Medium" panose="020B0604020202020204" charset="0"/>
              </a:rPr>
              <a:t>архитектурно-строительного проектирования, национальный реестр</a:t>
            </a:r>
          </a:p>
          <a:p>
            <a:pPr algn="ctr"/>
            <a:r>
              <a:rPr lang="ru-RU" sz="2000" b="1" dirty="0">
                <a:latin typeface="DIN Pro Medium" panose="020B0604020202020204" charset="0"/>
                <a:cs typeface="DIN Pro Medium" panose="020B0604020202020204" charset="0"/>
              </a:rPr>
              <a:t>специалистов в области строительства»</a:t>
            </a:r>
            <a:endParaRPr lang="ru-RU" sz="2000" b="1" dirty="0">
              <a:latin typeface="DIN Pro Medium" panose="020B0604020202020204" charset="0"/>
              <a:ea typeface="Tahoma" panose="020B0604030504040204" pitchFamily="34" charset="0"/>
              <a:cs typeface="DIN Pro Medium" panose="020B0604020202020204" charset="0"/>
            </a:endParaRPr>
          </a:p>
        </p:txBody>
      </p:sp>
      <p:sp>
        <p:nvSpPr>
          <p:cNvPr id="8" name="TextBox 7"/>
          <p:cNvSpPr txBox="1"/>
          <p:nvPr/>
        </p:nvSpPr>
        <p:spPr>
          <a:xfrm>
            <a:off x="1173884" y="2451701"/>
            <a:ext cx="9036667" cy="4185761"/>
          </a:xfrm>
          <a:prstGeom prst="rect">
            <a:avLst/>
          </a:prstGeom>
          <a:solidFill>
            <a:schemeClr val="bg1"/>
          </a:solidFill>
        </p:spPr>
        <p:txBody>
          <a:bodyPr wrap="square" rtlCol="0">
            <a:spAutoFit/>
          </a:bodyPr>
          <a:lstStyle/>
          <a:p>
            <a:pPr algn="just"/>
            <a:r>
              <a:rPr lang="ru-RU" sz="1900" b="1" dirty="0">
                <a:latin typeface="DIN Pro Medium" panose="020B0604020202020204" charset="0"/>
                <a:cs typeface="DIN Pro Medium" panose="020B0604020202020204" charset="0"/>
              </a:rPr>
              <a:t>установить в 2022 году, что с </a:t>
            </a:r>
            <a:r>
              <a:rPr lang="ru-RU" sz="1900" b="1" dirty="0">
                <a:solidFill>
                  <a:srgbClr val="FF0000"/>
                </a:solidFill>
                <a:latin typeface="DIN Pro Medium" panose="020B0604020202020204" charset="0"/>
                <a:cs typeface="DIN Pro Medium" panose="020B0604020202020204" charset="0"/>
              </a:rPr>
              <a:t>1 сентября 2022 г. для лиц, у которых</a:t>
            </a:r>
          </a:p>
          <a:p>
            <a:pPr algn="just"/>
            <a:r>
              <a:rPr lang="ru-RU" sz="1900" b="1" dirty="0">
                <a:solidFill>
                  <a:srgbClr val="FF0000"/>
                </a:solidFill>
                <a:latin typeface="DIN Pro Medium" panose="020B0604020202020204" charset="0"/>
                <a:cs typeface="DIN Pro Medium" panose="020B0604020202020204" charset="0"/>
              </a:rPr>
              <a:t>в соответствии с пунктом</a:t>
            </a:r>
            <a:r>
              <a:rPr lang="ru-RU" sz="1900" b="1" dirty="0">
                <a:latin typeface="DIN Pro Medium" panose="020B0604020202020204" charset="0"/>
                <a:cs typeface="DIN Pro Medium" panose="020B0604020202020204" charset="0"/>
              </a:rPr>
              <a:t> 4 части 10 статьи 55.5-1 Градостроительного кодекса</a:t>
            </a:r>
          </a:p>
          <a:p>
            <a:pPr algn="just"/>
            <a:r>
              <a:rPr lang="ru-RU" sz="1900" b="1" dirty="0">
                <a:latin typeface="DIN Pro Medium" panose="020B0604020202020204" charset="0"/>
                <a:cs typeface="DIN Pro Medium" panose="020B0604020202020204" charset="0"/>
              </a:rPr>
              <a:t>Российской Федерации (Собрание законодательства Российской Федерации,</a:t>
            </a:r>
          </a:p>
          <a:p>
            <a:pPr algn="just"/>
            <a:r>
              <a:rPr lang="ru-RU" sz="1900" b="1" dirty="0">
                <a:latin typeface="DIN Pro Medium" panose="020B0604020202020204" charset="0"/>
                <a:cs typeface="DIN Pro Medium" panose="020B0604020202020204" charset="0"/>
              </a:rPr>
              <a:t>2005, № 1, ст. 16; 2016, № 27, ст. 4305; 2022, № 1, ст. 16) </a:t>
            </a:r>
            <a:r>
              <a:rPr lang="ru-RU" sz="1900" b="1" dirty="0">
                <a:solidFill>
                  <a:srgbClr val="FF0000"/>
                </a:solidFill>
                <a:latin typeface="DIN Pro Medium" panose="020B0604020202020204" charset="0"/>
                <a:cs typeface="DIN Pro Medium" panose="020B0604020202020204" charset="0"/>
              </a:rPr>
              <a:t>возникает </a:t>
            </a:r>
            <a:r>
              <a:rPr lang="ru-RU" sz="1900" b="1" dirty="0" smtClean="0">
                <a:solidFill>
                  <a:srgbClr val="FF0000"/>
                </a:solidFill>
                <a:latin typeface="DIN Pro Medium" panose="020B0604020202020204" charset="0"/>
                <a:cs typeface="DIN Pro Medium" panose="020B0604020202020204" charset="0"/>
              </a:rPr>
              <a:t>необходимость прохождения </a:t>
            </a:r>
            <a:r>
              <a:rPr lang="ru-RU" sz="1900" b="1" dirty="0">
                <a:solidFill>
                  <a:srgbClr val="FF0000"/>
                </a:solidFill>
                <a:latin typeface="DIN Pro Medium" panose="020B0604020202020204" charset="0"/>
                <a:cs typeface="DIN Pro Medium" panose="020B0604020202020204" charset="0"/>
              </a:rPr>
              <a:t>независимой оценки квалификации</a:t>
            </a:r>
            <a:r>
              <a:rPr lang="ru-RU" sz="1900" b="1" dirty="0">
                <a:latin typeface="DIN Pro Medium" panose="020B0604020202020204" charset="0"/>
                <a:cs typeface="DIN Pro Medium" panose="020B0604020202020204" charset="0"/>
              </a:rPr>
              <a:t> физического лица, </a:t>
            </a:r>
            <a:r>
              <a:rPr lang="ru-RU" sz="1900" b="1" dirty="0" smtClean="0">
                <a:latin typeface="DIN Pro Medium" panose="020B0604020202020204" charset="0"/>
                <a:cs typeface="DIN Pro Medium" panose="020B0604020202020204" charset="0"/>
              </a:rPr>
              <a:t>претендующего на </a:t>
            </a:r>
            <a:r>
              <a:rPr lang="ru-RU" sz="1900" b="1" dirty="0">
                <a:latin typeface="DIN Pro Medium" panose="020B0604020202020204" charset="0"/>
                <a:cs typeface="DIN Pro Medium" panose="020B0604020202020204" charset="0"/>
              </a:rPr>
              <a:t>осуществление профессиональной деятельности по организации </a:t>
            </a:r>
            <a:r>
              <a:rPr lang="ru-RU" sz="1900" b="1" dirty="0" smtClean="0">
                <a:latin typeface="DIN Pro Medium" panose="020B0604020202020204" charset="0"/>
                <a:cs typeface="DIN Pro Medium" panose="020B0604020202020204" charset="0"/>
              </a:rPr>
              <a:t>выполнения работ </a:t>
            </a:r>
            <a:r>
              <a:rPr lang="ru-RU" sz="1900" b="1" dirty="0">
                <a:latin typeface="DIN Pro Medium" panose="020B0604020202020204" charset="0"/>
                <a:cs typeface="DIN Pro Medium" panose="020B0604020202020204" charset="0"/>
              </a:rPr>
              <a:t>по инженерным изысканиям, подготовке проектной документации, </a:t>
            </a:r>
            <a:r>
              <a:rPr lang="ru-RU" sz="1900" b="1" dirty="0" smtClean="0">
                <a:latin typeface="DIN Pro Medium" panose="020B0604020202020204" charset="0"/>
                <a:cs typeface="DIN Pro Medium" panose="020B0604020202020204" charset="0"/>
              </a:rPr>
              <a:t>работ по </a:t>
            </a:r>
            <a:r>
              <a:rPr lang="ru-RU" sz="1900" b="1" dirty="0">
                <a:latin typeface="DIN Pro Medium" panose="020B0604020202020204" charset="0"/>
                <a:cs typeface="DIN Pro Medium" panose="020B0604020202020204" charset="0"/>
              </a:rPr>
              <a:t>строительству, реконструкции, капитальному ремонту, сносу </a:t>
            </a:r>
            <a:r>
              <a:rPr lang="ru-RU" sz="1900" b="1" dirty="0" smtClean="0">
                <a:latin typeface="DIN Pro Medium" panose="020B0604020202020204" charset="0"/>
                <a:cs typeface="DIN Pro Medium" panose="020B0604020202020204" charset="0"/>
              </a:rPr>
              <a:t>объекта капитального </a:t>
            </a:r>
            <a:r>
              <a:rPr lang="ru-RU" sz="1900" b="1" dirty="0">
                <a:latin typeface="DIN Pro Medium" panose="020B0604020202020204" charset="0"/>
                <a:cs typeface="DIN Pro Medium" panose="020B0604020202020204" charset="0"/>
              </a:rPr>
              <a:t>строительства, на соответствие положениям </a:t>
            </a:r>
            <a:r>
              <a:rPr lang="ru-RU" sz="1900" b="1" dirty="0" smtClean="0">
                <a:latin typeface="DIN Pro Medium" panose="020B0604020202020204" charset="0"/>
                <a:cs typeface="DIN Pro Medium" panose="020B0604020202020204" charset="0"/>
              </a:rPr>
              <a:t>профессионального стандарта</a:t>
            </a:r>
            <a:r>
              <a:rPr lang="ru-RU" sz="1900" b="1" dirty="0">
                <a:latin typeface="DIN Pro Medium" panose="020B0604020202020204" charset="0"/>
                <a:cs typeface="DIN Pro Medium" panose="020B0604020202020204" charset="0"/>
              </a:rPr>
              <a:t>, устанавливающего характеристики квалификации, </a:t>
            </a:r>
            <a:r>
              <a:rPr lang="ru-RU" sz="1900" b="1" dirty="0" smtClean="0">
                <a:latin typeface="DIN Pro Medium" panose="020B0604020202020204" charset="0"/>
                <a:cs typeface="DIN Pro Medium" panose="020B0604020202020204" charset="0"/>
              </a:rPr>
              <a:t>необходимой работнику </a:t>
            </a:r>
            <a:r>
              <a:rPr lang="ru-RU" sz="1900" b="1" dirty="0">
                <a:latin typeface="DIN Pro Medium" panose="020B0604020202020204" charset="0"/>
                <a:cs typeface="DIN Pro Medium" panose="020B0604020202020204" charset="0"/>
              </a:rPr>
              <a:t>для осуществления указанного вида профессиональной деятельности</a:t>
            </a:r>
            <a:r>
              <a:rPr lang="ru-RU" sz="1900" b="1" dirty="0" smtClean="0">
                <a:latin typeface="DIN Pro Medium" panose="020B0604020202020204" charset="0"/>
                <a:cs typeface="DIN Pro Medium" panose="020B0604020202020204" charset="0"/>
              </a:rPr>
              <a:t>, выполнения </a:t>
            </a:r>
            <a:r>
              <a:rPr lang="ru-RU" sz="1900" b="1" dirty="0">
                <a:latin typeface="DIN Pro Medium" panose="020B0604020202020204" charset="0"/>
                <a:cs typeface="DIN Pro Medium" panose="020B0604020202020204" charset="0"/>
              </a:rPr>
              <a:t>трудовых функций, должностных обязанностей, </a:t>
            </a:r>
            <a:r>
              <a:rPr lang="ru-RU" sz="1900" b="1" dirty="0">
                <a:solidFill>
                  <a:srgbClr val="FF0000"/>
                </a:solidFill>
                <a:latin typeface="DIN Pro Medium" panose="020B0604020202020204" charset="0"/>
                <a:cs typeface="DIN Pro Medium" panose="020B0604020202020204" charset="0"/>
              </a:rPr>
              <a:t>срок </a:t>
            </a:r>
            <a:r>
              <a:rPr lang="ru-RU" sz="1900" b="1" dirty="0" smtClean="0">
                <a:solidFill>
                  <a:srgbClr val="FF0000"/>
                </a:solidFill>
                <a:latin typeface="DIN Pro Medium" panose="020B0604020202020204" charset="0"/>
                <a:cs typeface="DIN Pro Medium" panose="020B0604020202020204" charset="0"/>
              </a:rPr>
              <a:t>прохождения такой </a:t>
            </a:r>
            <a:r>
              <a:rPr lang="ru-RU" sz="1900" b="1" dirty="0">
                <a:solidFill>
                  <a:srgbClr val="FF0000"/>
                </a:solidFill>
                <a:latin typeface="DIN Pro Medium" panose="020B0604020202020204" charset="0"/>
                <a:cs typeface="DIN Pro Medium" panose="020B0604020202020204" charset="0"/>
              </a:rPr>
              <a:t>независимой оценки квалификации переносится на 12 месяцев</a:t>
            </a:r>
            <a:r>
              <a:rPr lang="ru-RU" sz="1900" b="1" dirty="0">
                <a:latin typeface="DIN Pro Medium" panose="020B0604020202020204" charset="0"/>
                <a:cs typeface="DIN Pro Medium" panose="020B0604020202020204" charset="0"/>
              </a:rPr>
              <a:t>.</a:t>
            </a:r>
          </a:p>
        </p:txBody>
      </p:sp>
    </p:spTree>
    <p:extLst>
      <p:ext uri="{BB962C8B-B14F-4D97-AF65-F5344CB8AC3E}">
        <p14:creationId xmlns:p14="http://schemas.microsoft.com/office/powerpoint/2010/main" val="1790844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Прямоугольник 15"/>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41" name="TextBox 40"/>
          <p:cNvSpPr txBox="1"/>
          <p:nvPr/>
        </p:nvSpPr>
        <p:spPr>
          <a:xfrm>
            <a:off x="11564464" y="6387921"/>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8</a:t>
            </a:r>
            <a:endParaRPr lang="ru-RU" dirty="0">
              <a:latin typeface="DIN Pro Medium" panose="020B0604020202020204" charset="0"/>
              <a:cs typeface="DIN Pro Medium" panose="020B0604020202020204" charset="0"/>
            </a:endParaRPr>
          </a:p>
        </p:txBody>
      </p:sp>
      <p:sp>
        <p:nvSpPr>
          <p:cNvPr id="10" name="Прямоугольник 9"/>
          <p:cNvSpPr/>
          <p:nvPr/>
        </p:nvSpPr>
        <p:spPr>
          <a:xfrm>
            <a:off x="7348663" y="280949"/>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1" name="Прямоугольник 10"/>
          <p:cNvSpPr/>
          <p:nvPr/>
        </p:nvSpPr>
        <p:spPr>
          <a:xfrm>
            <a:off x="7171893" y="388860"/>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latin typeface="DIN Pro Medium" panose="020B0604020202020204" charset="0"/>
              <a:cs typeface="DIN Pro Medium" panose="020B0604020202020204" charset="0"/>
            </a:endParaRPr>
          </a:p>
        </p:txBody>
      </p:sp>
      <p:sp>
        <p:nvSpPr>
          <p:cNvPr id="12" name="Прямоугольник 11"/>
          <p:cNvSpPr/>
          <p:nvPr/>
        </p:nvSpPr>
        <p:spPr>
          <a:xfrm>
            <a:off x="7348663" y="469277"/>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DIN Pro Medium" panose="020B0604020202020204" charset="0"/>
              <a:cs typeface="DIN Pro Medium" panose="020B0604020202020204" charset="0"/>
            </a:endParaRPr>
          </a:p>
        </p:txBody>
      </p:sp>
      <p:sp>
        <p:nvSpPr>
          <p:cNvPr id="14" name="object 2"/>
          <p:cNvSpPr txBox="1">
            <a:spLocks/>
          </p:cNvSpPr>
          <p:nvPr/>
        </p:nvSpPr>
        <p:spPr>
          <a:xfrm>
            <a:off x="4649121" y="200532"/>
            <a:ext cx="6032374"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ru-RU" sz="3200" b="1" spc="-5" dirty="0" smtClean="0">
                <a:latin typeface="DIN Pro Medium" panose="020B0604020202020204" charset="0"/>
                <a:cs typeface="DIN Pro Medium" panose="020B0604020202020204" charset="0"/>
              </a:rPr>
              <a:t>Профессиональные стандарты</a:t>
            </a:r>
            <a:endParaRPr lang="ru-RU" sz="3200" b="1" dirty="0">
              <a:latin typeface="DIN Pro Medium" panose="020B0604020202020204" charset="0"/>
              <a:cs typeface="DIN Pro Medium" panose="020B0604020202020204" charset="0"/>
            </a:endParaRPr>
          </a:p>
        </p:txBody>
      </p:sp>
      <p:sp>
        <p:nvSpPr>
          <p:cNvPr id="15" name="TextBox 14"/>
          <p:cNvSpPr txBox="1"/>
          <p:nvPr/>
        </p:nvSpPr>
        <p:spPr>
          <a:xfrm>
            <a:off x="2958535" y="806467"/>
            <a:ext cx="9413545" cy="1985159"/>
          </a:xfrm>
          <a:prstGeom prst="rect">
            <a:avLst/>
          </a:prstGeom>
          <a:noFill/>
        </p:spPr>
        <p:txBody>
          <a:bodyPr wrap="square" rtlCol="0">
            <a:spAutoFit/>
          </a:bodyPr>
          <a:lstStyle/>
          <a:p>
            <a:pPr algn="ctr"/>
            <a:r>
              <a:rPr lang="ru-RU" b="1" u="sng" dirty="0" smtClean="0">
                <a:latin typeface="DIN Pro Medium" charset="0"/>
                <a:cs typeface="DIN Pro Medium" charset="0"/>
              </a:rPr>
              <a:t>Инженерные изыскания</a:t>
            </a:r>
            <a:r>
              <a:rPr lang="ru-RU" b="1" dirty="0" smtClean="0">
                <a:latin typeface="DIN Pro Medium" charset="0"/>
                <a:cs typeface="DIN Pro Medium" charset="0"/>
              </a:rPr>
              <a:t>:</a:t>
            </a:r>
          </a:p>
          <a:p>
            <a:r>
              <a:rPr lang="ru-RU" sz="1500" b="1" dirty="0" smtClean="0">
                <a:latin typeface="DIN Pro Medium" charset="0"/>
                <a:cs typeface="DIN Pro Medium" charset="0"/>
              </a:rPr>
              <a:t>- Специалист по организации инженерных изысканий</a:t>
            </a:r>
          </a:p>
          <a:p>
            <a:r>
              <a:rPr lang="ru-RU" sz="1500" b="1" dirty="0" smtClean="0">
                <a:latin typeface="DIN Pro Medium" charset="0"/>
                <a:cs typeface="DIN Pro Medium" charset="0"/>
              </a:rPr>
              <a:t>- Специалист в области инженерно-геодезических изысканий для градостроительной деятельности</a:t>
            </a:r>
          </a:p>
          <a:p>
            <a:r>
              <a:rPr lang="ru-RU" sz="1500" b="1" dirty="0" smtClean="0">
                <a:solidFill>
                  <a:srgbClr val="FF0000"/>
                </a:solidFill>
                <a:latin typeface="DIN Pro Medium" charset="0"/>
                <a:cs typeface="DIN Pro Medium" charset="0"/>
              </a:rPr>
              <a:t>- (Проект)</a:t>
            </a:r>
            <a:r>
              <a:rPr lang="ru-RU" sz="1500" b="1" dirty="0" smtClean="0">
                <a:latin typeface="DIN Pro Medium" charset="0"/>
                <a:cs typeface="DIN Pro Medium" charset="0"/>
              </a:rPr>
              <a:t> Специалист по оценке </a:t>
            </a:r>
            <a:r>
              <a:rPr lang="ru-RU" sz="1500" b="1" dirty="0">
                <a:latin typeface="DIN Pro Medium" charset="0"/>
                <a:cs typeface="DIN Pro Medium" charset="0"/>
              </a:rPr>
              <a:t>технического состояния зданий и сооружений, их строительных конструкций</a:t>
            </a:r>
            <a:endParaRPr lang="ru-RU" sz="1500" b="1" dirty="0" smtClean="0">
              <a:latin typeface="DIN Pro Medium" charset="0"/>
              <a:cs typeface="DIN Pro Medium" charset="0"/>
            </a:endParaRPr>
          </a:p>
          <a:p>
            <a:r>
              <a:rPr lang="ru-RU" sz="1500" b="1" dirty="0" smtClean="0">
                <a:solidFill>
                  <a:srgbClr val="FF0000"/>
                </a:solidFill>
                <a:latin typeface="DIN Pro Medium" charset="0"/>
                <a:cs typeface="DIN Pro Medium" charset="0"/>
              </a:rPr>
              <a:t>- (Проект)</a:t>
            </a:r>
            <a:r>
              <a:rPr lang="ru-RU" sz="1500" b="1" dirty="0" smtClean="0">
                <a:latin typeface="DIN Pro Medium" charset="0"/>
                <a:cs typeface="DIN Pro Medium" charset="0"/>
              </a:rPr>
              <a:t> Специалист в области инженерно-геологических изысканий </a:t>
            </a:r>
            <a:r>
              <a:rPr lang="ru-RU" sz="1500" b="1" dirty="0">
                <a:latin typeface="DIN Pro Medium" charset="0"/>
                <a:cs typeface="DIN Pro Medium" charset="0"/>
              </a:rPr>
              <a:t>для градостроительной деятельности</a:t>
            </a:r>
          </a:p>
          <a:p>
            <a:r>
              <a:rPr lang="ru-RU" sz="1500" b="1" dirty="0" smtClean="0">
                <a:latin typeface="DIN Pro Medium" charset="0"/>
                <a:cs typeface="DIN Pro Medium" charset="0"/>
              </a:rPr>
              <a:t>…</a:t>
            </a:r>
            <a:endParaRPr lang="ru-RU" sz="1500" b="1" dirty="0">
              <a:latin typeface="DIN Pro Medium" charset="0"/>
              <a:cs typeface="DIN Pro Medium" charset="0"/>
            </a:endParaRPr>
          </a:p>
        </p:txBody>
      </p:sp>
      <p:sp>
        <p:nvSpPr>
          <p:cNvPr id="17" name="TextBox 16"/>
          <p:cNvSpPr txBox="1"/>
          <p:nvPr/>
        </p:nvSpPr>
        <p:spPr>
          <a:xfrm>
            <a:off x="280824" y="6221940"/>
            <a:ext cx="7750840" cy="584775"/>
          </a:xfrm>
          <a:prstGeom prst="rect">
            <a:avLst/>
          </a:prstGeom>
          <a:noFill/>
        </p:spPr>
        <p:txBody>
          <a:bodyPr wrap="none" rtlCol="0">
            <a:spAutoFit/>
          </a:bodyPr>
          <a:lstStyle/>
          <a:p>
            <a:r>
              <a:rPr lang="ru-RU" sz="1600" b="1" dirty="0" smtClean="0">
                <a:latin typeface="DIN Pro Medium" charset="0"/>
                <a:cs typeface="DIN Pro Medium" charset="0"/>
              </a:rPr>
              <a:t>Всего: за СПК </a:t>
            </a:r>
            <a:r>
              <a:rPr lang="ru-RU" sz="1600" b="1" dirty="0" smtClean="0">
                <a:latin typeface="DIN Pro Medium" charset="0"/>
                <a:cs typeface="DIN Pro Medium" charset="0"/>
              </a:rPr>
              <a:t>закреплен </a:t>
            </a:r>
            <a:r>
              <a:rPr lang="ru-RU" sz="1600" b="1" dirty="0" smtClean="0">
                <a:solidFill>
                  <a:srgbClr val="FF0000"/>
                </a:solidFill>
                <a:latin typeface="DIN Pro Medium" charset="0"/>
                <a:cs typeface="DIN Pro Medium" charset="0"/>
              </a:rPr>
              <a:t>41</a:t>
            </a:r>
            <a:r>
              <a:rPr lang="ru-RU" sz="1600" b="1" dirty="0" smtClean="0">
                <a:latin typeface="DIN Pro Medium" charset="0"/>
                <a:cs typeface="DIN Pro Medium" charset="0"/>
              </a:rPr>
              <a:t> профессиональный </a:t>
            </a:r>
            <a:r>
              <a:rPr lang="ru-RU" sz="1600" b="1" dirty="0" smtClean="0">
                <a:latin typeface="DIN Pro Medium" charset="0"/>
                <a:cs typeface="DIN Pro Medium" charset="0"/>
              </a:rPr>
              <a:t>стандарта</a:t>
            </a:r>
          </a:p>
          <a:p>
            <a:r>
              <a:rPr lang="ru-RU" sz="1600" b="1" dirty="0" smtClean="0">
                <a:latin typeface="DIN Pro Medium" charset="0"/>
                <a:cs typeface="DIN Pro Medium" charset="0"/>
              </a:rPr>
              <a:t>Принято к рассмотрению Минтрудом России: </a:t>
            </a:r>
            <a:r>
              <a:rPr lang="ru-RU" sz="1600" b="1" dirty="0" smtClean="0">
                <a:solidFill>
                  <a:srgbClr val="FF0000"/>
                </a:solidFill>
                <a:latin typeface="DIN Pro Medium" charset="0"/>
                <a:cs typeface="DIN Pro Medium" charset="0"/>
              </a:rPr>
              <a:t>13 </a:t>
            </a:r>
            <a:r>
              <a:rPr lang="ru-RU" sz="1600" b="1" dirty="0" smtClean="0">
                <a:latin typeface="DIN Pro Medium" charset="0"/>
                <a:cs typeface="DIN Pro Medium" charset="0"/>
              </a:rPr>
              <a:t>профессиональных стандартов</a:t>
            </a:r>
            <a:endParaRPr lang="ru-RU" sz="1600" b="1" dirty="0">
              <a:latin typeface="DIN Pro Medium" charset="0"/>
              <a:cs typeface="DIN Pro Medium" charset="0"/>
            </a:endParaRPr>
          </a:p>
        </p:txBody>
      </p:sp>
      <p:sp>
        <p:nvSpPr>
          <p:cNvPr id="18" name="TextBox 17"/>
          <p:cNvSpPr txBox="1"/>
          <p:nvPr/>
        </p:nvSpPr>
        <p:spPr>
          <a:xfrm>
            <a:off x="1371401" y="2709419"/>
            <a:ext cx="3174267" cy="1523494"/>
          </a:xfrm>
          <a:prstGeom prst="rect">
            <a:avLst/>
          </a:prstGeom>
          <a:noFill/>
        </p:spPr>
        <p:txBody>
          <a:bodyPr wrap="none" rtlCol="0">
            <a:spAutoFit/>
          </a:bodyPr>
          <a:lstStyle/>
          <a:p>
            <a:pPr algn="ctr"/>
            <a:r>
              <a:rPr lang="ru-RU" b="1" u="sng" dirty="0" smtClean="0">
                <a:latin typeface="DIN Pro Medium" charset="0"/>
                <a:cs typeface="DIN Pro Medium" charset="0"/>
              </a:rPr>
              <a:t>Архитектура</a:t>
            </a:r>
            <a:r>
              <a:rPr lang="ru-RU" b="1" dirty="0" smtClean="0">
                <a:latin typeface="DIN Pro Medium" charset="0"/>
                <a:cs typeface="DIN Pro Medium" charset="0"/>
              </a:rPr>
              <a:t>:</a:t>
            </a:r>
          </a:p>
          <a:p>
            <a:r>
              <a:rPr lang="ru-RU" sz="1500" b="1" dirty="0" smtClean="0">
                <a:latin typeface="DIN Pro Medium" charset="0"/>
                <a:cs typeface="DIN Pro Medium" charset="0"/>
              </a:rPr>
              <a:t>- Архитектор</a:t>
            </a:r>
          </a:p>
          <a:p>
            <a:r>
              <a:rPr lang="ru-RU" sz="1500" b="1" dirty="0" smtClean="0">
                <a:latin typeface="DIN Pro Medium" charset="0"/>
                <a:cs typeface="DIN Pro Medium" charset="0"/>
              </a:rPr>
              <a:t>- Архитектор – реставратор</a:t>
            </a:r>
          </a:p>
          <a:p>
            <a:r>
              <a:rPr lang="ru-RU" sz="1500" b="1" dirty="0" smtClean="0">
                <a:latin typeface="DIN Pro Medium" charset="0"/>
                <a:cs typeface="DIN Pro Medium" charset="0"/>
              </a:rPr>
              <a:t>- Ландшафтный архитектор</a:t>
            </a:r>
          </a:p>
          <a:p>
            <a:r>
              <a:rPr lang="ru-RU" sz="1500" b="1" dirty="0" smtClean="0">
                <a:solidFill>
                  <a:srgbClr val="FF0000"/>
                </a:solidFill>
                <a:latin typeface="DIN Pro Medium" charset="0"/>
                <a:cs typeface="DIN Pro Medium" charset="0"/>
              </a:rPr>
              <a:t>- (Проект)</a:t>
            </a:r>
            <a:r>
              <a:rPr lang="ru-RU" sz="1500" b="1" dirty="0" smtClean="0">
                <a:latin typeface="DIN Pro Medium" charset="0"/>
                <a:cs typeface="DIN Pro Medium" charset="0"/>
              </a:rPr>
              <a:t> Архитектор – дизайнер</a:t>
            </a:r>
          </a:p>
          <a:p>
            <a:r>
              <a:rPr lang="ru-RU" sz="1500" b="1" dirty="0" smtClean="0">
                <a:latin typeface="DIN Pro Medium" charset="0"/>
                <a:cs typeface="DIN Pro Medium" charset="0"/>
              </a:rPr>
              <a:t>…</a:t>
            </a:r>
            <a:endParaRPr lang="ru-RU" sz="1500" b="1" dirty="0">
              <a:latin typeface="DIN Pro Medium" charset="0"/>
              <a:cs typeface="DIN Pro Medium" charset="0"/>
            </a:endParaRPr>
          </a:p>
        </p:txBody>
      </p:sp>
      <p:sp>
        <p:nvSpPr>
          <p:cNvPr id="19" name="TextBox 18"/>
          <p:cNvSpPr txBox="1"/>
          <p:nvPr/>
        </p:nvSpPr>
        <p:spPr>
          <a:xfrm>
            <a:off x="4752942" y="2639491"/>
            <a:ext cx="6675225" cy="1846659"/>
          </a:xfrm>
          <a:prstGeom prst="rect">
            <a:avLst/>
          </a:prstGeom>
          <a:noFill/>
        </p:spPr>
        <p:txBody>
          <a:bodyPr wrap="none" rtlCol="0">
            <a:spAutoFit/>
          </a:bodyPr>
          <a:lstStyle/>
          <a:p>
            <a:pPr algn="ctr"/>
            <a:r>
              <a:rPr lang="ru-RU" b="1" u="sng" dirty="0" smtClean="0">
                <a:latin typeface="DIN Pro Medium" charset="0"/>
                <a:cs typeface="DIN Pro Medium" charset="0"/>
              </a:rPr>
              <a:t>Проектирование</a:t>
            </a:r>
            <a:r>
              <a:rPr lang="ru-RU" b="1" dirty="0" smtClean="0">
                <a:latin typeface="DIN Pro Medium" charset="0"/>
                <a:cs typeface="DIN Pro Medium" charset="0"/>
              </a:rPr>
              <a:t>: </a:t>
            </a:r>
          </a:p>
          <a:p>
            <a:r>
              <a:rPr lang="ru-RU" sz="1600" b="1" dirty="0" smtClean="0">
                <a:latin typeface="DIN Pro Medium" charset="0"/>
                <a:cs typeface="DIN Pro Medium" charset="0"/>
              </a:rPr>
              <a:t>- Специалист по организации архитектурно-строительного </a:t>
            </a:r>
          </a:p>
          <a:p>
            <a:r>
              <a:rPr lang="ru-RU" sz="1600" b="1" dirty="0" smtClean="0">
                <a:latin typeface="DIN Pro Medium" charset="0"/>
                <a:cs typeface="DIN Pro Medium" charset="0"/>
              </a:rPr>
              <a:t>проектирования</a:t>
            </a:r>
          </a:p>
          <a:p>
            <a:r>
              <a:rPr lang="ru-RU" sz="1600" b="1" dirty="0" smtClean="0">
                <a:latin typeface="DIN Pro Medium" charset="0"/>
                <a:cs typeface="DIN Pro Medium" charset="0"/>
              </a:rPr>
              <a:t>- Специалист по проектированию уникальных зданий и сооружений</a:t>
            </a:r>
          </a:p>
          <a:p>
            <a:pPr marL="285750" indent="-285750">
              <a:buFontTx/>
              <a:buChar char="-"/>
            </a:pPr>
            <a:r>
              <a:rPr lang="ru-RU" sz="1600" b="1" dirty="0" smtClean="0">
                <a:solidFill>
                  <a:srgbClr val="FF0000"/>
                </a:solidFill>
                <a:latin typeface="DIN Pro Medium" charset="0"/>
                <a:cs typeface="DIN Pro Medium" charset="0"/>
              </a:rPr>
              <a:t>(Проект) </a:t>
            </a:r>
            <a:r>
              <a:rPr lang="ru-RU" sz="1600" b="1" dirty="0" smtClean="0">
                <a:latin typeface="DIN Pro Medium" charset="0"/>
                <a:cs typeface="DIN Pro Medium" charset="0"/>
              </a:rPr>
              <a:t>Специалист в области проектирования </a:t>
            </a:r>
            <a:r>
              <a:rPr lang="ru-RU" sz="1600" b="1" dirty="0" smtClean="0">
                <a:latin typeface="DIN Pro Medium" charset="0"/>
                <a:cs typeface="DIN Pro Medium" charset="0"/>
              </a:rPr>
              <a:t>систем </a:t>
            </a:r>
          </a:p>
          <a:p>
            <a:r>
              <a:rPr lang="ru-RU" sz="1600" b="1" dirty="0" smtClean="0">
                <a:latin typeface="DIN Pro Medium" charset="0"/>
                <a:cs typeface="DIN Pro Medium" charset="0"/>
              </a:rPr>
              <a:t>противопожарной защиты</a:t>
            </a:r>
            <a:endParaRPr lang="ru-RU" sz="1600" b="1" dirty="0" smtClean="0">
              <a:latin typeface="DIN Pro Medium" charset="0"/>
              <a:cs typeface="DIN Pro Medium" charset="0"/>
            </a:endParaRPr>
          </a:p>
          <a:p>
            <a:r>
              <a:rPr lang="ru-RU" sz="1600" b="1" dirty="0" smtClean="0">
                <a:latin typeface="DIN Pro Medium" charset="0"/>
                <a:cs typeface="DIN Pro Medium" charset="0"/>
              </a:rPr>
              <a:t>…</a:t>
            </a:r>
            <a:endParaRPr lang="ru-RU" sz="1600" b="1" dirty="0">
              <a:latin typeface="DIN Pro Medium" charset="0"/>
              <a:cs typeface="DIN Pro Medium" charset="0"/>
            </a:endParaRPr>
          </a:p>
        </p:txBody>
      </p:sp>
      <p:sp>
        <p:nvSpPr>
          <p:cNvPr id="20" name="TextBox 19"/>
          <p:cNvSpPr txBox="1"/>
          <p:nvPr/>
        </p:nvSpPr>
        <p:spPr>
          <a:xfrm>
            <a:off x="693015" y="4547040"/>
            <a:ext cx="4381835" cy="1523494"/>
          </a:xfrm>
          <a:prstGeom prst="rect">
            <a:avLst/>
          </a:prstGeom>
          <a:noFill/>
        </p:spPr>
        <p:txBody>
          <a:bodyPr wrap="square" rtlCol="0">
            <a:spAutoFit/>
          </a:bodyPr>
          <a:lstStyle/>
          <a:p>
            <a:pPr algn="ctr"/>
            <a:r>
              <a:rPr lang="ru-RU" b="1" u="sng" dirty="0" smtClean="0">
                <a:latin typeface="DIN Pro Medium" charset="0"/>
                <a:cs typeface="DIN Pro Medium" charset="0"/>
              </a:rPr>
              <a:t>Экспертиза</a:t>
            </a:r>
            <a:r>
              <a:rPr lang="ru-RU" b="1" dirty="0" smtClean="0">
                <a:latin typeface="DIN Pro Medium" charset="0"/>
                <a:cs typeface="DIN Pro Medium" charset="0"/>
              </a:rPr>
              <a:t>:</a:t>
            </a:r>
          </a:p>
          <a:p>
            <a:r>
              <a:rPr lang="ru-RU" sz="1500" b="1" dirty="0" smtClean="0">
                <a:latin typeface="DIN Pro Medium" charset="0"/>
                <a:cs typeface="DIN Pro Medium" charset="0"/>
              </a:rPr>
              <a:t>- Специалист в области экспертизы проектной </a:t>
            </a:r>
          </a:p>
          <a:p>
            <a:r>
              <a:rPr lang="ru-RU" sz="1500" b="1" dirty="0" smtClean="0">
                <a:latin typeface="DIN Pro Medium" charset="0"/>
                <a:cs typeface="DIN Pro Medium" charset="0"/>
              </a:rPr>
              <a:t>документации и результатов инженерных изысканий</a:t>
            </a:r>
          </a:p>
          <a:p>
            <a:r>
              <a:rPr lang="ru-RU" sz="1500" b="1" dirty="0" smtClean="0">
                <a:solidFill>
                  <a:srgbClr val="FF0000"/>
                </a:solidFill>
                <a:latin typeface="DIN Pro Medium" charset="0"/>
                <a:cs typeface="DIN Pro Medium" charset="0"/>
              </a:rPr>
              <a:t>- (Проект)</a:t>
            </a:r>
            <a:r>
              <a:rPr lang="ru-RU" sz="1500" b="1" dirty="0" smtClean="0">
                <a:latin typeface="DIN Pro Medium" charset="0"/>
                <a:cs typeface="DIN Pro Medium" charset="0"/>
              </a:rPr>
              <a:t> Специалист по экологической экспертизе</a:t>
            </a:r>
          </a:p>
        </p:txBody>
      </p:sp>
      <p:sp>
        <p:nvSpPr>
          <p:cNvPr id="21" name="TextBox 20"/>
          <p:cNvSpPr txBox="1"/>
          <p:nvPr/>
        </p:nvSpPr>
        <p:spPr>
          <a:xfrm>
            <a:off x="5239346" y="4537460"/>
            <a:ext cx="5666579" cy="830997"/>
          </a:xfrm>
          <a:prstGeom prst="rect">
            <a:avLst/>
          </a:prstGeom>
          <a:noFill/>
        </p:spPr>
        <p:txBody>
          <a:bodyPr wrap="square" rtlCol="0">
            <a:spAutoFit/>
          </a:bodyPr>
          <a:lstStyle/>
          <a:p>
            <a:pPr algn="ctr"/>
            <a:r>
              <a:rPr lang="ru-RU" b="1" u="sng" dirty="0" smtClean="0">
                <a:solidFill>
                  <a:srgbClr val="FF0000"/>
                </a:solidFill>
                <a:latin typeface="DIN Pro Medium" charset="0"/>
                <a:cs typeface="DIN Pro Medium" charset="0"/>
              </a:rPr>
              <a:t>Актуализация 2022</a:t>
            </a:r>
            <a:r>
              <a:rPr lang="ru-RU" b="1" dirty="0" smtClean="0">
                <a:latin typeface="DIN Pro Medium" charset="0"/>
                <a:cs typeface="DIN Pro Medium" charset="0"/>
              </a:rPr>
              <a:t>:</a:t>
            </a:r>
          </a:p>
          <a:p>
            <a:r>
              <a:rPr lang="ru-RU" sz="1500" b="1" dirty="0" smtClean="0">
                <a:latin typeface="DIN Pro Medium" charset="0"/>
                <a:cs typeface="DIN Pro Medium" charset="0"/>
              </a:rPr>
              <a:t>- </a:t>
            </a:r>
            <a:r>
              <a:rPr lang="ru-RU" sz="1500" b="1" dirty="0">
                <a:solidFill>
                  <a:srgbClr val="000000"/>
                </a:solidFill>
                <a:latin typeface="DIN Pro Medium" charset="0"/>
                <a:cs typeface="DIN Pro Medium" charset="0"/>
              </a:rPr>
              <a:t>Специалист в области </a:t>
            </a:r>
            <a:r>
              <a:rPr lang="ru-RU" sz="1500" b="1" dirty="0" smtClean="0">
                <a:solidFill>
                  <a:srgbClr val="000000"/>
                </a:solidFill>
                <a:latin typeface="DIN Pro Medium" charset="0"/>
                <a:cs typeface="DIN Pro Medium" charset="0"/>
              </a:rPr>
              <a:t>проектирования насосных </a:t>
            </a:r>
            <a:r>
              <a:rPr lang="ru-RU" sz="1500" b="1" dirty="0">
                <a:solidFill>
                  <a:srgbClr val="000000"/>
                </a:solidFill>
                <a:latin typeface="DIN Pro Medium" charset="0"/>
                <a:cs typeface="DIN Pro Medium" charset="0"/>
              </a:rPr>
              <a:t>станций систем водоснабжения </a:t>
            </a:r>
            <a:r>
              <a:rPr lang="ru-RU" sz="1500" b="1" dirty="0" smtClean="0">
                <a:solidFill>
                  <a:srgbClr val="000000"/>
                </a:solidFill>
                <a:latin typeface="DIN Pro Medium" charset="0"/>
                <a:cs typeface="DIN Pro Medium" charset="0"/>
              </a:rPr>
              <a:t>и водоотведения</a:t>
            </a:r>
            <a:endParaRPr lang="ru-RU" sz="1500" b="1" i="0" dirty="0">
              <a:solidFill>
                <a:srgbClr val="000000"/>
              </a:solidFill>
              <a:effectLst/>
              <a:latin typeface="DIN Pro Medium" charset="0"/>
              <a:cs typeface="DIN Pro Medium" charset="0"/>
            </a:endParaRPr>
          </a:p>
        </p:txBody>
      </p:sp>
    </p:spTree>
    <p:extLst>
      <p:ext uri="{BB962C8B-B14F-4D97-AF65-F5344CB8AC3E}">
        <p14:creationId xmlns:p14="http://schemas.microsoft.com/office/powerpoint/2010/main" val="3081172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Прямоугольник 10"/>
          <p:cNvSpPr/>
          <p:nvPr/>
        </p:nvSpPr>
        <p:spPr>
          <a:xfrm>
            <a:off x="7512908" y="300766"/>
            <a:ext cx="4679092" cy="9885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latin typeface="DIN Pro Medium" panose="020B0604020202020204" charset="0"/>
              <a:cs typeface="DIN Pro Medium" panose="020B0604020202020204" charset="0"/>
            </a:endParaRPr>
          </a:p>
        </p:txBody>
      </p:sp>
      <p:sp>
        <p:nvSpPr>
          <p:cNvPr id="12" name="object 2"/>
          <p:cNvSpPr txBox="1">
            <a:spLocks/>
          </p:cNvSpPr>
          <p:nvPr/>
        </p:nvSpPr>
        <p:spPr>
          <a:xfrm>
            <a:off x="4496721" y="48132"/>
            <a:ext cx="6032374" cy="505267"/>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100"/>
              </a:spcBef>
            </a:pPr>
            <a:r>
              <a:rPr lang="ru-RU" sz="3200" b="1" spc="-5" dirty="0" smtClean="0">
                <a:solidFill>
                  <a:schemeClr val="tx1">
                    <a:lumMod val="95000"/>
                    <a:lumOff val="5000"/>
                  </a:schemeClr>
                </a:solidFill>
                <a:latin typeface="DIN Pro Medium" panose="020B0604020202020204" charset="0"/>
                <a:cs typeface="DIN Pro Medium" panose="020B0604020202020204" charset="0"/>
              </a:rPr>
              <a:t>Профессиональные стандарты</a:t>
            </a:r>
            <a:endParaRPr lang="ru-RU" sz="3200" b="1" dirty="0">
              <a:solidFill>
                <a:schemeClr val="tx1">
                  <a:lumMod val="95000"/>
                  <a:lumOff val="5000"/>
                </a:schemeClr>
              </a:solidFill>
              <a:latin typeface="DIN Pro Medium" panose="020B0604020202020204" charset="0"/>
              <a:cs typeface="DIN Pro Medium" panose="020B0604020202020204" charset="0"/>
            </a:endParaRPr>
          </a:p>
        </p:txBody>
      </p:sp>
      <p:sp>
        <p:nvSpPr>
          <p:cNvPr id="5" name="TextBox 4"/>
          <p:cNvSpPr txBox="1"/>
          <p:nvPr/>
        </p:nvSpPr>
        <p:spPr>
          <a:xfrm>
            <a:off x="11589402" y="6396424"/>
            <a:ext cx="266420" cy="276999"/>
          </a:xfrm>
          <a:prstGeom prst="rect">
            <a:avLst/>
          </a:prstGeom>
          <a:noFill/>
        </p:spPr>
        <p:txBody>
          <a:bodyPr wrap="none" rtlCol="0">
            <a:spAutoFit/>
          </a:bodyPr>
          <a:lstStyle/>
          <a:p>
            <a:r>
              <a:rPr lang="ru-RU" sz="1200" dirty="0" smtClean="0">
                <a:latin typeface="DIN Pro Medium" panose="020B0604020202020204" charset="0"/>
                <a:cs typeface="DIN Pro Medium" panose="020B0604020202020204" charset="0"/>
              </a:rPr>
              <a:t>9</a:t>
            </a:r>
            <a:endParaRPr lang="ru-RU" dirty="0">
              <a:latin typeface="DIN Pro Medium" panose="020B0604020202020204" charset="0"/>
              <a:cs typeface="DIN Pro Medium" panose="020B0604020202020204" charset="0"/>
            </a:endParaRPr>
          </a:p>
        </p:txBody>
      </p:sp>
      <p:sp>
        <p:nvSpPr>
          <p:cNvPr id="7" name="TextBox 6"/>
          <p:cNvSpPr txBox="1"/>
          <p:nvPr/>
        </p:nvSpPr>
        <p:spPr>
          <a:xfrm>
            <a:off x="2253661" y="954622"/>
            <a:ext cx="3383281" cy="1169551"/>
          </a:xfrm>
          <a:prstGeom prst="rect">
            <a:avLst/>
          </a:prstGeom>
          <a:noFill/>
        </p:spPr>
        <p:txBody>
          <a:bodyPr wrap="square" rtlCol="0">
            <a:spAutoFit/>
          </a:bodyPr>
          <a:lstStyle/>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Специалист по организации архитектурно-строительного проектирования </a:t>
            </a: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(приказ Минтруда</a:t>
            </a:r>
            <a:endParaRPr lang="ru-RU" sz="1400" b="1" dirty="0">
              <a:solidFill>
                <a:schemeClr val="tx1">
                  <a:lumMod val="95000"/>
                  <a:lumOff val="5000"/>
                </a:schemeClr>
              </a:solidFill>
              <a:latin typeface="DIN Pro Medium" panose="020B0604020202020204" charset="0"/>
              <a:cs typeface="DIN Pro Medium" panose="020B0604020202020204" charset="0"/>
            </a:endParaRP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России от </a:t>
            </a:r>
            <a:r>
              <a:rPr lang="ru-RU" sz="1400" b="1" dirty="0">
                <a:solidFill>
                  <a:schemeClr val="tx1">
                    <a:lumMod val="95000"/>
                    <a:lumOff val="5000"/>
                  </a:schemeClr>
                </a:solidFill>
                <a:latin typeface="DIN Pro Medium" panose="020B0604020202020204" charset="0"/>
                <a:cs typeface="DIN Pro Medium" panose="020B0604020202020204" charset="0"/>
              </a:rPr>
              <a:t>21.04.2022 № 228н)</a:t>
            </a:r>
            <a:endParaRPr lang="ru-RU" sz="1400" b="1" dirty="0" smtClean="0">
              <a:solidFill>
                <a:schemeClr val="tx1">
                  <a:lumMod val="95000"/>
                  <a:lumOff val="5000"/>
                </a:schemeClr>
              </a:solidFill>
              <a:latin typeface="DIN Pro Medium" panose="020B0604020202020204" charset="0"/>
              <a:cs typeface="DIN Pro Medium" panose="020B0604020202020204" charset="0"/>
            </a:endParaRPr>
          </a:p>
        </p:txBody>
      </p:sp>
      <p:sp>
        <p:nvSpPr>
          <p:cNvPr id="9" name="TextBox 8"/>
          <p:cNvSpPr txBox="1"/>
          <p:nvPr/>
        </p:nvSpPr>
        <p:spPr>
          <a:xfrm>
            <a:off x="1343452" y="2813166"/>
            <a:ext cx="3038249" cy="1169551"/>
          </a:xfrm>
          <a:prstGeom prst="rect">
            <a:avLst/>
          </a:prstGeom>
          <a:noFill/>
        </p:spPr>
        <p:txBody>
          <a:bodyPr wrap="square" rtlCol="0">
            <a:spAutoFit/>
          </a:bodyPr>
          <a:lstStyle/>
          <a:p>
            <a:pPr algn="ctr"/>
            <a:r>
              <a:rPr lang="ru-RU" sz="1400" dirty="0" smtClean="0">
                <a:latin typeface="DIN Pro Medium" panose="020B0604020202020204" charset="0"/>
                <a:cs typeface="DIN Pro Medium" panose="020B0604020202020204" charset="0"/>
              </a:rPr>
              <a:t>ОТФ А. Организация </a:t>
            </a:r>
            <a:r>
              <a:rPr lang="ru-RU" sz="1400" dirty="0">
                <a:latin typeface="DIN Pro Medium" panose="020B0604020202020204" charset="0"/>
                <a:cs typeface="DIN Pro Medium" panose="020B0604020202020204" charset="0"/>
              </a:rPr>
              <a:t>архитектурно-строительного проектирования объектов капитального строительства </a:t>
            </a:r>
            <a:endParaRPr lang="ru-RU" sz="1400" dirty="0" smtClean="0">
              <a:latin typeface="DIN Pro Medium" panose="020B0604020202020204" charset="0"/>
              <a:cs typeface="DIN Pro Medium" panose="020B0604020202020204" charset="0"/>
            </a:endParaRPr>
          </a:p>
          <a:p>
            <a:pPr algn="ctr"/>
            <a:r>
              <a:rPr lang="ru-RU" sz="1400" dirty="0" smtClean="0">
                <a:latin typeface="DIN Pro Medium" panose="020B0604020202020204" charset="0"/>
                <a:cs typeface="DIN Pro Medium" panose="020B0604020202020204" charset="0"/>
              </a:rPr>
              <a:t>(7 уровень квалификации)</a:t>
            </a:r>
            <a:endParaRPr lang="ru-RU" sz="1400" dirty="0">
              <a:latin typeface="DIN Pro Medium" panose="020B0604020202020204" charset="0"/>
              <a:cs typeface="DIN Pro Medium" panose="020B0604020202020204" charset="0"/>
            </a:endParaRPr>
          </a:p>
        </p:txBody>
      </p:sp>
      <p:sp>
        <p:nvSpPr>
          <p:cNvPr id="10" name="TextBox 9"/>
          <p:cNvSpPr txBox="1"/>
          <p:nvPr/>
        </p:nvSpPr>
        <p:spPr>
          <a:xfrm>
            <a:off x="652781" y="4826764"/>
            <a:ext cx="2781935" cy="1384995"/>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Возможные наименования должностей: </a:t>
            </a:r>
          </a:p>
          <a:p>
            <a:pPr algn="ctr"/>
            <a:endParaRPr lang="ru-RU" sz="1200" dirty="0" smtClean="0">
              <a:solidFill>
                <a:srgbClr val="FF0000"/>
              </a:solidFill>
              <a:latin typeface="DIN Pro Medium" panose="020B0604020202020204" charset="0"/>
              <a:cs typeface="DIN Pro Medium" panose="020B0604020202020204" charset="0"/>
            </a:endParaRPr>
          </a:p>
          <a:p>
            <a:pPr algn="ctr"/>
            <a:r>
              <a:rPr lang="ru-RU" sz="1200" dirty="0">
                <a:solidFill>
                  <a:srgbClr val="FF0000"/>
                </a:solidFill>
                <a:latin typeface="DIN Pro Medium" panose="020B0604020202020204" charset="0"/>
                <a:cs typeface="DIN Pro Medium" panose="020B0604020202020204" charset="0"/>
              </a:rPr>
              <a:t>Главный инженер проекта (специалист по организации </a:t>
            </a:r>
            <a:r>
              <a:rPr lang="ru-RU" sz="1200" dirty="0" smtClean="0">
                <a:solidFill>
                  <a:srgbClr val="FF0000"/>
                </a:solidFill>
                <a:latin typeface="DIN Pro Medium" panose="020B0604020202020204" charset="0"/>
                <a:cs typeface="DIN Pro Medium" panose="020B0604020202020204" charset="0"/>
              </a:rPr>
              <a:t>архитектурно</a:t>
            </a:r>
          </a:p>
          <a:p>
            <a:pPr algn="ctr"/>
            <a:r>
              <a:rPr lang="ru-RU" sz="1200" dirty="0" smtClean="0">
                <a:solidFill>
                  <a:srgbClr val="FF0000"/>
                </a:solidFill>
                <a:latin typeface="DIN Pro Medium" panose="020B0604020202020204" charset="0"/>
                <a:cs typeface="DIN Pro Medium" panose="020B0604020202020204" charset="0"/>
              </a:rPr>
              <a:t>-</a:t>
            </a:r>
            <a:r>
              <a:rPr lang="ru-RU" sz="1200" dirty="0">
                <a:solidFill>
                  <a:srgbClr val="FF0000"/>
                </a:solidFill>
                <a:latin typeface="DIN Pro Medium" panose="020B0604020202020204" charset="0"/>
                <a:cs typeface="DIN Pro Medium" panose="020B0604020202020204" charset="0"/>
              </a:rPr>
              <a:t>строительного проектирования</a:t>
            </a:r>
            <a:r>
              <a:rPr lang="ru-RU" sz="1200" dirty="0" smtClean="0">
                <a:solidFill>
                  <a:srgbClr val="FF0000"/>
                </a:solidFill>
                <a:latin typeface="DIN Pro Medium" panose="020B0604020202020204" charset="0"/>
                <a:cs typeface="DIN Pro Medium" panose="020B0604020202020204" charset="0"/>
              </a:rPr>
              <a:t>)</a:t>
            </a:r>
            <a:endParaRPr lang="ru-RU" sz="1200" dirty="0">
              <a:solidFill>
                <a:srgbClr val="FF0000"/>
              </a:solidFill>
              <a:latin typeface="DIN Pro Medium" panose="020B0604020202020204" charset="0"/>
              <a:cs typeface="DIN Pro Medium" panose="020B0604020202020204" charset="0"/>
            </a:endParaRPr>
          </a:p>
        </p:txBody>
      </p:sp>
      <p:sp>
        <p:nvSpPr>
          <p:cNvPr id="13" name="TextBox 12"/>
          <p:cNvSpPr txBox="1"/>
          <p:nvPr/>
        </p:nvSpPr>
        <p:spPr>
          <a:xfrm>
            <a:off x="8927704" y="967130"/>
            <a:ext cx="3080265" cy="954107"/>
          </a:xfrm>
          <a:prstGeom prst="rect">
            <a:avLst/>
          </a:prstGeom>
          <a:noFill/>
        </p:spPr>
        <p:txBody>
          <a:bodyPr wrap="square" rtlCol="0">
            <a:spAutoFit/>
          </a:bodyPr>
          <a:lstStyle/>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Специалист по организации инженерных </a:t>
            </a:r>
            <a:r>
              <a:rPr lang="ru-RU" sz="1400" b="1" dirty="0">
                <a:solidFill>
                  <a:schemeClr val="tx1">
                    <a:lumMod val="95000"/>
                    <a:lumOff val="5000"/>
                  </a:schemeClr>
                </a:solidFill>
                <a:latin typeface="DIN Pro Medium" panose="020B0604020202020204" charset="0"/>
                <a:cs typeface="DIN Pro Medium" panose="020B0604020202020204" charset="0"/>
              </a:rPr>
              <a:t>изысканий </a:t>
            </a:r>
            <a:endParaRPr lang="en-US" sz="1400" b="1" dirty="0" smtClean="0">
              <a:solidFill>
                <a:schemeClr val="tx1">
                  <a:lumMod val="95000"/>
                  <a:lumOff val="5000"/>
                </a:schemeClr>
              </a:solidFill>
              <a:latin typeface="DIN Pro Medium" panose="020B0604020202020204" charset="0"/>
              <a:cs typeface="DIN Pro Medium" panose="020B0604020202020204" charset="0"/>
            </a:endParaRP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a:t>
            </a:r>
            <a:r>
              <a:rPr lang="ru-RU" sz="1400" b="1" dirty="0">
                <a:solidFill>
                  <a:schemeClr val="tx1">
                    <a:lumMod val="95000"/>
                    <a:lumOff val="5000"/>
                  </a:schemeClr>
                </a:solidFill>
                <a:latin typeface="DIN Pro Medium" panose="020B0604020202020204" charset="0"/>
                <a:cs typeface="DIN Pro Medium" panose="020B0604020202020204" charset="0"/>
              </a:rPr>
              <a:t>приказ Минтруда</a:t>
            </a:r>
          </a:p>
          <a:p>
            <a:pPr algn="ctr"/>
            <a:r>
              <a:rPr lang="ru-RU" sz="1400" b="1" dirty="0">
                <a:solidFill>
                  <a:schemeClr val="tx1">
                    <a:lumMod val="95000"/>
                    <a:lumOff val="5000"/>
                  </a:schemeClr>
                </a:solidFill>
                <a:latin typeface="DIN Pro Medium" panose="020B0604020202020204" charset="0"/>
                <a:cs typeface="DIN Pro Medium" panose="020B0604020202020204" charset="0"/>
              </a:rPr>
              <a:t>России от 21.04.2022 № 227н)</a:t>
            </a:r>
          </a:p>
        </p:txBody>
      </p:sp>
      <p:sp>
        <p:nvSpPr>
          <p:cNvPr id="14" name="TextBox 13"/>
          <p:cNvSpPr txBox="1"/>
          <p:nvPr/>
        </p:nvSpPr>
        <p:spPr>
          <a:xfrm>
            <a:off x="8101264" y="2726047"/>
            <a:ext cx="3352159" cy="1600438"/>
          </a:xfrm>
          <a:prstGeom prst="rect">
            <a:avLst/>
          </a:prstGeom>
          <a:noFill/>
        </p:spPr>
        <p:txBody>
          <a:bodyPr wrap="square" rtlCol="0">
            <a:spAutoFit/>
          </a:bodyPr>
          <a:lstStyle/>
          <a:p>
            <a:pPr algn="ctr"/>
            <a:r>
              <a:rPr lang="ru-RU" sz="1400" dirty="0" smtClean="0">
                <a:latin typeface="DIN Pro Medium" panose="020B0604020202020204" charset="0"/>
                <a:cs typeface="DIN Pro Medium" panose="020B0604020202020204" charset="0"/>
              </a:rPr>
              <a:t>ОТФ А. </a:t>
            </a:r>
            <a:r>
              <a:rPr lang="ru-RU" sz="1400" dirty="0">
                <a:latin typeface="DIN Pro Medium" panose="020B0604020202020204" charset="0"/>
                <a:cs typeface="DIN Pro Medium" panose="020B0604020202020204" charset="0"/>
              </a:rPr>
              <a:t>Организация инженерных изысканий для подготовки проектной документации, строительства, реконструкции объектов капитального строительства и линейных </a:t>
            </a:r>
            <a:r>
              <a:rPr lang="ru-RU" sz="1400" dirty="0" smtClean="0">
                <a:latin typeface="DIN Pro Medium" panose="020B0604020202020204" charset="0"/>
                <a:cs typeface="DIN Pro Medium" panose="020B0604020202020204" charset="0"/>
              </a:rPr>
              <a:t>сооружений </a:t>
            </a:r>
          </a:p>
          <a:p>
            <a:pPr algn="ctr"/>
            <a:r>
              <a:rPr lang="ru-RU" sz="1400" dirty="0" smtClean="0">
                <a:latin typeface="DIN Pro Medium" panose="020B0604020202020204" charset="0"/>
                <a:cs typeface="DIN Pro Medium" panose="020B0604020202020204" charset="0"/>
              </a:rPr>
              <a:t>(7 уровень квалификации)</a:t>
            </a:r>
            <a:endParaRPr lang="ru-RU" sz="1400" dirty="0">
              <a:latin typeface="DIN Pro Medium" panose="020B0604020202020204" charset="0"/>
              <a:cs typeface="DIN Pro Medium" panose="020B0604020202020204" charset="0"/>
            </a:endParaRPr>
          </a:p>
        </p:txBody>
      </p:sp>
      <p:sp>
        <p:nvSpPr>
          <p:cNvPr id="15" name="TextBox 14"/>
          <p:cNvSpPr txBox="1"/>
          <p:nvPr/>
        </p:nvSpPr>
        <p:spPr>
          <a:xfrm>
            <a:off x="7299805" y="5015057"/>
            <a:ext cx="2552649" cy="1569660"/>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Возможные наименования должностей: </a:t>
            </a:r>
          </a:p>
          <a:p>
            <a:pPr algn="ctr"/>
            <a:endParaRPr lang="ru-RU" sz="1200" dirty="0" smtClean="0">
              <a:solidFill>
                <a:srgbClr val="FF0000"/>
              </a:solidFill>
              <a:latin typeface="DIN Pro Medium" panose="020B0604020202020204" charset="0"/>
              <a:cs typeface="DIN Pro Medium" panose="020B0604020202020204" charset="0"/>
            </a:endParaRPr>
          </a:p>
          <a:p>
            <a:pPr algn="ctr"/>
            <a:r>
              <a:rPr lang="ru-RU" sz="1200" dirty="0" smtClean="0">
                <a:solidFill>
                  <a:srgbClr val="FF0000"/>
                </a:solidFill>
                <a:latin typeface="DIN Pro Medium" panose="020B0604020202020204" charset="0"/>
                <a:cs typeface="DIN Pro Medium" panose="020B0604020202020204" charset="0"/>
              </a:rPr>
              <a:t>Главный </a:t>
            </a:r>
            <a:r>
              <a:rPr lang="ru-RU" sz="1200" dirty="0">
                <a:solidFill>
                  <a:srgbClr val="FF0000"/>
                </a:solidFill>
                <a:latin typeface="DIN Pro Medium" panose="020B0604020202020204" charset="0"/>
                <a:cs typeface="DIN Pro Medium" panose="020B0604020202020204" charset="0"/>
              </a:rPr>
              <a:t>инженер проекта (специалист по организации инженерных изысканий)</a:t>
            </a:r>
          </a:p>
          <a:p>
            <a:pPr algn="ctr"/>
            <a:r>
              <a:rPr lang="ru-RU" sz="1200" dirty="0">
                <a:solidFill>
                  <a:srgbClr val="FF0000"/>
                </a:solidFill>
                <a:latin typeface="DIN Pro Medium" panose="020B0604020202020204" charset="0"/>
                <a:cs typeface="DIN Pro Medium" panose="020B0604020202020204" charset="0"/>
              </a:rPr>
              <a:t>Главный инженер проекта по инженерным изысканиям</a:t>
            </a:r>
            <a:r>
              <a:rPr lang="ru-RU" sz="1200" dirty="0" smtClean="0">
                <a:solidFill>
                  <a:srgbClr val="FF0000"/>
                </a:solidFill>
                <a:latin typeface="DIN Pro Medium" panose="020B0604020202020204" charset="0"/>
                <a:cs typeface="DIN Pro Medium" panose="020B0604020202020204" charset="0"/>
              </a:rPr>
              <a:t> </a:t>
            </a:r>
            <a:endParaRPr lang="ru-RU" sz="1200" dirty="0">
              <a:solidFill>
                <a:srgbClr val="FF0000"/>
              </a:solidFill>
              <a:latin typeface="DIN Pro Medium" panose="020B0604020202020204" charset="0"/>
              <a:cs typeface="DIN Pro Medium" panose="020B0604020202020204" charset="0"/>
            </a:endParaRPr>
          </a:p>
        </p:txBody>
      </p:sp>
      <p:sp>
        <p:nvSpPr>
          <p:cNvPr id="16" name="TextBox 15"/>
          <p:cNvSpPr txBox="1"/>
          <p:nvPr/>
        </p:nvSpPr>
        <p:spPr>
          <a:xfrm>
            <a:off x="4460686" y="2811631"/>
            <a:ext cx="3502322" cy="1384995"/>
          </a:xfrm>
          <a:prstGeom prst="rect">
            <a:avLst/>
          </a:prstGeom>
          <a:noFill/>
        </p:spPr>
        <p:txBody>
          <a:bodyPr wrap="square" rtlCol="0">
            <a:spAutoFit/>
          </a:bodyPr>
          <a:lstStyle/>
          <a:p>
            <a:pPr algn="ctr"/>
            <a:r>
              <a:rPr lang="ru-RU" sz="1400" dirty="0" smtClean="0">
                <a:latin typeface="DIN Pro Medium" panose="020B0604020202020204" charset="0"/>
                <a:cs typeface="DIN Pro Medium" panose="020B0604020202020204" charset="0"/>
              </a:rPr>
              <a:t>ОТФ С</a:t>
            </a:r>
            <a:r>
              <a:rPr lang="ru-RU" sz="1400" dirty="0">
                <a:latin typeface="DIN Pro Medium" panose="020B0604020202020204" charset="0"/>
                <a:cs typeface="DIN Pro Medium" panose="020B0604020202020204" charset="0"/>
              </a:rPr>
              <a:t>. Руководство процессом архитектурно-строительного проектирования объектов капитального строительства и работами, связанными с их реализацией </a:t>
            </a:r>
            <a:endParaRPr lang="ru-RU" sz="1400" dirty="0" smtClean="0">
              <a:latin typeface="DIN Pro Medium" panose="020B0604020202020204" charset="0"/>
              <a:cs typeface="DIN Pro Medium" panose="020B0604020202020204" charset="0"/>
            </a:endParaRPr>
          </a:p>
          <a:p>
            <a:pPr algn="ctr"/>
            <a:r>
              <a:rPr lang="ru-RU" sz="1400" dirty="0" smtClean="0">
                <a:latin typeface="DIN Pro Medium" panose="020B0604020202020204" charset="0"/>
                <a:cs typeface="DIN Pro Medium" panose="020B0604020202020204" charset="0"/>
              </a:rPr>
              <a:t>(7 уровень квалификации)</a:t>
            </a:r>
            <a:endParaRPr lang="ru-RU" sz="1400" dirty="0">
              <a:latin typeface="DIN Pro Medium" panose="020B0604020202020204" charset="0"/>
              <a:cs typeface="DIN Pro Medium" panose="020B0604020202020204" charset="0"/>
            </a:endParaRPr>
          </a:p>
        </p:txBody>
      </p:sp>
      <p:sp>
        <p:nvSpPr>
          <p:cNvPr id="17" name="TextBox 16"/>
          <p:cNvSpPr txBox="1"/>
          <p:nvPr/>
        </p:nvSpPr>
        <p:spPr>
          <a:xfrm>
            <a:off x="3630190" y="4896593"/>
            <a:ext cx="3332268" cy="1938992"/>
          </a:xfrm>
          <a:prstGeom prst="rect">
            <a:avLst/>
          </a:prstGeom>
          <a:noFill/>
        </p:spPr>
        <p:txBody>
          <a:bodyPr wrap="square" rtlCol="0">
            <a:spAutoFit/>
          </a:bodyPr>
          <a:lstStyle/>
          <a:p>
            <a:pPr algn="ctr"/>
            <a:r>
              <a:rPr lang="ru-RU" sz="1200" dirty="0" smtClean="0">
                <a:solidFill>
                  <a:srgbClr val="FF0000"/>
                </a:solidFill>
                <a:latin typeface="DIN Pro Medium" panose="020B0604020202020204" charset="0"/>
                <a:cs typeface="DIN Pro Medium" panose="020B0604020202020204" charset="0"/>
              </a:rPr>
              <a:t>Возможные наименования </a:t>
            </a:r>
          </a:p>
          <a:p>
            <a:pPr algn="ctr"/>
            <a:r>
              <a:rPr lang="ru-RU" sz="1200" dirty="0" smtClean="0">
                <a:solidFill>
                  <a:srgbClr val="FF0000"/>
                </a:solidFill>
                <a:latin typeface="DIN Pro Medium" panose="020B0604020202020204" charset="0"/>
                <a:cs typeface="DIN Pro Medium" panose="020B0604020202020204" charset="0"/>
              </a:rPr>
              <a:t>должностей: </a:t>
            </a:r>
          </a:p>
          <a:p>
            <a:pPr algn="ctr"/>
            <a:endParaRPr lang="ru-RU" sz="1200" dirty="0" smtClean="0">
              <a:solidFill>
                <a:srgbClr val="FF0000"/>
              </a:solidFill>
              <a:latin typeface="DIN Pro Medium" panose="020B0604020202020204" charset="0"/>
              <a:cs typeface="DIN Pro Medium" panose="020B0604020202020204" charset="0"/>
            </a:endParaRPr>
          </a:p>
          <a:p>
            <a:pPr algn="ctr"/>
            <a:r>
              <a:rPr lang="ru-RU" sz="1200" dirty="0">
                <a:solidFill>
                  <a:srgbClr val="FF0000"/>
                </a:solidFill>
                <a:latin typeface="DIN Pro Medium" panose="020B0604020202020204" charset="0"/>
                <a:cs typeface="DIN Pro Medium" panose="020B0604020202020204" charset="0"/>
              </a:rPr>
              <a:t>Главный архитектор проекта </a:t>
            </a:r>
            <a:endParaRPr lang="ru-RU" sz="1200" dirty="0" smtClean="0">
              <a:solidFill>
                <a:srgbClr val="FF0000"/>
              </a:solidFill>
              <a:latin typeface="DIN Pro Medium" panose="020B0604020202020204" charset="0"/>
              <a:cs typeface="DIN Pro Medium" panose="020B0604020202020204" charset="0"/>
            </a:endParaRPr>
          </a:p>
          <a:p>
            <a:pPr algn="ctr"/>
            <a:r>
              <a:rPr lang="ru-RU" sz="1200" dirty="0" smtClean="0">
                <a:solidFill>
                  <a:srgbClr val="FF0000"/>
                </a:solidFill>
                <a:latin typeface="DIN Pro Medium" panose="020B0604020202020204" charset="0"/>
                <a:cs typeface="DIN Pro Medium" panose="020B0604020202020204" charset="0"/>
              </a:rPr>
              <a:t>(</a:t>
            </a:r>
            <a:r>
              <a:rPr lang="ru-RU" sz="1200" dirty="0">
                <a:solidFill>
                  <a:srgbClr val="FF0000"/>
                </a:solidFill>
                <a:latin typeface="DIN Pro Medium" panose="020B0604020202020204" charset="0"/>
                <a:cs typeface="DIN Pro Medium" panose="020B0604020202020204" charset="0"/>
              </a:rPr>
              <a:t>специалист по организации архитектурно-строительного проектирования)</a:t>
            </a:r>
          </a:p>
          <a:p>
            <a:pPr algn="ctr"/>
            <a:r>
              <a:rPr lang="ru-RU" sz="1200" dirty="0">
                <a:solidFill>
                  <a:srgbClr val="FF0000"/>
                </a:solidFill>
                <a:latin typeface="DIN Pro Medium" panose="020B0604020202020204" charset="0"/>
                <a:cs typeface="DIN Pro Medium" panose="020B0604020202020204" charset="0"/>
              </a:rPr>
              <a:t>Руководитель творческой архитектурной мастерской или </a:t>
            </a:r>
            <a:endParaRPr lang="ru-RU" sz="1200" dirty="0" smtClean="0">
              <a:solidFill>
                <a:srgbClr val="FF0000"/>
              </a:solidFill>
              <a:latin typeface="DIN Pro Medium" panose="020B0604020202020204" charset="0"/>
              <a:cs typeface="DIN Pro Medium" panose="020B0604020202020204" charset="0"/>
            </a:endParaRPr>
          </a:p>
          <a:p>
            <a:pPr algn="ctr"/>
            <a:r>
              <a:rPr lang="ru-RU" sz="1200" dirty="0" smtClean="0">
                <a:solidFill>
                  <a:srgbClr val="FF0000"/>
                </a:solidFill>
                <a:latin typeface="DIN Pro Medium" panose="020B0604020202020204" charset="0"/>
                <a:cs typeface="DIN Pro Medium" panose="020B0604020202020204" charset="0"/>
              </a:rPr>
              <a:t>структурного </a:t>
            </a:r>
            <a:r>
              <a:rPr lang="ru-RU" sz="1200" dirty="0">
                <a:solidFill>
                  <a:srgbClr val="FF0000"/>
                </a:solidFill>
                <a:latin typeface="DIN Pro Medium" panose="020B0604020202020204" charset="0"/>
                <a:cs typeface="DIN Pro Medium" panose="020B0604020202020204" charset="0"/>
              </a:rPr>
              <a:t>подразделения проектной организации</a:t>
            </a:r>
          </a:p>
        </p:txBody>
      </p:sp>
      <p:sp>
        <p:nvSpPr>
          <p:cNvPr id="18" name="TextBox 17"/>
          <p:cNvSpPr txBox="1"/>
          <p:nvPr/>
        </p:nvSpPr>
        <p:spPr>
          <a:xfrm>
            <a:off x="6017717" y="967130"/>
            <a:ext cx="1945291" cy="1169551"/>
          </a:xfrm>
          <a:prstGeom prst="rect">
            <a:avLst/>
          </a:prstGeom>
          <a:noFill/>
        </p:spPr>
        <p:txBody>
          <a:bodyPr wrap="square" rtlCol="0">
            <a:spAutoFit/>
          </a:bodyPr>
          <a:lstStyle/>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Архитектор</a:t>
            </a:r>
          </a:p>
          <a:p>
            <a:pPr algn="ctr"/>
            <a:r>
              <a:rPr lang="ru-RU" sz="1400" b="1" dirty="0">
                <a:solidFill>
                  <a:schemeClr val="tx1">
                    <a:lumMod val="95000"/>
                    <a:lumOff val="5000"/>
                  </a:schemeClr>
                </a:solidFill>
                <a:latin typeface="DIN Pro Medium" panose="020B0604020202020204" charset="0"/>
                <a:cs typeface="DIN Pro Medium" panose="020B0604020202020204" charset="0"/>
              </a:rPr>
              <a:t>(приказ Минтруда</a:t>
            </a:r>
          </a:p>
          <a:p>
            <a:pPr algn="ctr"/>
            <a:r>
              <a:rPr lang="ru-RU" sz="1400" b="1" dirty="0">
                <a:solidFill>
                  <a:schemeClr val="tx1">
                    <a:lumMod val="95000"/>
                    <a:lumOff val="5000"/>
                  </a:schemeClr>
                </a:solidFill>
                <a:latin typeface="DIN Pro Medium" panose="020B0604020202020204" charset="0"/>
                <a:cs typeface="DIN Pro Medium" panose="020B0604020202020204" charset="0"/>
              </a:rPr>
              <a:t>России </a:t>
            </a:r>
            <a:r>
              <a:rPr lang="ru-RU" sz="1400" b="1" dirty="0" smtClean="0">
                <a:solidFill>
                  <a:schemeClr val="tx1">
                    <a:lumMod val="95000"/>
                    <a:lumOff val="5000"/>
                  </a:schemeClr>
                </a:solidFill>
                <a:latin typeface="DIN Pro Medium" panose="020B0604020202020204" charset="0"/>
                <a:cs typeface="DIN Pro Medium" panose="020B0604020202020204" charset="0"/>
              </a:rPr>
              <a:t>от</a:t>
            </a:r>
            <a:r>
              <a:rPr lang="en-US" sz="1400" b="1" dirty="0" smtClean="0">
                <a:solidFill>
                  <a:schemeClr val="tx1">
                    <a:lumMod val="95000"/>
                    <a:lumOff val="5000"/>
                  </a:schemeClr>
                </a:solidFill>
                <a:latin typeface="DIN Pro Medium" panose="020B0604020202020204" charset="0"/>
                <a:cs typeface="DIN Pro Medium" panose="020B0604020202020204" charset="0"/>
              </a:rPr>
              <a:t> </a:t>
            </a:r>
            <a:r>
              <a:rPr lang="ru-RU" sz="1400" b="1" dirty="0">
                <a:solidFill>
                  <a:schemeClr val="tx1">
                    <a:lumMod val="95000"/>
                    <a:lumOff val="5000"/>
                  </a:schemeClr>
                </a:solidFill>
                <a:latin typeface="DIN Pro Medium" panose="020B0604020202020204" charset="0"/>
                <a:cs typeface="DIN Pro Medium" panose="020B0604020202020204" charset="0"/>
              </a:rPr>
              <a:t>06.04.2022 № </a:t>
            </a:r>
            <a:r>
              <a:rPr lang="ru-RU" sz="1400" b="1" dirty="0" smtClean="0">
                <a:solidFill>
                  <a:schemeClr val="tx1">
                    <a:lumMod val="95000"/>
                    <a:lumOff val="5000"/>
                  </a:schemeClr>
                </a:solidFill>
                <a:latin typeface="DIN Pro Medium" panose="020B0604020202020204" charset="0"/>
                <a:cs typeface="DIN Pro Medium" panose="020B0604020202020204" charset="0"/>
              </a:rPr>
              <a:t>202н)</a:t>
            </a:r>
            <a:endParaRPr lang="ru-RU" sz="1400" b="1" dirty="0">
              <a:solidFill>
                <a:schemeClr val="tx1">
                  <a:lumMod val="95000"/>
                  <a:lumOff val="5000"/>
                </a:schemeClr>
              </a:solidFill>
              <a:latin typeface="DIN Pro Medium" panose="020B0604020202020204" charset="0"/>
              <a:cs typeface="DIN Pro Medium" panose="020B0604020202020204" charset="0"/>
            </a:endParaRPr>
          </a:p>
          <a:p>
            <a:pPr algn="ctr"/>
            <a:r>
              <a:rPr lang="ru-RU" sz="1400" b="1" dirty="0" smtClean="0">
                <a:solidFill>
                  <a:schemeClr val="tx1">
                    <a:lumMod val="95000"/>
                    <a:lumOff val="5000"/>
                  </a:schemeClr>
                </a:solidFill>
                <a:latin typeface="DIN Pro Medium" panose="020B0604020202020204" charset="0"/>
                <a:cs typeface="DIN Pro Medium" panose="020B0604020202020204" charset="0"/>
              </a:rPr>
              <a:t> </a:t>
            </a:r>
            <a:endParaRPr lang="en-US" sz="1400" b="1" dirty="0" smtClean="0">
              <a:solidFill>
                <a:schemeClr val="tx1">
                  <a:lumMod val="95000"/>
                  <a:lumOff val="5000"/>
                </a:schemeClr>
              </a:solidFill>
              <a:latin typeface="DIN Pro Medium" panose="020B0604020202020204" charset="0"/>
              <a:cs typeface="DIN Pro Medium" panose="020B0604020202020204" charset="0"/>
            </a:endParaRPr>
          </a:p>
        </p:txBody>
      </p:sp>
      <p:sp>
        <p:nvSpPr>
          <p:cNvPr id="20" name="Стрелка вправо 19"/>
          <p:cNvSpPr/>
          <p:nvPr/>
        </p:nvSpPr>
        <p:spPr>
          <a:xfrm rot="7461674">
            <a:off x="3123390" y="227246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1" name="Стрелка вправо 20"/>
          <p:cNvSpPr/>
          <p:nvPr/>
        </p:nvSpPr>
        <p:spPr>
          <a:xfrm rot="7461674">
            <a:off x="2114547" y="430503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2" name="Стрелка вправо 21"/>
          <p:cNvSpPr/>
          <p:nvPr/>
        </p:nvSpPr>
        <p:spPr>
          <a:xfrm rot="7461674">
            <a:off x="6216981" y="2133577"/>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3" name="Стрелка вправо 22"/>
          <p:cNvSpPr/>
          <p:nvPr/>
        </p:nvSpPr>
        <p:spPr>
          <a:xfrm rot="7461674">
            <a:off x="9905690" y="211443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4" name="Стрелка вправо 23"/>
          <p:cNvSpPr/>
          <p:nvPr/>
        </p:nvSpPr>
        <p:spPr>
          <a:xfrm rot="7461674">
            <a:off x="8641060" y="4384074"/>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
        <p:nvSpPr>
          <p:cNvPr id="25" name="Стрелка вправо 24"/>
          <p:cNvSpPr/>
          <p:nvPr/>
        </p:nvSpPr>
        <p:spPr>
          <a:xfrm rot="7461674">
            <a:off x="5113319" y="4384073"/>
            <a:ext cx="587230" cy="481395"/>
          </a:xfrm>
          <a:prstGeom prst="rightArrow">
            <a:avLst/>
          </a:prstGeom>
          <a:solidFill>
            <a:srgbClr val="FFFFFF"/>
          </a:solidFill>
          <a:ln w="25400" cap="flat">
            <a:solidFill>
              <a:schemeClr val="accent1">
                <a:lumMod val="50000"/>
              </a:schemeClr>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ru-RU" sz="1400" b="0" i="0" u="none" strike="noStrike" cap="none" spc="0" normalizeH="0" baseline="0">
              <a:ln>
                <a:noFill/>
              </a:ln>
              <a:solidFill>
                <a:srgbClr val="000000"/>
              </a:solidFill>
              <a:effectLst/>
              <a:uFillTx/>
              <a:latin typeface="+mn-lt"/>
              <a:ea typeface="+mn-ea"/>
              <a:cs typeface="+mn-cs"/>
              <a:sym typeface="Arial"/>
            </a:endParaRPr>
          </a:p>
        </p:txBody>
      </p:sp>
    </p:spTree>
    <p:extLst>
      <p:ext uri="{BB962C8B-B14F-4D97-AF65-F5344CB8AC3E}">
        <p14:creationId xmlns:p14="http://schemas.microsoft.com/office/powerpoint/2010/main" val="337658558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15023</TotalTime>
  <Words>2079</Words>
  <Application>Microsoft Office PowerPoint</Application>
  <PresentationFormat>Широкоэкранный</PresentationFormat>
  <Paragraphs>304</Paragraphs>
  <Slides>22</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22</vt:i4>
      </vt:variant>
    </vt:vector>
  </HeadingPairs>
  <TitlesOfParts>
    <vt:vector size="31" baseType="lpstr">
      <vt:lpstr>Arial</vt:lpstr>
      <vt:lpstr>DIN Pro Medium</vt:lpstr>
      <vt:lpstr>Calibri Light</vt:lpstr>
      <vt:lpstr>Tahoma</vt:lpstr>
      <vt:lpstr>Wingdings 2</vt:lpstr>
      <vt:lpstr>Calibri</vt:lpstr>
      <vt:lpstr>Verdana</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Muraz</dc:creator>
  <cp:lastModifiedBy>Евгений В. Мерзляков</cp:lastModifiedBy>
  <cp:revision>405</cp:revision>
  <cp:lastPrinted>2021-08-23T10:25:13Z</cp:lastPrinted>
  <dcterms:created xsi:type="dcterms:W3CDTF">2021-04-13T19:02:05Z</dcterms:created>
  <dcterms:modified xsi:type="dcterms:W3CDTF">2022-06-03T06:29:20Z</dcterms:modified>
</cp:coreProperties>
</file>