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5" r:id="rId2"/>
    <p:sldId id="331" r:id="rId3"/>
    <p:sldId id="314" r:id="rId4"/>
    <p:sldId id="312" r:id="rId5"/>
    <p:sldId id="296" r:id="rId6"/>
    <p:sldId id="308" r:id="rId7"/>
    <p:sldId id="332" r:id="rId8"/>
    <p:sldId id="329" r:id="rId9"/>
    <p:sldId id="324" r:id="rId10"/>
    <p:sldId id="313" r:id="rId11"/>
    <p:sldId id="317" r:id="rId12"/>
    <p:sldId id="31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Золотова" id="{C2B1B671-279B-4E06-9F94-7CD5C16B958E}">
          <p14:sldIdLst>
            <p14:sldId id="285"/>
            <p14:sldId id="331"/>
            <p14:sldId id="314"/>
            <p14:sldId id="312"/>
            <p14:sldId id="296"/>
            <p14:sldId id="308"/>
            <p14:sldId id="332"/>
            <p14:sldId id="329"/>
            <p14:sldId id="324"/>
            <p14:sldId id="313"/>
            <p14:sldId id="317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0D1CC"/>
    <a:srgbClr val="33CCCC"/>
    <a:srgbClr val="00B0F0"/>
    <a:srgbClr val="324257"/>
    <a:srgbClr val="016296"/>
    <a:srgbClr val="007FC7"/>
    <a:srgbClr val="00AEBB"/>
    <a:srgbClr val="E5FFFF"/>
    <a:srgbClr val="CD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30" autoAdjust="0"/>
    <p:restoredTop sz="94660"/>
  </p:normalViewPr>
  <p:slideViewPr>
    <p:cSldViewPr snapToGrid="0">
      <p:cViewPr varScale="1">
        <p:scale>
          <a:sx n="89" d="100"/>
          <a:sy n="89" d="100"/>
        </p:scale>
        <p:origin x="638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F:\&#1062;&#1054;&#1048;&#1050;\&#1050;&#1086;&#1085;&#1089;&#1072;&#1083;&#1090;&#1080;&#1085;&#1075;\&#1050;&#1083;&#1080;&#1084;&#1072;&#1090;%20&#1080;%20&#1087;&#1072;&#1088;&#1085;&#1080;&#1082;&#1086;&#1074;&#1099;&#1077;%20&#1074;&#1099;&#1073;&#1088;&#1086;&#1089;&#1099;\&#1052;&#1080;&#1085;&#1101;&#1082;&#1086;&#1085;&#1086;&#1084;&#1088;&#1072;&#1079;&#1074;&#1080;&#1090;&#1080;&#1103;\&#1056;&#1072;&#1089;&#1087;&#1088;&#1077;&#1076;&#1077;&#1083;&#1077;&#1085;&#1080;&#1077;%20&#1074;&#1099;&#1073;&#1088;&#1086;&#1089;&#1086;&#1074;%20&#1087;&#1086;%20&#1089;&#1077;&#1082;&#1090;&#1086;&#1088;&#1072;&#1084;_24.05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&#1062;&#1054;&#1048;&#1050;\PR%20&#1076;&#1083;&#1103;%20&#1094;&#1077;&#1085;&#1090;&#1088;&#1072;\&#1052;&#1077;&#1088;&#1086;&#1087;&#1088;&#1080;&#1103;&#1090;&#1080;&#1103;\&#1069;&#1082;&#1086;&#1083;&#1086;&#1075;&#1080;&#1103;\&#1057;&#1077;&#1084;&#1080;&#1085;&#1072;&#1088;%20&#1069;&#1069;&#1054;.%202021\&#1056;&#1072;&#1089;&#1087;&#1088;&#1077;&#1076;&#1077;&#1083;&#1077;&#1085;&#1080;&#1077;%20&#1074;&#1099;&#1073;&#1088;&#1086;&#1089;&#1086;&#1074;%20&#1087;&#1086;%20&#1089;&#1077;&#1082;&#1090;&#1086;&#1088;&#1072;&#108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&#1062;&#1054;&#1048;&#1050;\PR%20&#1076;&#1083;&#1103;%20&#1094;&#1077;&#1085;&#1090;&#1088;&#1072;\&#1052;&#1077;&#1088;&#1086;&#1087;&#1088;&#1080;&#1103;&#1090;&#1080;&#1103;\&#1069;&#1082;&#1086;&#1083;&#1086;&#1075;&#1080;&#1103;\&#1057;&#1077;&#1084;&#1080;&#1085;&#1072;&#1088;%20&#1069;&#1069;&#1054;.%202021\&#1056;&#1072;&#1089;&#1087;&#1088;&#1077;&#1076;&#1077;&#1083;&#1077;&#1085;&#1080;&#1077;%20&#1074;&#1099;&#1073;&#1088;&#1086;&#1089;&#1086;&#1074;%20&#1087;&#1086;%20&#1089;&#1077;&#1082;&#1090;&#1086;&#1088;&#1072;&#1084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&#1062;&#1054;&#1048;&#1050;\&#1050;&#1086;&#1085;&#1089;&#1072;&#1083;&#1090;&#1080;&#1085;&#1075;\&#1069;&#1085;&#1077;&#1088;&#1075;&#1086;&#1101;&#1092;&#1092;&#1077;&#1082;&#1090;&#1080;&#1074;&#1085;&#1086;&#1089;&#1090;&#1100;\&#1052;&#1080;&#1085;&#1101;&#1082;&#1086;&#1085;&#1086;&#1084;&#1088;&#1072;&#1079;&#1074;&#1080;&#1090;&#1080;&#1103;\&#1041;&#1077;&#1083;&#1099;&#1077;%20&#1089;&#1077;&#1088;&#1090;&#1080;&#1092;&#1080;&#1082;&#1072;&#1090;&#1099;\&#1050;&#1077;&#1081;&#1089;&#1099;%20&#1089;&#1090;&#1088;&#1072;&#1085;\&#1087;&#1086;&#1090;&#1088;&#1077;&#1073;&#1083;&#1077;&#1085;&#1080;&#1077;%20&#1101;&#1085;&#1077;&#1088;&#1075;&#1080;&#1080;%20&#1087;&#1086;%20&#1089;&#1090;&#1088;&#1072;&#1085;&#1072;&#1084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758956610152947"/>
          <c:y val="2.8111519625845131E-2"/>
          <c:w val="0.71241043389847059"/>
          <c:h val="0.943776960748309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'Эффекты для экономики'!$C$5</c:f>
              <c:strCache>
                <c:ptCount val="1"/>
                <c:pt idx="0">
                  <c:v>Накопленный итого до 2030, млрд евро</c:v>
                </c:pt>
              </c:strCache>
            </c:strRef>
          </c:tx>
          <c:spPr>
            <a:solidFill>
              <a:srgbClr val="00999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DC4-4865-BF4E-BF197695CD17}"/>
              </c:ext>
            </c:extLst>
          </c:dPt>
          <c:dPt>
            <c:idx val="4"/>
            <c:invertIfNegative val="0"/>
            <c:bubble3D val="0"/>
            <c:spPr>
              <a:solidFill>
                <a:srgbClr val="00D1CC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BDC4-4865-BF4E-BF197695CD17}"/>
              </c:ext>
            </c:extLst>
          </c:dPt>
          <c:dLbls>
            <c:dLbl>
              <c:idx val="0"/>
              <c:spPr>
                <a:solidFill>
                  <a:srgbClr val="C00000"/>
                </a:solidFill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sp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DC4-4865-BF4E-BF197695CD17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ellipse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1"/>
              <c:spPr>
                <a:solidFill>
                  <a:srgbClr val="FF0000"/>
                </a:solidFill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spAutoFit/>
                </a:bodyPr>
                <a:lstStyle/>
                <a:p>
                  <a:pPr>
                    <a:defRPr sz="2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DC4-4865-BF4E-BF197695CD17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ellipse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2"/>
              <c:spPr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DC4-4865-BF4E-BF197695CD17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ellipse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3"/>
              <c:spPr>
                <a:solidFill>
                  <a:schemeClr val="accent4"/>
                </a:solidFill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DC4-4865-BF4E-BF197695CD17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ellipse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4"/>
              <c:spPr>
                <a:solidFill>
                  <a:srgbClr val="00B050"/>
                </a:solidFill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DC4-4865-BF4E-BF197695CD17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ellipse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spPr>
              <a:solidFill>
                <a:srgbClr val="009999"/>
              </a:solidFill>
              <a:ln>
                <a:solidFill>
                  <a:schemeClr val="bg1"/>
                </a:solidFill>
              </a:ln>
              <a:effectLst/>
            </c:spPr>
            <c:txPr>
              <a:bodyPr rot="0" spcFirstLastPara="1" vertOverflow="clip" horzOverflow="clip" vert="horz" wrap="square" lIns="0" tIns="0" rIns="0" bIns="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'Эффекты для экономики'!$B$6:$B$10</c:f>
              <c:strCache>
                <c:ptCount val="5"/>
                <c:pt idx="0">
                  <c:v>KPMG -Пес</c:v>
                </c:pt>
                <c:pt idx="1">
                  <c:v>BCG</c:v>
                </c:pt>
                <c:pt idx="2">
                  <c:v>KPMG - Баз</c:v>
                </c:pt>
                <c:pt idx="3">
                  <c:v>ИНП РАН</c:v>
                </c:pt>
                <c:pt idx="4">
                  <c:v>КPMG - Оптим</c:v>
                </c:pt>
              </c:strCache>
            </c:strRef>
          </c:cat>
          <c:val>
            <c:numRef>
              <c:f>'Эффекты для экономики'!$C$6:$C$10</c:f>
              <c:numCache>
                <c:formatCode>0.0</c:formatCode>
                <c:ptCount val="5"/>
                <c:pt idx="0" formatCode="General">
                  <c:v>50.6</c:v>
                </c:pt>
                <c:pt idx="1">
                  <c:v>35</c:v>
                </c:pt>
                <c:pt idx="2" formatCode="General">
                  <c:v>33.299999999999997</c:v>
                </c:pt>
                <c:pt idx="3" formatCode="General">
                  <c:v>25.2</c:v>
                </c:pt>
                <c:pt idx="4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DC4-4865-BF4E-BF197695CD1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4"/>
        <c:axId val="967439472"/>
        <c:axId val="967440560"/>
      </c:barChart>
      <c:catAx>
        <c:axId val="96743947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67440560"/>
        <c:crosses val="autoZero"/>
        <c:auto val="1"/>
        <c:lblAlgn val="ctr"/>
        <c:lblOffset val="100"/>
        <c:noMultiLvlLbl val="0"/>
      </c:catAx>
      <c:valAx>
        <c:axId val="96744056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967439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'Базовый лист'!$C$5</c:f>
              <c:strCache>
                <c:ptCount val="1"/>
                <c:pt idx="0">
                  <c:v>Scope 1 </c:v>
                </c:pt>
              </c:strCache>
            </c:strRef>
          </c:tx>
          <c:spPr>
            <a:solidFill>
              <a:srgbClr val="0099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'Базовый лист'!$B$21:$B$25</c:f>
              <c:strCache>
                <c:ptCount val="5"/>
                <c:pt idx="0">
                  <c:v>Электроэнергетика</c:v>
                </c:pt>
                <c:pt idx="1">
                  <c:v>Транспорт</c:v>
                </c:pt>
                <c:pt idx="2">
                  <c:v>Промышленность</c:v>
                </c:pt>
                <c:pt idx="3">
                  <c:v>Здания</c:v>
                </c:pt>
                <c:pt idx="4">
                  <c:v>Сельское хозяйство</c:v>
                </c:pt>
              </c:strCache>
            </c:strRef>
          </c:cat>
          <c:val>
            <c:numRef>
              <c:f>'Базовый лист'!$C$21:$C$25</c:f>
              <c:numCache>
                <c:formatCode>0%</c:formatCode>
                <c:ptCount val="5"/>
                <c:pt idx="0">
                  <c:v>0.91666666666666663</c:v>
                </c:pt>
                <c:pt idx="1">
                  <c:v>0.99099099099099097</c:v>
                </c:pt>
                <c:pt idx="2">
                  <c:v>0.66666666666666663</c:v>
                </c:pt>
                <c:pt idx="3">
                  <c:v>0.5</c:v>
                </c:pt>
                <c:pt idx="4">
                  <c:v>0.74358974358974361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E5-4C04-98E2-A3826A2351F8}"/>
            </c:ext>
          </c:extLst>
        </c:ser>
        <c:ser>
          <c:idx val="1"/>
          <c:order val="1"/>
          <c:tx>
            <c:strRef>
              <c:f>'Базовый лист'!$D$5</c:f>
              <c:strCache>
                <c:ptCount val="1"/>
                <c:pt idx="0">
                  <c:v>Scope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4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'Базовый лист'!$B$21:$B$25</c:f>
              <c:strCache>
                <c:ptCount val="5"/>
                <c:pt idx="0">
                  <c:v>Электроэнергетика</c:v>
                </c:pt>
                <c:pt idx="1">
                  <c:v>Транспорт</c:v>
                </c:pt>
                <c:pt idx="2">
                  <c:v>Промышленность</c:v>
                </c:pt>
                <c:pt idx="3">
                  <c:v>Здания</c:v>
                </c:pt>
                <c:pt idx="4">
                  <c:v>Сельское хозяйство</c:v>
                </c:pt>
              </c:strCache>
            </c:strRef>
          </c:cat>
          <c:val>
            <c:numRef>
              <c:f>'Базовый лист'!$D$21:$D$25</c:f>
              <c:numCache>
                <c:formatCode>0%</c:formatCode>
                <c:ptCount val="5"/>
                <c:pt idx="0">
                  <c:v>8.3333333333333329E-2</c:v>
                </c:pt>
                <c:pt idx="1">
                  <c:v>9.0090090090090089E-3</c:v>
                </c:pt>
                <c:pt idx="2">
                  <c:v>0.33333333333333331</c:v>
                </c:pt>
                <c:pt idx="3">
                  <c:v>0.5</c:v>
                </c:pt>
                <c:pt idx="4">
                  <c:v>0.25641025641025644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9E5-4C04-98E2-A3826A2351F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67440016"/>
        <c:axId val="967441104"/>
      </c:barChart>
      <c:catAx>
        <c:axId val="9674400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67441104"/>
        <c:crosses val="autoZero"/>
        <c:auto val="1"/>
        <c:lblAlgn val="ctr"/>
        <c:lblOffset val="100"/>
        <c:noMultiLvlLbl val="0"/>
      </c:catAx>
      <c:valAx>
        <c:axId val="96744110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67440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867290246735435E-2"/>
          <c:y val="5.8993063986571372E-2"/>
          <c:w val="0.94826541950652909"/>
          <c:h val="0.682600002111419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'Базовый лист'!$M$5</c:f>
              <c:strCache>
                <c:ptCount val="1"/>
                <c:pt idx="0">
                  <c:v>ИТОГО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'Базовый лист'!$B$6:$B$10</c:f>
              <c:strCache>
                <c:ptCount val="5"/>
                <c:pt idx="0">
                  <c:v>Электроэнергетика</c:v>
                </c:pt>
                <c:pt idx="1">
                  <c:v>Транспорт</c:v>
                </c:pt>
                <c:pt idx="2">
                  <c:v>Промышленность</c:v>
                </c:pt>
                <c:pt idx="3">
                  <c:v>Здания и строительство</c:v>
                </c:pt>
                <c:pt idx="4">
                  <c:v>Сельское хозяйство</c:v>
                </c:pt>
              </c:strCache>
            </c:strRef>
          </c:cat>
          <c:val>
            <c:numRef>
              <c:f>'Базовый лист'!$M$6:$M$10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C7-4655-AF84-2BD1529E51E2}"/>
            </c:ext>
          </c:extLst>
        </c:ser>
        <c:ser>
          <c:idx val="1"/>
          <c:order val="1"/>
          <c:tx>
            <c:strRef>
              <c:f>'Базовый лист'!$N$5</c:f>
              <c:strCache>
                <c:ptCount val="1"/>
                <c:pt idx="0">
                  <c:v>Scope 1 </c:v>
                </c:pt>
              </c:strCache>
            </c:strRef>
          </c:tx>
          <c:spPr>
            <a:solidFill>
              <a:srgbClr val="009999"/>
            </a:solidFill>
            <a:ln>
              <a:noFill/>
            </a:ln>
            <a:effectLst/>
          </c:spPr>
          <c:invertIfNegative val="0"/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00999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4A3-484B-A24F-D22437E62AD5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rgbClr val="009999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'Базовый лист'!$B$6:$B$10</c:f>
              <c:strCache>
                <c:ptCount val="5"/>
                <c:pt idx="0">
                  <c:v>Электроэнергетика</c:v>
                </c:pt>
                <c:pt idx="1">
                  <c:v>Транспорт</c:v>
                </c:pt>
                <c:pt idx="2">
                  <c:v>Промышленность</c:v>
                </c:pt>
                <c:pt idx="3">
                  <c:v>Здания и строительство</c:v>
                </c:pt>
                <c:pt idx="4">
                  <c:v>Сельское хозяйство</c:v>
                </c:pt>
              </c:strCache>
            </c:strRef>
          </c:cat>
          <c:val>
            <c:numRef>
              <c:f>'Базовый лист'!$N$6:$N$10</c:f>
              <c:numCache>
                <c:formatCode>General</c:formatCode>
                <c:ptCount val="5"/>
                <c:pt idx="0">
                  <c:v>14</c:v>
                </c:pt>
                <c:pt idx="1">
                  <c:v>4.8</c:v>
                </c:pt>
                <c:pt idx="2">
                  <c:v>9.1999999999999993</c:v>
                </c:pt>
                <c:pt idx="3">
                  <c:v>3.1</c:v>
                </c:pt>
                <c:pt idx="4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EC7-4655-AF84-2BD1529E51E2}"/>
            </c:ext>
          </c:extLst>
        </c:ser>
        <c:ser>
          <c:idx val="2"/>
          <c:order val="2"/>
          <c:tx>
            <c:strRef>
              <c:f>'Базовый лист'!$O$5</c:f>
              <c:strCache>
                <c:ptCount val="1"/>
                <c:pt idx="0">
                  <c:v>Scope 2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EC7-4655-AF84-2BD1529E51E2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accent4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'Базовый лист'!$B$6:$B$10</c:f>
              <c:strCache>
                <c:ptCount val="5"/>
                <c:pt idx="0">
                  <c:v>Электроэнергетика</c:v>
                </c:pt>
                <c:pt idx="1">
                  <c:v>Транспорт</c:v>
                </c:pt>
                <c:pt idx="2">
                  <c:v>Промышленность</c:v>
                </c:pt>
                <c:pt idx="3">
                  <c:v>Здания и строительство</c:v>
                </c:pt>
                <c:pt idx="4">
                  <c:v>Сельское хозяйство</c:v>
                </c:pt>
              </c:strCache>
            </c:strRef>
          </c:cat>
          <c:val>
            <c:numRef>
              <c:f>'Базовый лист'!$O$6:$O$10</c:f>
              <c:numCache>
                <c:formatCode>0.00</c:formatCode>
                <c:ptCount val="5"/>
                <c:pt idx="0">
                  <c:v>1.2727272727272727</c:v>
                </c:pt>
                <c:pt idx="1">
                  <c:v>4.363636363636364E-2</c:v>
                </c:pt>
                <c:pt idx="2">
                  <c:v>4.5999999999999996</c:v>
                </c:pt>
                <c:pt idx="3">
                  <c:v>3.1</c:v>
                </c:pt>
                <c:pt idx="4">
                  <c:v>0.17241379310344829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EC7-4655-AF84-2BD1529E51E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67442192"/>
        <c:axId val="618970048"/>
      </c:barChart>
      <c:catAx>
        <c:axId val="96744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8970048"/>
        <c:crosses val="autoZero"/>
        <c:auto val="1"/>
        <c:lblAlgn val="ctr"/>
        <c:lblOffset val="100"/>
        <c:noMultiLvlLbl val="0"/>
      </c:catAx>
      <c:valAx>
        <c:axId val="6189700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67442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Лист1!$C$32</c:f>
              <c:strCache>
                <c:ptCount val="1"/>
                <c:pt idx="0">
                  <c:v>Сельское хозяйство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Лист1!$D$31</c:f>
              <c:strCache>
                <c:ptCount val="1"/>
                <c:pt idx="0">
                  <c:v>Потребление топлива различными отраслями экономики РФ</c:v>
                </c:pt>
              </c:strCache>
            </c:strRef>
          </c:cat>
          <c:val>
            <c:numRef>
              <c:f>Лист1!$D$32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1E-4E86-9FBE-289C3E095FAC}"/>
            </c:ext>
          </c:extLst>
        </c:ser>
        <c:ser>
          <c:idx val="1"/>
          <c:order val="1"/>
          <c:tx>
            <c:strRef>
              <c:f>Лист1!$C$33</c:f>
              <c:strCache>
                <c:ptCount val="1"/>
                <c:pt idx="0">
                  <c:v>Прочие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Лист1!$D$31</c:f>
              <c:strCache>
                <c:ptCount val="1"/>
                <c:pt idx="0">
                  <c:v>Потребление топлива различными отраслями экономики РФ</c:v>
                </c:pt>
              </c:strCache>
            </c:strRef>
          </c:cat>
          <c:val>
            <c:numRef>
              <c:f>Лист1!$D$33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C1E-4E86-9FBE-289C3E095FAC}"/>
            </c:ext>
          </c:extLst>
        </c:ser>
        <c:ser>
          <c:idx val="2"/>
          <c:order val="2"/>
          <c:tx>
            <c:strRef>
              <c:f>Лист1!$C$34</c:f>
              <c:strCache>
                <c:ptCount val="1"/>
                <c:pt idx="0">
                  <c:v>Сфера услуг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Лист1!$D$31</c:f>
              <c:strCache>
                <c:ptCount val="1"/>
                <c:pt idx="0">
                  <c:v>Потребление топлива различными отраслями экономики РФ</c:v>
                </c:pt>
              </c:strCache>
            </c:strRef>
          </c:cat>
          <c:val>
            <c:numRef>
              <c:f>Лист1!$D$34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C1E-4E86-9FBE-289C3E095FAC}"/>
            </c:ext>
          </c:extLst>
        </c:ser>
        <c:ser>
          <c:idx val="3"/>
          <c:order val="3"/>
          <c:tx>
            <c:strRef>
              <c:f>Лист1!$C$35</c:f>
              <c:strCache>
                <c:ptCount val="1"/>
                <c:pt idx="0">
                  <c:v>Добывающая промышленность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Лист1!$D$31</c:f>
              <c:strCache>
                <c:ptCount val="1"/>
                <c:pt idx="0">
                  <c:v>Потребление топлива различными отраслями экономики РФ</c:v>
                </c:pt>
              </c:strCache>
            </c:strRef>
          </c:cat>
          <c:val>
            <c:numRef>
              <c:f>Лист1!$D$35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C1E-4E86-9FBE-289C3E095FAC}"/>
            </c:ext>
          </c:extLst>
        </c:ser>
        <c:ser>
          <c:idx val="4"/>
          <c:order val="4"/>
          <c:tx>
            <c:strRef>
              <c:f>Лист1!$C$36</c:f>
              <c:strCache>
                <c:ptCount val="1"/>
                <c:pt idx="0">
                  <c:v>Теплоэнергетика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Лист1!$D$31</c:f>
              <c:strCache>
                <c:ptCount val="1"/>
                <c:pt idx="0">
                  <c:v>Потребление топлива различными отраслями экономики РФ</c:v>
                </c:pt>
              </c:strCache>
            </c:strRef>
          </c:cat>
          <c:val>
            <c:numRef>
              <c:f>Лист1!$D$36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C1E-4E86-9FBE-289C3E095FAC}"/>
            </c:ext>
          </c:extLst>
        </c:ser>
        <c:ser>
          <c:idx val="5"/>
          <c:order val="5"/>
          <c:tx>
            <c:strRef>
              <c:f>Лист1!$C$37</c:f>
              <c:strCache>
                <c:ptCount val="1"/>
                <c:pt idx="0">
                  <c:v>Жилищно-куммунальное хозяйство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Лист1!$D$31</c:f>
              <c:strCache>
                <c:ptCount val="1"/>
                <c:pt idx="0">
                  <c:v>Потребление топлива различными отраслями экономики РФ</c:v>
                </c:pt>
              </c:strCache>
            </c:strRef>
          </c:cat>
          <c:val>
            <c:numRef>
              <c:f>Лист1!$D$37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C1E-4E86-9FBE-289C3E095FAC}"/>
            </c:ext>
          </c:extLst>
        </c:ser>
        <c:ser>
          <c:idx val="6"/>
          <c:order val="6"/>
          <c:tx>
            <c:strRef>
              <c:f>Лист1!$C$38</c:f>
              <c:strCache>
                <c:ptCount val="1"/>
                <c:pt idx="0">
                  <c:v>Транспорт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Лист1!$D$31</c:f>
              <c:strCache>
                <c:ptCount val="1"/>
                <c:pt idx="0">
                  <c:v>Потребление топлива различными отраслями экономики РФ</c:v>
                </c:pt>
              </c:strCache>
            </c:strRef>
          </c:cat>
          <c:val>
            <c:numRef>
              <c:f>Лист1!$D$38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CC1E-4E86-9FBE-289C3E095FAC}"/>
            </c:ext>
          </c:extLst>
        </c:ser>
        <c:ser>
          <c:idx val="7"/>
          <c:order val="7"/>
          <c:tx>
            <c:strRef>
              <c:f>Лист1!$C$39</c:f>
              <c:strCache>
                <c:ptCount val="1"/>
                <c:pt idx="0">
                  <c:v>Обрабатывающая промышленность</c:v>
                </c:pt>
              </c:strCache>
            </c:strRef>
          </c:tx>
          <c:spPr>
            <a:solidFill>
              <a:srgbClr val="33CC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Лист1!$D$31</c:f>
              <c:strCache>
                <c:ptCount val="1"/>
                <c:pt idx="0">
                  <c:v>Потребление топлива различными отраслями экономики РФ</c:v>
                </c:pt>
              </c:strCache>
            </c:strRef>
          </c:cat>
          <c:val>
            <c:numRef>
              <c:f>Лист1!$D$39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CC1E-4E86-9FBE-289C3E095FAC}"/>
            </c:ext>
          </c:extLst>
        </c:ser>
        <c:ser>
          <c:idx val="8"/>
          <c:order val="8"/>
          <c:tx>
            <c:strRef>
              <c:f>Лист1!$C$40</c:f>
              <c:strCache>
                <c:ptCount val="1"/>
                <c:pt idx="0">
                  <c:v>Электроэнергетика</c:v>
                </c:pt>
              </c:strCache>
            </c:strRef>
          </c:tx>
          <c:spPr>
            <a:solidFill>
              <a:srgbClr val="009999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32%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CC1E-4E86-9FBE-289C3E095FA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Лист1!$D$31</c:f>
              <c:strCache>
                <c:ptCount val="1"/>
                <c:pt idx="0">
                  <c:v>Потребление топлива различными отраслями экономики РФ</c:v>
                </c:pt>
              </c:strCache>
            </c:strRef>
          </c:cat>
          <c:val>
            <c:numRef>
              <c:f>Лист1!$D$40</c:f>
              <c:numCache>
                <c:formatCode>0%</c:formatCode>
                <c:ptCount val="1"/>
                <c:pt idx="0">
                  <c:v>0.23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CC1E-4E86-9FBE-289C3E095FA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5"/>
        <c:overlap val="100"/>
        <c:axId val="618976576"/>
        <c:axId val="971915312"/>
      </c:barChart>
      <c:catAx>
        <c:axId val="6189765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1915312"/>
        <c:crosses val="autoZero"/>
        <c:auto val="1"/>
        <c:lblAlgn val="ctr"/>
        <c:lblOffset val="100"/>
        <c:noMultiLvlLbl val="0"/>
      </c:catAx>
      <c:valAx>
        <c:axId val="97191531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18976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71EE9-9E48-4B56-984D-FE52BBA97877}" type="datetimeFigureOut">
              <a:rPr lang="ru-RU" smtClean="0"/>
              <a:t>06.06.2021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E8BF0-FD2C-495C-9015-191ED538A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093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ED91EC-977E-4631-8B4D-14FD4F64C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A27FAA4-42EA-490E-A1DF-61CAFD99B4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7910B4C-7B6A-4451-B02A-3B7B2A3EA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FD763-0F94-4273-8AAA-9A31C5DC452D}" type="datetime1">
              <a:rPr lang="en-US" smtClean="0"/>
              <a:t>6/6/2021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23C1903-ED2D-4332-AAD0-C9D0B11D9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4A0F02F-841F-4035-B161-F9DD37ACF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96545-5F09-4FCD-AC3E-D3BD1443A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189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E50941-AA1A-468A-93E2-FE09D19C5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FA8A524-1402-43A4-A720-A245C893E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B1463F0-9922-4771-B050-4F896F40E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FE57B-22A0-4166-BF39-B129CDD55AD2}" type="datetime1">
              <a:rPr lang="en-US" smtClean="0"/>
              <a:t>6/6/2021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63882F0-FCF3-466A-8C27-93DFD0730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337A24C-7F2B-48CA-8BDB-DA4C00A4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96545-5F09-4FCD-AC3E-D3BD1443A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557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FF162B8-A033-4D5A-AFCA-BF4F097ACC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991454D-5D99-4243-8221-78191232A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B514CED-8999-411E-97B7-AD811A32A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6253-4246-44C0-9742-0AC7450C963C}" type="datetime1">
              <a:rPr lang="en-US" smtClean="0"/>
              <a:t>6/6/2021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5D61E8A-E0ED-4A01-8268-9EA61CB4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4B2F2CA-C6C8-4825-907F-4B8D0454A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96545-5F09-4FCD-AC3E-D3BD1443A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163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1613E-ED30-4FC0-A321-FFC92E48CF0F}" type="datetime1">
              <a:rPr lang="en-US" smtClean="0"/>
              <a:t>6/6/2021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1611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E5694E-6ECB-46DA-BF6F-A11AEC253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10A7398-92E3-427C-B332-BBC5242BD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14526-FB37-448F-8E3E-471E3B04A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7F72-55F8-45F6-BED7-1187DDC125E7}" type="datetime1">
              <a:rPr lang="en-US" smtClean="0"/>
              <a:t>6/6/2021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D3029D7-E56A-4749-AA8E-0F3C78E2A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C75631A-6F87-4DF0-84E1-770980ECA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8896545-5F09-4FCD-AC3E-D3BD1443A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290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F9195D-2918-4320-816D-B7600465C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04D2101-0723-4547-8CFC-B800656B1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145723D-9FE9-4C6D-A867-38685D13A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B2538-15D6-46A6-805D-5F027A538B84}" type="datetime1">
              <a:rPr lang="en-US" smtClean="0"/>
              <a:t>6/6/2021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D7E9F91-5068-41B0-9CFE-5C29205BD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E01316A-FB83-4D3E-A074-96A22822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96545-5F09-4FCD-AC3E-D3BD1443A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6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CAC7CD-BCD4-4A72-BBB0-D53BF8B6A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5B3455F-A14E-405D-AAEC-F4210271D8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3D5B946-2ABF-470B-B52C-882F3A682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406DD08-6133-40BF-9C1F-085030EFC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026-AB44-40B0-9AD7-348A88347C53}" type="datetime1">
              <a:rPr lang="en-US" smtClean="0"/>
              <a:t>6/6/2021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A448E3A-1F68-4D6B-91FA-EA14B515D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6CE7712-21FE-4309-9B92-7EA4F1340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96545-5F09-4FCD-AC3E-D3BD1443A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029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C00D73-8F22-4721-8C01-BE68DC65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22DA066-8C20-4208-B88E-02C72347C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E61B534-7975-4D7D-AD77-D1B793F1F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B4963C4-3920-4841-ABEE-4353F33DD7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25FA5D4-30A5-4FB4-BCC1-2D2A0D9CB6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11921A1-BE6E-438D-AA28-CAF218572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862A-A87F-4D92-9B3E-563647ADD8FD}" type="datetime1">
              <a:rPr lang="en-US" smtClean="0"/>
              <a:t>6/6/2021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9974FB1-5F2B-4F50-912D-87625791E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14ABFDA-D18D-43D1-B9B9-D44CF98FD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96545-5F09-4FCD-AC3E-D3BD1443A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724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4016B4-32AF-4C32-BF77-77FEC567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06603C8-DC5B-436E-B4F5-CCE73154C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4435-7EB5-4200-B400-F4F7ACB89C58}" type="datetime1">
              <a:rPr lang="en-US" smtClean="0"/>
              <a:t>6/6/2021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CAA667D-2F66-461D-95DE-8A63824E4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DA8EC1B-CA10-484D-8CD3-EAEAD020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96545-5F09-4FCD-AC3E-D3BD1443A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37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E1333E8-23E9-4B46-98E2-B89BB2D1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88614-22D4-4596-9D59-79ED1BB4508E}" type="datetime1">
              <a:rPr lang="en-US" smtClean="0"/>
              <a:t>6/6/2021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14098B1-EE86-4DEF-B038-3F94D7F3F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3BCC583-5AC3-4CD0-8BD6-7B06DAB46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96545-5F09-4FCD-AC3E-D3BD1443A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356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7B47A2-E879-43E9-BF7C-F84C48FF9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E6A3213-CCBE-4E59-B2D6-8EE7E9241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B6656EE-533B-4A52-9687-0F818DD5F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476CED9-75A0-4EB9-A8EE-C6874B667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1CA78-2052-47DA-9BA0-8E2EC9853725}" type="datetime1">
              <a:rPr lang="en-US" smtClean="0"/>
              <a:t>6/6/2021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E5DBBE6-545D-4FB4-8B9E-F051D5B9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F895A2C-43B8-43B2-BA90-DD09935E2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96545-5F09-4FCD-AC3E-D3BD1443A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873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6EB31D-1C4C-4BEC-96C3-22344ECBD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FB75769-02D7-43F7-A816-5CDC1ECC6B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18FFB05-57FC-414F-8108-61B7CF992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C21F88C-9B7B-4943-9B2F-3F0FB8757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77EC1-A273-4575-89BF-0156F8CE7829}" type="datetime1">
              <a:rPr lang="en-US" smtClean="0"/>
              <a:t>6/6/2021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B13BEA6-D33A-4C8F-9B2A-058EC2CB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CDE2C8B-CC7F-4A9F-94A3-F7C50150E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96545-5F09-4FCD-AC3E-D3BD1443A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917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A1857F-B1D6-4F8F-9DE1-8C0248561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C0B02F0-B09E-4C0C-B51E-3FC391F38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19E39F1-F6A8-41DD-86B2-5CF05BB8AE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662E8-EE85-46D4-8BE1-3E01B8B6DD07}" type="datetime1">
              <a:rPr lang="en-US" smtClean="0"/>
              <a:t>6/6/2021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182581B-ECDF-4F3E-ABBC-C1E257772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2D28E9E-2350-41FB-B6F4-9C0DA8491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96545-5F09-4FCD-AC3E-D3BD1443A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41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18" Type="http://schemas.openxmlformats.org/officeDocument/2006/relationships/image" Target="../media/image54.jpeg"/><Relationship Id="rId3" Type="http://schemas.openxmlformats.org/officeDocument/2006/relationships/image" Target="../media/image41.pn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" Type="http://schemas.openxmlformats.org/officeDocument/2006/relationships/image" Target="../media/image40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microsoft.com/office/2007/relationships/hdphoto" Target="../media/hdphoto1.wdp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19" Type="http://schemas.openxmlformats.org/officeDocument/2006/relationships/image" Target="../media/image55.png"/><Relationship Id="rId4" Type="http://schemas.openxmlformats.org/officeDocument/2006/relationships/image" Target="../media/image6.pn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2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12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microsoft.com/office/2007/relationships/hdphoto" Target="../media/hdphoto1.wdp"/><Relationship Id="rId5" Type="http://schemas.openxmlformats.org/officeDocument/2006/relationships/image" Target="../media/image63.svg"/><Relationship Id="rId10" Type="http://schemas.openxmlformats.org/officeDocument/2006/relationships/image" Target="../media/image6.png"/><Relationship Id="rId4" Type="http://schemas.openxmlformats.org/officeDocument/2006/relationships/image" Target="../media/image58.png"/><Relationship Id="rId9" Type="http://schemas.openxmlformats.org/officeDocument/2006/relationships/image" Target="../media/image67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71.sv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chart" Target="../charts/chart1.xml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svg"/><Relationship Id="rId11" Type="http://schemas.openxmlformats.org/officeDocument/2006/relationships/image" Target="../media/image23.svg"/><Relationship Id="rId5" Type="http://schemas.openxmlformats.org/officeDocument/2006/relationships/image" Target="../media/image18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svg"/><Relationship Id="rId18" Type="http://schemas.openxmlformats.org/officeDocument/2006/relationships/image" Target="../media/image37.png"/><Relationship Id="rId3" Type="http://schemas.microsoft.com/office/2007/relationships/hdphoto" Target="../media/hdphoto1.wdp"/><Relationship Id="rId21" Type="http://schemas.openxmlformats.org/officeDocument/2006/relationships/image" Target="../media/image38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40.svg"/><Relationship Id="rId2" Type="http://schemas.openxmlformats.org/officeDocument/2006/relationships/image" Target="../media/image6.png"/><Relationship Id="rId16" Type="http://schemas.openxmlformats.org/officeDocument/2006/relationships/image" Target="../media/image36.png"/><Relationship Id="rId20" Type="http://schemas.openxmlformats.org/officeDocument/2006/relationships/chart" Target="../charts/chart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33.svg"/><Relationship Id="rId19" Type="http://schemas.openxmlformats.org/officeDocument/2006/relationships/image" Target="../media/image4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Relationship Id="rId2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6896100" y="0"/>
            <a:ext cx="5295900" cy="6858000"/>
            <a:chOff x="6896100" y="0"/>
            <a:chExt cx="5295900" cy="6858000"/>
          </a:xfrm>
        </p:grpSpPr>
        <p:sp>
          <p:nvSpPr>
            <p:cNvPr id="4" name="object 4"/>
            <p:cNvSpPr/>
            <p:nvPr/>
          </p:nvSpPr>
          <p:spPr>
            <a:xfrm>
              <a:off x="6896100" y="0"/>
              <a:ext cx="5295900" cy="6858000"/>
            </a:xfrm>
            <a:custGeom>
              <a:avLst/>
              <a:gdLst/>
              <a:ahLst/>
              <a:cxnLst/>
              <a:rect l="l" t="t" r="r" b="b"/>
              <a:pathLst>
                <a:path w="5295900" h="6858000">
                  <a:moveTo>
                    <a:pt x="5295899" y="0"/>
                  </a:moveTo>
                  <a:lnTo>
                    <a:pt x="1828799" y="0"/>
                  </a:lnTo>
                  <a:lnTo>
                    <a:pt x="0" y="6857998"/>
                  </a:lnTo>
                  <a:lnTo>
                    <a:pt x="5295899" y="6857998"/>
                  </a:lnTo>
                  <a:lnTo>
                    <a:pt x="5295899" y="0"/>
                  </a:lnTo>
                  <a:close/>
                </a:path>
              </a:pathLst>
            </a:custGeom>
            <a:solidFill>
              <a:srgbClr val="B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09459" y="0"/>
              <a:ext cx="5082540" cy="6855459"/>
            </a:xfrm>
            <a:custGeom>
              <a:avLst/>
              <a:gdLst/>
              <a:ahLst/>
              <a:cxnLst/>
              <a:rect l="l" t="t" r="r" b="b"/>
              <a:pathLst>
                <a:path w="5082540" h="6855459">
                  <a:moveTo>
                    <a:pt x="5082539" y="0"/>
                  </a:moveTo>
                  <a:lnTo>
                    <a:pt x="1827987" y="0"/>
                  </a:lnTo>
                  <a:lnTo>
                    <a:pt x="0" y="6854951"/>
                  </a:lnTo>
                  <a:lnTo>
                    <a:pt x="5082539" y="6854951"/>
                  </a:lnTo>
                  <a:lnTo>
                    <a:pt x="50825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464819" y="333756"/>
            <a:ext cx="4143755" cy="871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21919" y="3870017"/>
            <a:ext cx="6810698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3200" b="1" spc="-10" dirty="0">
                <a:solidFill>
                  <a:srgbClr val="FFFFFF"/>
                </a:solidFill>
                <a:latin typeface="Arial"/>
                <a:cs typeface="Arial"/>
              </a:rPr>
              <a:t>Готова ли российская экономика к </a:t>
            </a:r>
            <a:r>
              <a:rPr lang="ru-RU" sz="3200" b="1" spc="-10" dirty="0" err="1">
                <a:solidFill>
                  <a:schemeClr val="accent4"/>
                </a:solidFill>
                <a:latin typeface="Arial"/>
                <a:cs typeface="Arial"/>
              </a:rPr>
              <a:t>ТУР</a:t>
            </a:r>
            <a:r>
              <a:rPr lang="ru-RU" sz="3200" b="1" spc="-10" dirty="0" err="1">
                <a:solidFill>
                  <a:srgbClr val="FFFFFF"/>
                </a:solidFill>
                <a:latin typeface="Arial"/>
                <a:cs typeface="Arial"/>
              </a:rPr>
              <a:t>булентности</a:t>
            </a:r>
            <a:r>
              <a:rPr lang="ru-RU" sz="3200" b="1" spc="-10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32179" y="1477517"/>
            <a:ext cx="2580640" cy="1818005"/>
          </a:xfrm>
          <a:custGeom>
            <a:avLst/>
            <a:gdLst/>
            <a:ahLst/>
            <a:cxnLst/>
            <a:rect l="l" t="t" r="r" b="b"/>
            <a:pathLst>
              <a:path w="2580640" h="1818004">
                <a:moveTo>
                  <a:pt x="0" y="1818005"/>
                </a:moveTo>
                <a:lnTo>
                  <a:pt x="487299" y="0"/>
                </a:lnTo>
                <a:lnTo>
                  <a:pt x="2580132" y="0"/>
                </a:lnTo>
                <a:lnTo>
                  <a:pt x="2092833" y="1818005"/>
                </a:lnTo>
                <a:lnTo>
                  <a:pt x="0" y="1818005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70657" y="1477517"/>
            <a:ext cx="2580640" cy="1818005"/>
          </a:xfrm>
          <a:custGeom>
            <a:avLst/>
            <a:gdLst/>
            <a:ahLst/>
            <a:cxnLst/>
            <a:rect l="l" t="t" r="r" b="b"/>
            <a:pathLst>
              <a:path w="2580640" h="1818004">
                <a:moveTo>
                  <a:pt x="0" y="1818005"/>
                </a:moveTo>
                <a:lnTo>
                  <a:pt x="487299" y="0"/>
                </a:lnTo>
                <a:lnTo>
                  <a:pt x="2580131" y="0"/>
                </a:lnTo>
                <a:lnTo>
                  <a:pt x="2092833" y="1818005"/>
                </a:lnTo>
                <a:lnTo>
                  <a:pt x="0" y="1818005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89897" y="1477517"/>
            <a:ext cx="2580640" cy="1818005"/>
          </a:xfrm>
          <a:custGeom>
            <a:avLst/>
            <a:gdLst/>
            <a:ahLst/>
            <a:cxnLst/>
            <a:rect l="l" t="t" r="r" b="b"/>
            <a:pathLst>
              <a:path w="2580640" h="1818004">
                <a:moveTo>
                  <a:pt x="0" y="1818005"/>
                </a:moveTo>
                <a:lnTo>
                  <a:pt x="487299" y="0"/>
                </a:lnTo>
                <a:lnTo>
                  <a:pt x="2580131" y="0"/>
                </a:lnTo>
                <a:lnTo>
                  <a:pt x="2092832" y="1818005"/>
                </a:lnTo>
                <a:lnTo>
                  <a:pt x="0" y="1818005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099">
            <a:solidFill>
              <a:srgbClr val="00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0059" y="5033771"/>
            <a:ext cx="6416040" cy="0"/>
          </a:xfrm>
          <a:custGeom>
            <a:avLst/>
            <a:gdLst/>
            <a:ahLst/>
            <a:cxnLst/>
            <a:rect l="l" t="t" r="r" b="b"/>
            <a:pathLst>
              <a:path w="6416040">
                <a:moveTo>
                  <a:pt x="0" y="0"/>
                </a:moveTo>
                <a:lnTo>
                  <a:pt x="6415532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839200" y="4948428"/>
            <a:ext cx="2711450" cy="0"/>
          </a:xfrm>
          <a:custGeom>
            <a:avLst/>
            <a:gdLst/>
            <a:ahLst/>
            <a:cxnLst/>
            <a:rect l="l" t="t" r="r" b="b"/>
            <a:pathLst>
              <a:path w="2711450">
                <a:moveTo>
                  <a:pt x="0" y="0"/>
                </a:moveTo>
                <a:lnTo>
                  <a:pt x="2711196" y="0"/>
                </a:lnTo>
              </a:path>
            </a:pathLst>
          </a:custGeom>
          <a:ln w="6350">
            <a:solidFill>
              <a:srgbClr val="00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51418" y="1477517"/>
            <a:ext cx="2580640" cy="1818005"/>
          </a:xfrm>
          <a:custGeom>
            <a:avLst/>
            <a:gdLst/>
            <a:ahLst/>
            <a:cxnLst/>
            <a:rect l="l" t="t" r="r" b="b"/>
            <a:pathLst>
              <a:path w="2580640" h="1818004">
                <a:moveTo>
                  <a:pt x="0" y="1818005"/>
                </a:moveTo>
                <a:lnTo>
                  <a:pt x="487299" y="0"/>
                </a:lnTo>
                <a:lnTo>
                  <a:pt x="2580132" y="0"/>
                </a:lnTo>
                <a:lnTo>
                  <a:pt x="2092833" y="1818005"/>
                </a:lnTo>
                <a:lnTo>
                  <a:pt x="0" y="181800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84565" y="1476755"/>
            <a:ext cx="635635" cy="1818639"/>
          </a:xfrm>
          <a:custGeom>
            <a:avLst/>
            <a:gdLst/>
            <a:ahLst/>
            <a:cxnLst/>
            <a:rect l="l" t="t" r="r" b="b"/>
            <a:pathLst>
              <a:path w="635635" h="1818639">
                <a:moveTo>
                  <a:pt x="635508" y="0"/>
                </a:moveTo>
                <a:lnTo>
                  <a:pt x="477837" y="0"/>
                </a:lnTo>
                <a:lnTo>
                  <a:pt x="0" y="1818132"/>
                </a:lnTo>
                <a:lnTo>
                  <a:pt x="157670" y="1818132"/>
                </a:lnTo>
                <a:lnTo>
                  <a:pt x="6355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747906" y="4018672"/>
            <a:ext cx="3805646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lang="ru-RU" sz="2800" spc="-65" dirty="0">
                <a:solidFill>
                  <a:srgbClr val="009999"/>
                </a:solidFill>
                <a:latin typeface="Arial"/>
                <a:cs typeface="Arial"/>
              </a:rPr>
              <a:t>Семинар Экономика. Энергетика. Общество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59409" y="5096967"/>
            <a:ext cx="633669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rgbClr val="FFFFFF"/>
                </a:solidFill>
                <a:latin typeface="Arial"/>
                <a:cs typeface="Arial"/>
              </a:rPr>
              <a:t>Больше вопросов, </a:t>
            </a:r>
            <a:r>
              <a:rPr lang="ru-RU" sz="2000">
                <a:solidFill>
                  <a:srgbClr val="FFFFFF"/>
                </a:solidFill>
                <a:latin typeface="Arial"/>
                <a:cs typeface="Arial"/>
              </a:rPr>
              <a:t>чем ответов</a:t>
            </a:r>
            <a:endParaRPr dirty="0">
              <a:latin typeface="Arial"/>
              <a:cs typeface="Arial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AF370E4-30D6-4767-AD63-19D663F1431C}"/>
              </a:ext>
            </a:extLst>
          </p:cNvPr>
          <p:cNvSpPr/>
          <p:nvPr/>
        </p:nvSpPr>
        <p:spPr>
          <a:xfrm>
            <a:off x="464819" y="58779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pc="-15" dirty="0">
                <a:solidFill>
                  <a:srgbClr val="FFFFFF"/>
                </a:solidFill>
                <a:latin typeface="Arial"/>
                <a:cs typeface="Arial"/>
              </a:rPr>
              <a:t>«</a:t>
            </a:r>
            <a:r>
              <a:rPr lang="ru-RU" i="1" spc="-15" dirty="0">
                <a:solidFill>
                  <a:srgbClr val="FFFFFF"/>
                </a:solidFill>
                <a:latin typeface="Arial"/>
                <a:cs typeface="Arial"/>
              </a:rPr>
              <a:t>Человек не в силах противостоять изменениям, которые приносит время» </a:t>
            </a: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lang="ru-RU" spc="-5" dirty="0">
                <a:solidFill>
                  <a:srgbClr val="FFFFFF"/>
                </a:solidFill>
                <a:latin typeface="Arial"/>
                <a:cs typeface="Arial"/>
              </a:rPr>
              <a:t>Гёте</a:t>
            </a:r>
            <a:endParaRPr lang="ru-RU" dirty="0"/>
          </a:p>
        </p:txBody>
      </p:sp>
      <p:sp>
        <p:nvSpPr>
          <p:cNvPr id="26" name="object 23">
            <a:extLst>
              <a:ext uri="{FF2B5EF4-FFF2-40B4-BE49-F238E27FC236}">
                <a16:creationId xmlns:a16="http://schemas.microsoft.com/office/drawing/2014/main" xmlns="" id="{498B0913-6D84-49F7-8955-5FB9995B2F00}"/>
              </a:ext>
            </a:extLst>
          </p:cNvPr>
          <p:cNvSpPr txBox="1"/>
          <p:nvPr/>
        </p:nvSpPr>
        <p:spPr>
          <a:xfrm>
            <a:off x="7864382" y="4974498"/>
            <a:ext cx="3805646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lang="ru-RU" sz="2000" spc="-65" dirty="0">
                <a:solidFill>
                  <a:srgbClr val="009999"/>
                </a:solidFill>
                <a:latin typeface="Arial"/>
                <a:cs typeface="Arial"/>
              </a:rPr>
              <a:t>27.05.2021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7" name="object 23">
            <a:extLst>
              <a:ext uri="{FF2B5EF4-FFF2-40B4-BE49-F238E27FC236}">
                <a16:creationId xmlns:a16="http://schemas.microsoft.com/office/drawing/2014/main" xmlns="" id="{48AEBE97-6014-46C0-93BF-7F7B8162FCE1}"/>
              </a:ext>
            </a:extLst>
          </p:cNvPr>
          <p:cNvSpPr txBox="1"/>
          <p:nvPr/>
        </p:nvSpPr>
        <p:spPr>
          <a:xfrm>
            <a:off x="7864382" y="5615779"/>
            <a:ext cx="3805646" cy="8867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lang="ru-RU" sz="2800" spc="-65" dirty="0">
                <a:solidFill>
                  <a:srgbClr val="009999"/>
                </a:solidFill>
                <a:latin typeface="Arial"/>
                <a:cs typeface="Arial"/>
              </a:rPr>
              <a:t>Директор ЦОИК </a:t>
            </a:r>
          </a:p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lang="ru-RU" sz="2800" b="1" i="1" spc="-65" dirty="0">
                <a:solidFill>
                  <a:srgbClr val="009999"/>
                </a:solidFill>
                <a:latin typeface="Arial"/>
                <a:cs typeface="Arial"/>
              </a:rPr>
              <a:t>Ирина Золотова</a:t>
            </a:r>
            <a:endParaRPr sz="2800" b="1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9556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Прямоугольник 159">
            <a:extLst>
              <a:ext uri="{FF2B5EF4-FFF2-40B4-BE49-F238E27FC236}">
                <a16:creationId xmlns:a16="http://schemas.microsoft.com/office/drawing/2014/main" xmlns="" id="{6390FB8D-E060-495F-B3A8-5EE6702B4F34}"/>
              </a:ext>
            </a:extLst>
          </p:cNvPr>
          <p:cNvSpPr/>
          <p:nvPr/>
        </p:nvSpPr>
        <p:spPr>
          <a:xfrm>
            <a:off x="8967530" y="956914"/>
            <a:ext cx="3121435" cy="5693781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57" name="Параллелограмм 56">
            <a:extLst>
              <a:ext uri="{FF2B5EF4-FFF2-40B4-BE49-F238E27FC236}">
                <a16:creationId xmlns:a16="http://schemas.microsoft.com/office/drawing/2014/main" xmlns="" id="{86C488E8-B288-4BEC-B8DE-0B7B6A721C43}"/>
              </a:ext>
            </a:extLst>
          </p:cNvPr>
          <p:cNvSpPr/>
          <p:nvPr/>
        </p:nvSpPr>
        <p:spPr>
          <a:xfrm>
            <a:off x="3932251" y="3934708"/>
            <a:ext cx="4659136" cy="738000"/>
          </a:xfrm>
          <a:prstGeom prst="parallelogram">
            <a:avLst>
              <a:gd name="adj" fmla="val 26802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7DDE220-832E-46F0-8E39-0B328F87EFF5}"/>
              </a:ext>
            </a:extLst>
          </p:cNvPr>
          <p:cNvSpPr/>
          <p:nvPr/>
        </p:nvSpPr>
        <p:spPr>
          <a:xfrm>
            <a:off x="3763763" y="961053"/>
            <a:ext cx="5057921" cy="5685407"/>
          </a:xfrm>
          <a:prstGeom prst="rect">
            <a:avLst/>
          </a:prstGeom>
          <a:noFill/>
          <a:ln w="1905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араллелограмм 4">
            <a:extLst>
              <a:ext uri="{FF2B5EF4-FFF2-40B4-BE49-F238E27FC236}">
                <a16:creationId xmlns:a16="http://schemas.microsoft.com/office/drawing/2014/main" xmlns="" id="{35FF1E0A-1529-4549-B633-29C967061EAA}"/>
              </a:ext>
            </a:extLst>
          </p:cNvPr>
          <p:cNvSpPr/>
          <p:nvPr/>
        </p:nvSpPr>
        <p:spPr>
          <a:xfrm>
            <a:off x="3944607" y="1264326"/>
            <a:ext cx="4659136" cy="736173"/>
          </a:xfrm>
          <a:prstGeom prst="parallelogram">
            <a:avLst>
              <a:gd name="adj" fmla="val 26802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239EEE8-848D-4039-9E17-7A10E5B4B1DC}"/>
              </a:ext>
            </a:extLst>
          </p:cNvPr>
          <p:cNvSpPr/>
          <p:nvPr/>
        </p:nvSpPr>
        <p:spPr>
          <a:xfrm>
            <a:off x="4082217" y="1315505"/>
            <a:ext cx="44762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EBCED221-BA51-4566-9A3B-F79B64C4F87F}"/>
              </a:ext>
            </a:extLst>
          </p:cNvPr>
          <p:cNvGrpSpPr/>
          <p:nvPr/>
        </p:nvGrpSpPr>
        <p:grpSpPr>
          <a:xfrm>
            <a:off x="5111538" y="704013"/>
            <a:ext cx="2207685" cy="408033"/>
            <a:chOff x="663291" y="1716374"/>
            <a:chExt cx="2324102" cy="407653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CEE1DB79-7C0C-46B9-AAEB-5AA3D95EA31F}"/>
                </a:ext>
              </a:extLst>
            </p:cNvPr>
            <p:cNvSpPr/>
            <p:nvPr/>
          </p:nvSpPr>
          <p:spPr>
            <a:xfrm>
              <a:off x="732695" y="1716374"/>
              <a:ext cx="2197499" cy="407653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80802931-1C61-4C50-B8BC-D697635C0C76}"/>
                </a:ext>
              </a:extLst>
            </p:cNvPr>
            <p:cNvSpPr/>
            <p:nvPr/>
          </p:nvSpPr>
          <p:spPr>
            <a:xfrm>
              <a:off x="663291" y="1723730"/>
              <a:ext cx="232410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Особенности</a:t>
              </a:r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390FB8D-E060-495F-B3A8-5EE6702B4F34}"/>
              </a:ext>
            </a:extLst>
          </p:cNvPr>
          <p:cNvSpPr/>
          <p:nvPr/>
        </p:nvSpPr>
        <p:spPr>
          <a:xfrm>
            <a:off x="116578" y="956914"/>
            <a:ext cx="3491875" cy="5693781"/>
          </a:xfrm>
          <a:prstGeom prst="rect">
            <a:avLst/>
          </a:prstGeom>
          <a:noFill/>
          <a:ln w="1905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E21978DB-0C6A-46DB-80C2-975E5472B431}"/>
              </a:ext>
            </a:extLst>
          </p:cNvPr>
          <p:cNvGrpSpPr/>
          <p:nvPr/>
        </p:nvGrpSpPr>
        <p:grpSpPr>
          <a:xfrm>
            <a:off x="714853" y="705488"/>
            <a:ext cx="2207684" cy="407653"/>
            <a:chOff x="-157069" y="1716374"/>
            <a:chExt cx="3172936" cy="407653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3DEB2CF9-DE68-4DAD-B8E7-7669968C533F}"/>
                </a:ext>
              </a:extLst>
            </p:cNvPr>
            <p:cNvSpPr/>
            <p:nvPr/>
          </p:nvSpPr>
          <p:spPr>
            <a:xfrm>
              <a:off x="-71395" y="1716374"/>
              <a:ext cx="3001590" cy="407653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18EF8D60-9295-4D20-BDBA-D5D38358AA46}"/>
                </a:ext>
              </a:extLst>
            </p:cNvPr>
            <p:cNvSpPr/>
            <p:nvPr/>
          </p:nvSpPr>
          <p:spPr>
            <a:xfrm>
              <a:off x="-157069" y="1744332"/>
              <a:ext cx="31729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Базовый дизайн</a:t>
              </a:r>
            </a:p>
          </p:txBody>
        </p:sp>
      </p:grpSp>
      <p:sp>
        <p:nvSpPr>
          <p:cNvPr id="16" name="Параллелограмм 15">
            <a:extLst>
              <a:ext uri="{FF2B5EF4-FFF2-40B4-BE49-F238E27FC236}">
                <a16:creationId xmlns:a16="http://schemas.microsoft.com/office/drawing/2014/main" xmlns="" id="{DD158B33-BFA1-4AC9-8137-F4C08AF3643F}"/>
              </a:ext>
            </a:extLst>
          </p:cNvPr>
          <p:cNvSpPr/>
          <p:nvPr/>
        </p:nvSpPr>
        <p:spPr>
          <a:xfrm>
            <a:off x="3932251" y="3018346"/>
            <a:ext cx="4659136" cy="738000"/>
          </a:xfrm>
          <a:prstGeom prst="parallelogram">
            <a:avLst>
              <a:gd name="adj" fmla="val 26802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BAA8BDF3-3748-4CC6-91C6-C9807F8BDE6C}"/>
              </a:ext>
            </a:extLst>
          </p:cNvPr>
          <p:cNvSpPr/>
          <p:nvPr/>
        </p:nvSpPr>
        <p:spPr>
          <a:xfrm>
            <a:off x="4130611" y="3004962"/>
            <a:ext cx="253358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Углеродоемкость</a:t>
            </a:r>
            <a:r>
              <a:rPr lang="ru-RU" sz="15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продукции – </a:t>
            </a:r>
            <a:br>
              <a:rPr lang="ru-RU" sz="15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sz="15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обоснование квоты</a:t>
            </a:r>
          </a:p>
        </p:txBody>
      </p:sp>
      <p:sp>
        <p:nvSpPr>
          <p:cNvPr id="36" name="Параллелограмм 35">
            <a:extLst>
              <a:ext uri="{FF2B5EF4-FFF2-40B4-BE49-F238E27FC236}">
                <a16:creationId xmlns:a16="http://schemas.microsoft.com/office/drawing/2014/main" xmlns="" id="{E736F739-B773-4D3A-A2E7-48067657C148}"/>
              </a:ext>
            </a:extLst>
          </p:cNvPr>
          <p:cNvSpPr/>
          <p:nvPr/>
        </p:nvSpPr>
        <p:spPr>
          <a:xfrm>
            <a:off x="3944607" y="5744646"/>
            <a:ext cx="4659136" cy="738000"/>
          </a:xfrm>
          <a:prstGeom prst="parallelogram">
            <a:avLst>
              <a:gd name="adj" fmla="val 26802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2" name="Рисунок 31" descr="Изображение выглядит как часы,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EB956C5E-5773-492A-A017-50CE0A9B49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73" y="3118746"/>
            <a:ext cx="415174" cy="437476"/>
          </a:xfrm>
          <a:prstGeom prst="ellipse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F78A5547-F984-4874-9E96-1300C10326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496" y="3128287"/>
            <a:ext cx="406121" cy="427935"/>
          </a:xfrm>
          <a:prstGeom prst="ellipse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32C242C5-0E3B-40A4-AF2C-365F83452E64}"/>
              </a:ext>
            </a:extLst>
          </p:cNvPr>
          <p:cNvGrpSpPr/>
          <p:nvPr/>
        </p:nvGrpSpPr>
        <p:grpSpPr>
          <a:xfrm>
            <a:off x="233086" y="1197357"/>
            <a:ext cx="3430330" cy="830997"/>
            <a:chOff x="728811" y="2074419"/>
            <a:chExt cx="5591496" cy="830997"/>
          </a:xfrm>
        </p:grpSpPr>
        <p:sp>
          <p:nvSpPr>
            <p:cNvPr id="40" name="Параллелограмм 39">
              <a:extLst>
                <a:ext uri="{FF2B5EF4-FFF2-40B4-BE49-F238E27FC236}">
                  <a16:creationId xmlns:a16="http://schemas.microsoft.com/office/drawing/2014/main" xmlns="" id="{40AF1A32-087D-49E6-9A85-EEDD36C93262}"/>
                </a:ext>
              </a:extLst>
            </p:cNvPr>
            <p:cNvSpPr/>
            <p:nvPr/>
          </p:nvSpPr>
          <p:spPr>
            <a:xfrm>
              <a:off x="728811" y="2132768"/>
              <a:ext cx="5367189" cy="727875"/>
            </a:xfrm>
            <a:prstGeom prst="parallelogram">
              <a:avLst>
                <a:gd name="adj" fmla="val 26802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0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xmlns="" id="{5CAD4CA3-C7C4-4C3C-ACEF-058C19D26959}"/>
                </a:ext>
              </a:extLst>
            </p:cNvPr>
            <p:cNvSpPr/>
            <p:nvPr/>
          </p:nvSpPr>
          <p:spPr>
            <a:xfrm>
              <a:off x="977550" y="2074419"/>
              <a:ext cx="534275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Охват отраслей: </a:t>
              </a:r>
              <a:r>
                <a:rPr lang="ru-RU" sz="16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электроэнергетика, промышленность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3E9A4133-3937-4E61-A076-91732AD817E5}"/>
              </a:ext>
            </a:extLst>
          </p:cNvPr>
          <p:cNvGrpSpPr/>
          <p:nvPr/>
        </p:nvGrpSpPr>
        <p:grpSpPr>
          <a:xfrm>
            <a:off x="196712" y="2966255"/>
            <a:ext cx="3297304" cy="830997"/>
            <a:chOff x="728811" y="2993978"/>
            <a:chExt cx="5374661" cy="830997"/>
          </a:xfrm>
        </p:grpSpPr>
        <p:sp>
          <p:nvSpPr>
            <p:cNvPr id="45" name="Параллелограмм 44">
              <a:extLst>
                <a:ext uri="{FF2B5EF4-FFF2-40B4-BE49-F238E27FC236}">
                  <a16:creationId xmlns:a16="http://schemas.microsoft.com/office/drawing/2014/main" xmlns="" id="{FB47F726-199D-4FF2-986C-811E88BE5564}"/>
                </a:ext>
              </a:extLst>
            </p:cNvPr>
            <p:cNvSpPr/>
            <p:nvPr/>
          </p:nvSpPr>
          <p:spPr>
            <a:xfrm>
              <a:off x="728811" y="3063731"/>
              <a:ext cx="5367189" cy="727875"/>
            </a:xfrm>
            <a:prstGeom prst="parallelogram">
              <a:avLst>
                <a:gd name="adj" fmla="val 26802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0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xmlns="" id="{B345261E-7011-4345-B251-D7ADCCC530F6}"/>
                </a:ext>
              </a:extLst>
            </p:cNvPr>
            <p:cNvSpPr/>
            <p:nvPr/>
          </p:nvSpPr>
          <p:spPr>
            <a:xfrm>
              <a:off x="1028398" y="2993978"/>
              <a:ext cx="507507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Обязательства</a:t>
              </a:r>
              <a:r>
                <a:rPr lang="ru-RU" sz="16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по квотам рассчитываются </a:t>
              </a:r>
              <a:r>
                <a:rPr lang="ru-RU" sz="16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от валового объема выбросов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B39EE13C-1E5F-4E94-B319-039597F81E13}"/>
              </a:ext>
            </a:extLst>
          </p:cNvPr>
          <p:cNvGrpSpPr/>
          <p:nvPr/>
        </p:nvGrpSpPr>
        <p:grpSpPr>
          <a:xfrm>
            <a:off x="193896" y="3921560"/>
            <a:ext cx="3292720" cy="741249"/>
            <a:chOff x="728811" y="3983779"/>
            <a:chExt cx="5367189" cy="741249"/>
          </a:xfrm>
        </p:grpSpPr>
        <p:sp>
          <p:nvSpPr>
            <p:cNvPr id="50" name="Параллелограмм 49">
              <a:extLst>
                <a:ext uri="{FF2B5EF4-FFF2-40B4-BE49-F238E27FC236}">
                  <a16:creationId xmlns:a16="http://schemas.microsoft.com/office/drawing/2014/main" xmlns="" id="{46DD9F84-D798-4A28-8264-6D04B223C471}"/>
                </a:ext>
              </a:extLst>
            </p:cNvPr>
            <p:cNvSpPr/>
            <p:nvPr/>
          </p:nvSpPr>
          <p:spPr>
            <a:xfrm>
              <a:off x="728811" y="3997153"/>
              <a:ext cx="5367189" cy="727875"/>
            </a:xfrm>
            <a:prstGeom prst="parallelogram">
              <a:avLst>
                <a:gd name="adj" fmla="val 26802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xmlns="" id="{96CFC4C4-5894-44B4-AD16-2F0C717ECD0A}"/>
                </a:ext>
              </a:extLst>
            </p:cNvPr>
            <p:cNvSpPr/>
            <p:nvPr/>
          </p:nvSpPr>
          <p:spPr>
            <a:xfrm>
              <a:off x="910974" y="3983779"/>
              <a:ext cx="356612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xmlns="" id="{F2B56305-0F64-4282-81B3-1536BA403B81}"/>
              </a:ext>
            </a:extLst>
          </p:cNvPr>
          <p:cNvGrpSpPr/>
          <p:nvPr/>
        </p:nvGrpSpPr>
        <p:grpSpPr>
          <a:xfrm>
            <a:off x="188876" y="5728741"/>
            <a:ext cx="3292720" cy="741249"/>
            <a:chOff x="728811" y="3050357"/>
            <a:chExt cx="5367189" cy="741249"/>
          </a:xfrm>
        </p:grpSpPr>
        <p:sp>
          <p:nvSpPr>
            <p:cNvPr id="60" name="Параллелограмм 59">
              <a:extLst>
                <a:ext uri="{FF2B5EF4-FFF2-40B4-BE49-F238E27FC236}">
                  <a16:creationId xmlns:a16="http://schemas.microsoft.com/office/drawing/2014/main" xmlns="" id="{F47EB484-6D09-4EB1-8C1E-DDF3859DE735}"/>
                </a:ext>
              </a:extLst>
            </p:cNvPr>
            <p:cNvSpPr/>
            <p:nvPr/>
          </p:nvSpPr>
          <p:spPr>
            <a:xfrm>
              <a:off x="728811" y="3063731"/>
              <a:ext cx="5367189" cy="727875"/>
            </a:xfrm>
            <a:prstGeom prst="parallelogram">
              <a:avLst>
                <a:gd name="adj" fmla="val 26802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xmlns="" id="{E5CF5913-F64C-48E5-A9CE-138EB12F57E1}"/>
                </a:ext>
              </a:extLst>
            </p:cNvPr>
            <p:cNvSpPr/>
            <p:nvPr/>
          </p:nvSpPr>
          <p:spPr>
            <a:xfrm>
              <a:off x="910974" y="3050357"/>
              <a:ext cx="356612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63" name="Параллелограмм 62">
            <a:extLst>
              <a:ext uri="{FF2B5EF4-FFF2-40B4-BE49-F238E27FC236}">
                <a16:creationId xmlns:a16="http://schemas.microsoft.com/office/drawing/2014/main" xmlns="" id="{2407848D-8A00-4A59-9E88-E18057000455}"/>
              </a:ext>
            </a:extLst>
          </p:cNvPr>
          <p:cNvSpPr/>
          <p:nvPr/>
        </p:nvSpPr>
        <p:spPr>
          <a:xfrm>
            <a:off x="-141991" y="98342"/>
            <a:ext cx="9461181" cy="510262"/>
          </a:xfrm>
          <a:prstGeom prst="parallelogram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latin typeface="Helvetica" panose="020B0604020202020204" pitchFamily="34" charset="0"/>
                <a:ea typeface="Stem Medium" panose="020B0503020203020204" pitchFamily="34" charset="0"/>
                <a:cs typeface="Helvetica" panose="020B0604020202020204" pitchFamily="34" charset="0"/>
              </a:rPr>
              <a:t>Рынок углеродных единиц: зарубежный опыт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A2502C68-7C98-4CF0-9536-5E9EBD5ED8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801961" y="-17924"/>
            <a:ext cx="1931181" cy="684613"/>
          </a:xfrm>
          <a:prstGeom prst="rect">
            <a:avLst/>
          </a:prstGeom>
        </p:spPr>
      </p:pic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B345261E-7011-4345-B251-D7ADCCC530F6}"/>
              </a:ext>
            </a:extLst>
          </p:cNvPr>
          <p:cNvSpPr/>
          <p:nvPr/>
        </p:nvSpPr>
        <p:spPr>
          <a:xfrm>
            <a:off x="356632" y="4014543"/>
            <a:ext cx="2983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Охват квотами касается </a:t>
            </a:r>
            <a:r>
              <a:rPr lang="ru-RU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СО2 </a:t>
            </a:r>
            <a:r>
              <a:rPr lang="ru-RU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 покрывает только </a:t>
            </a:r>
            <a:r>
              <a:rPr lang="en-US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Scope</a:t>
            </a:r>
            <a:r>
              <a:rPr lang="ru-RU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1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B345261E-7011-4345-B251-D7ADCCC530F6}"/>
              </a:ext>
            </a:extLst>
          </p:cNvPr>
          <p:cNvSpPr/>
          <p:nvPr/>
        </p:nvSpPr>
        <p:spPr>
          <a:xfrm>
            <a:off x="5893605" y="5812432"/>
            <a:ext cx="1918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Зеленые сертификаты</a:t>
            </a: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xmlns="" id="{E21978DB-0C6A-46DB-80C2-975E5472B431}"/>
              </a:ext>
            </a:extLst>
          </p:cNvPr>
          <p:cNvGrpSpPr/>
          <p:nvPr/>
        </p:nvGrpSpPr>
        <p:grpSpPr>
          <a:xfrm>
            <a:off x="8983476" y="695516"/>
            <a:ext cx="3091946" cy="5953162"/>
            <a:chOff x="-1586915" y="1716374"/>
            <a:chExt cx="5801149" cy="5953162"/>
          </a:xfrm>
        </p:grpSpPr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xmlns="" id="{3DEB2CF9-DE68-4DAD-B8E7-7669968C533F}"/>
                </a:ext>
              </a:extLst>
            </p:cNvPr>
            <p:cNvSpPr/>
            <p:nvPr/>
          </p:nvSpPr>
          <p:spPr>
            <a:xfrm>
              <a:off x="-71395" y="1716374"/>
              <a:ext cx="3001590" cy="40765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xmlns="" id="{18EF8D60-9295-4D20-BDBA-D5D38358AA46}"/>
                </a:ext>
              </a:extLst>
            </p:cNvPr>
            <p:cNvSpPr/>
            <p:nvPr/>
          </p:nvSpPr>
          <p:spPr>
            <a:xfrm>
              <a:off x="-157069" y="1744332"/>
              <a:ext cx="31729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Выводы</a:t>
              </a:r>
            </a:p>
          </p:txBody>
        </p:sp>
        <p:sp>
          <p:nvSpPr>
            <p:cNvPr id="110" name="Прямоугольник 109">
              <a:extLst>
                <a:ext uri="{FF2B5EF4-FFF2-40B4-BE49-F238E27FC236}">
                  <a16:creationId xmlns:a16="http://schemas.microsoft.com/office/drawing/2014/main" xmlns="" id="{95FF3324-39F1-4288-A97F-FF822345283C}"/>
                </a:ext>
              </a:extLst>
            </p:cNvPr>
            <p:cNvSpPr/>
            <p:nvPr/>
          </p:nvSpPr>
          <p:spPr>
            <a:xfrm>
              <a:off x="-1586915" y="6975473"/>
              <a:ext cx="5801149" cy="6940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</p:grpSp>
      <p:pic>
        <p:nvPicPr>
          <p:cNvPr id="87" name="Рисунок 8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 t="13041" r="14217" b="20871"/>
          <a:stretch/>
        </p:blipFill>
        <p:spPr>
          <a:xfrm>
            <a:off x="7399617" y="3108048"/>
            <a:ext cx="479232" cy="468000"/>
          </a:xfrm>
          <a:prstGeom prst="ellipse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70" y="3118746"/>
            <a:ext cx="454578" cy="454578"/>
          </a:xfrm>
          <a:prstGeom prst="ellipse">
            <a:avLst/>
          </a:prstGeom>
        </p:spPr>
      </p:pic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xmlns="" id="{9F567E76-36B5-45BD-98C2-EEBAFBED1945}"/>
              </a:ext>
            </a:extLst>
          </p:cNvPr>
          <p:cNvSpPr/>
          <p:nvPr/>
        </p:nvSpPr>
        <p:spPr>
          <a:xfrm>
            <a:off x="4098991" y="4044265"/>
            <a:ext cx="20654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 </a:t>
            </a:r>
            <a:r>
              <a:rPr lang="en-US" sz="15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</a:t>
            </a:r>
            <a:r>
              <a:rPr lang="ru-RU" sz="15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2О, </a:t>
            </a:r>
            <a:r>
              <a:rPr lang="ru-RU" sz="15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Фторуглероды</a:t>
            </a:r>
            <a:r>
              <a:rPr lang="ru-RU" sz="15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pic>
        <p:nvPicPr>
          <p:cNvPr id="91" name="Рисунок 90" descr="Изображение выглядит как часы,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EB956C5E-5773-492A-A017-50CE0A9B49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27" y="4061436"/>
            <a:ext cx="424849" cy="447671"/>
          </a:xfrm>
          <a:prstGeom prst="ellipse">
            <a:avLst/>
          </a:prstGeom>
        </p:spPr>
      </p:pic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xmlns="" id="{9F567E76-36B5-45BD-98C2-EEBAFBED1945}"/>
              </a:ext>
            </a:extLst>
          </p:cNvPr>
          <p:cNvSpPr/>
          <p:nvPr/>
        </p:nvSpPr>
        <p:spPr>
          <a:xfrm>
            <a:off x="4149720" y="5850532"/>
            <a:ext cx="15152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Белые сертификаты</a:t>
            </a: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xmlns="" id="{9F567E76-36B5-45BD-98C2-EEBAFBED1945}"/>
              </a:ext>
            </a:extLst>
          </p:cNvPr>
          <p:cNvSpPr/>
          <p:nvPr/>
        </p:nvSpPr>
        <p:spPr>
          <a:xfrm>
            <a:off x="345587" y="5680107"/>
            <a:ext cx="3110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Дополнительный механизм погашения следа: </a:t>
            </a:r>
            <a:r>
              <a:rPr lang="ru-RU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Компенсационные проекты</a:t>
            </a: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xmlns="" id="{9F567E76-36B5-45BD-98C2-EEBAFBED1945}"/>
              </a:ext>
            </a:extLst>
          </p:cNvPr>
          <p:cNvSpPr/>
          <p:nvPr/>
        </p:nvSpPr>
        <p:spPr>
          <a:xfrm>
            <a:off x="4105023" y="1373524"/>
            <a:ext cx="33827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Транспорт,</a:t>
            </a:r>
            <a:r>
              <a:rPr lang="en-US" sz="15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15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местная авиация, сельское хозяйство и др. </a:t>
            </a:r>
          </a:p>
        </p:txBody>
      </p:sp>
      <p:pic>
        <p:nvPicPr>
          <p:cNvPr id="100" name="Рисунок 99" descr="Изображение выглядит как часы,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EB956C5E-5773-492A-A017-50CE0A9B49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305" y="1271003"/>
            <a:ext cx="345600" cy="364164"/>
          </a:xfrm>
          <a:prstGeom prst="ellipse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xmlns="" id="{F78A5547-F984-4874-9E96-1300C10326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370" y="1266932"/>
            <a:ext cx="338233" cy="356400"/>
          </a:xfrm>
          <a:prstGeom prst="ellipse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268" y="1268406"/>
            <a:ext cx="356400" cy="356400"/>
          </a:xfrm>
          <a:prstGeom prst="ellipse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 t="13041" r="14217" b="20871"/>
          <a:stretch/>
        </p:blipFill>
        <p:spPr>
          <a:xfrm>
            <a:off x="7309070" y="1645460"/>
            <a:ext cx="368640" cy="360000"/>
          </a:xfrm>
          <a:prstGeom prst="ellipse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72" y="1633793"/>
            <a:ext cx="342204" cy="356400"/>
          </a:xfrm>
          <a:prstGeom prst="ellipse">
            <a:avLst/>
          </a:prstGeom>
        </p:spPr>
      </p:pic>
      <p:sp>
        <p:nvSpPr>
          <p:cNvPr id="121" name="Прямоугольник 120">
            <a:extLst>
              <a:ext uri="{FF2B5EF4-FFF2-40B4-BE49-F238E27FC236}">
                <a16:creationId xmlns:a16="http://schemas.microsoft.com/office/drawing/2014/main" xmlns="" id="{9F567E76-36B5-45BD-98C2-EEBAFBED1945}"/>
              </a:ext>
            </a:extLst>
          </p:cNvPr>
          <p:cNvSpPr/>
          <p:nvPr/>
        </p:nvSpPr>
        <p:spPr>
          <a:xfrm>
            <a:off x="6200620" y="4016941"/>
            <a:ext cx="1684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 </a:t>
            </a:r>
            <a:r>
              <a:rPr lang="en-US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CH4, SF6, NF3</a:t>
            </a:r>
            <a:endParaRPr lang="ru-RU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23" name="Рисунок 1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77" y="3938520"/>
            <a:ext cx="350658" cy="350658"/>
          </a:xfrm>
          <a:prstGeom prst="ellipse">
            <a:avLst/>
          </a:prstGeom>
        </p:spPr>
      </p:pic>
      <p:pic>
        <p:nvPicPr>
          <p:cNvPr id="125" name="Рисунок 1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220" y="4298553"/>
            <a:ext cx="340440" cy="344589"/>
          </a:xfrm>
          <a:prstGeom prst="ellipse">
            <a:avLst/>
          </a:prstGeom>
        </p:spPr>
      </p:pic>
      <p:pic>
        <p:nvPicPr>
          <p:cNvPr id="126" name="Рисунок 1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 t="13041" r="14217" b="20871"/>
          <a:stretch/>
        </p:blipFill>
        <p:spPr>
          <a:xfrm>
            <a:off x="7957807" y="4307686"/>
            <a:ext cx="343507" cy="335456"/>
          </a:xfrm>
          <a:prstGeom prst="ellipse">
            <a:avLst/>
          </a:prstGeom>
        </p:spPr>
      </p:pic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xmlns="" id="{F2B56305-0F64-4282-81B3-1536BA403B81}"/>
              </a:ext>
            </a:extLst>
          </p:cNvPr>
          <p:cNvGrpSpPr/>
          <p:nvPr/>
        </p:nvGrpSpPr>
        <p:grpSpPr>
          <a:xfrm>
            <a:off x="196712" y="4826099"/>
            <a:ext cx="3292720" cy="741249"/>
            <a:chOff x="728811" y="3050357"/>
            <a:chExt cx="5367189" cy="741249"/>
          </a:xfrm>
        </p:grpSpPr>
        <p:sp>
          <p:nvSpPr>
            <p:cNvPr id="131" name="Параллелограмм 130">
              <a:extLst>
                <a:ext uri="{FF2B5EF4-FFF2-40B4-BE49-F238E27FC236}">
                  <a16:creationId xmlns:a16="http://schemas.microsoft.com/office/drawing/2014/main" xmlns="" id="{F47EB484-6D09-4EB1-8C1E-DDF3859DE735}"/>
                </a:ext>
              </a:extLst>
            </p:cNvPr>
            <p:cNvSpPr/>
            <p:nvPr/>
          </p:nvSpPr>
          <p:spPr>
            <a:xfrm>
              <a:off x="728811" y="3063731"/>
              <a:ext cx="5367189" cy="727875"/>
            </a:xfrm>
            <a:prstGeom prst="parallelogram">
              <a:avLst>
                <a:gd name="adj" fmla="val 26802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32" name="Прямоугольник 131">
              <a:extLst>
                <a:ext uri="{FF2B5EF4-FFF2-40B4-BE49-F238E27FC236}">
                  <a16:creationId xmlns:a16="http://schemas.microsoft.com/office/drawing/2014/main" xmlns="" id="{E5CF5913-F64C-48E5-A9CE-138EB12F57E1}"/>
                </a:ext>
              </a:extLst>
            </p:cNvPr>
            <p:cNvSpPr/>
            <p:nvPr/>
          </p:nvSpPr>
          <p:spPr>
            <a:xfrm>
              <a:off x="910974" y="3050357"/>
              <a:ext cx="356612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xmlns="" id="{9F567E76-36B5-45BD-98C2-EEBAFBED1945}"/>
              </a:ext>
            </a:extLst>
          </p:cNvPr>
          <p:cNvSpPr/>
          <p:nvPr/>
        </p:nvSpPr>
        <p:spPr>
          <a:xfrm>
            <a:off x="361327" y="4774453"/>
            <a:ext cx="31686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Исключение углеродных утечек путем предоставления </a:t>
            </a:r>
            <a:r>
              <a:rPr lang="ru-RU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бесплатных квот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0377DC45-B35F-4A77-A600-30E4643480A2}"/>
              </a:ext>
            </a:extLst>
          </p:cNvPr>
          <p:cNvGrpSpPr/>
          <p:nvPr/>
        </p:nvGrpSpPr>
        <p:grpSpPr>
          <a:xfrm>
            <a:off x="9087960" y="1332779"/>
            <a:ext cx="3256457" cy="784830"/>
            <a:chOff x="9087960" y="1332779"/>
            <a:chExt cx="3256457" cy="784830"/>
          </a:xfrm>
        </p:grpSpPr>
        <p:sp>
          <p:nvSpPr>
            <p:cNvPr id="107" name="TextBox 106"/>
            <p:cNvSpPr txBox="1"/>
            <p:nvPr/>
          </p:nvSpPr>
          <p:spPr>
            <a:xfrm>
              <a:off x="9249818" y="1332779"/>
              <a:ext cx="309459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dirty="0">
                  <a:solidFill>
                    <a:srgbClr val="44536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Возможности для расширения спроса и предложения за счет интеграции отраслей</a:t>
              </a:r>
            </a:p>
          </p:txBody>
        </p:sp>
        <p:sp>
          <p:nvSpPr>
            <p:cNvPr id="136" name="Равнобедренный треугольник 135"/>
            <p:cNvSpPr/>
            <p:nvPr/>
          </p:nvSpPr>
          <p:spPr>
            <a:xfrm rot="5400000">
              <a:off x="8816465" y="1618029"/>
              <a:ext cx="741973" cy="19898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xmlns="" id="{F2B56305-0F64-4282-81B3-1536BA403B81}"/>
              </a:ext>
            </a:extLst>
          </p:cNvPr>
          <p:cNvGrpSpPr/>
          <p:nvPr/>
        </p:nvGrpSpPr>
        <p:grpSpPr>
          <a:xfrm>
            <a:off x="196712" y="2120554"/>
            <a:ext cx="3292720" cy="741249"/>
            <a:chOff x="728811" y="3050357"/>
            <a:chExt cx="5367189" cy="741249"/>
          </a:xfrm>
        </p:grpSpPr>
        <p:sp>
          <p:nvSpPr>
            <p:cNvPr id="138" name="Параллелограмм 137">
              <a:extLst>
                <a:ext uri="{FF2B5EF4-FFF2-40B4-BE49-F238E27FC236}">
                  <a16:creationId xmlns:a16="http://schemas.microsoft.com/office/drawing/2014/main" xmlns="" id="{F47EB484-6D09-4EB1-8C1E-DDF3859DE735}"/>
                </a:ext>
              </a:extLst>
            </p:cNvPr>
            <p:cNvSpPr/>
            <p:nvPr/>
          </p:nvSpPr>
          <p:spPr>
            <a:xfrm>
              <a:off x="728811" y="3063731"/>
              <a:ext cx="5367189" cy="727875"/>
            </a:xfrm>
            <a:prstGeom prst="parallelogram">
              <a:avLst>
                <a:gd name="adj" fmla="val 26802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39" name="Прямоугольник 138">
              <a:extLst>
                <a:ext uri="{FF2B5EF4-FFF2-40B4-BE49-F238E27FC236}">
                  <a16:creationId xmlns:a16="http://schemas.microsoft.com/office/drawing/2014/main" xmlns="" id="{E5CF5913-F64C-48E5-A9CE-138EB12F57E1}"/>
                </a:ext>
              </a:extLst>
            </p:cNvPr>
            <p:cNvSpPr/>
            <p:nvPr/>
          </p:nvSpPr>
          <p:spPr>
            <a:xfrm>
              <a:off x="910974" y="3050357"/>
              <a:ext cx="356612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xmlns="" id="{9F567E76-36B5-45BD-98C2-EEBAFBED1945}"/>
              </a:ext>
            </a:extLst>
          </p:cNvPr>
          <p:cNvSpPr/>
          <p:nvPr/>
        </p:nvSpPr>
        <p:spPr>
          <a:xfrm>
            <a:off x="364732" y="2068166"/>
            <a:ext cx="29792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Национальная система</a:t>
            </a:r>
            <a:r>
              <a:rPr lang="ru-RU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торговли углеродными единицами</a:t>
            </a:r>
            <a:endParaRPr lang="ru-RU" sz="16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1" name="Параллелограмм 140">
            <a:extLst>
              <a:ext uri="{FF2B5EF4-FFF2-40B4-BE49-F238E27FC236}">
                <a16:creationId xmlns:a16="http://schemas.microsoft.com/office/drawing/2014/main" xmlns="" id="{35FF1E0A-1529-4549-B633-29C967061EAA}"/>
              </a:ext>
            </a:extLst>
          </p:cNvPr>
          <p:cNvSpPr/>
          <p:nvPr/>
        </p:nvSpPr>
        <p:spPr>
          <a:xfrm>
            <a:off x="3932251" y="2122853"/>
            <a:ext cx="4659136" cy="736173"/>
          </a:xfrm>
          <a:prstGeom prst="parallelogram">
            <a:avLst>
              <a:gd name="adj" fmla="val 26802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2" name="Прямоугольник 141">
            <a:extLst>
              <a:ext uri="{FF2B5EF4-FFF2-40B4-BE49-F238E27FC236}">
                <a16:creationId xmlns:a16="http://schemas.microsoft.com/office/drawing/2014/main" xmlns="" id="{9F567E76-36B5-45BD-98C2-EEBAFBED1945}"/>
              </a:ext>
            </a:extLst>
          </p:cNvPr>
          <p:cNvSpPr/>
          <p:nvPr/>
        </p:nvSpPr>
        <p:spPr>
          <a:xfrm>
            <a:off x="4110573" y="2206286"/>
            <a:ext cx="18276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Международные</a:t>
            </a:r>
          </a:p>
          <a:p>
            <a:r>
              <a:rPr lang="ru-RU" sz="15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системы</a:t>
            </a:r>
          </a:p>
        </p:txBody>
      </p:sp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xmlns="" id="{9F567E76-36B5-45BD-98C2-EEBAFBED1945}"/>
              </a:ext>
            </a:extLst>
          </p:cNvPr>
          <p:cNvSpPr/>
          <p:nvPr/>
        </p:nvSpPr>
        <p:spPr>
          <a:xfrm>
            <a:off x="6705025" y="2221819"/>
            <a:ext cx="1172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Пилотные регионы</a:t>
            </a:r>
            <a:endParaRPr lang="ru-RU" sz="1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r="4650"/>
          <a:stretch/>
        </p:blipFill>
        <p:spPr>
          <a:xfrm>
            <a:off x="7957482" y="3954706"/>
            <a:ext cx="343832" cy="339206"/>
          </a:xfrm>
          <a:prstGeom prst="ellipse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r="4650"/>
          <a:stretch/>
        </p:blipFill>
        <p:spPr>
          <a:xfrm>
            <a:off x="7684592" y="1644194"/>
            <a:ext cx="376247" cy="356400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154" y="2307432"/>
            <a:ext cx="362276" cy="36227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xmlns="" id="{F78A5547-F984-4874-9E96-1300C10326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129" y="2307432"/>
            <a:ext cx="338233" cy="356400"/>
          </a:xfrm>
          <a:prstGeom prst="ellipse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xmlns="" id="{F78A5547-F984-4874-9E96-1300C10326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548" y="2120194"/>
            <a:ext cx="338233" cy="356400"/>
          </a:xfrm>
          <a:prstGeom prst="ellipse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r="4650"/>
          <a:stretch/>
        </p:blipFill>
        <p:spPr>
          <a:xfrm>
            <a:off x="6343742" y="2119429"/>
            <a:ext cx="381582" cy="361453"/>
          </a:xfrm>
          <a:prstGeom prst="ellipse">
            <a:avLst/>
          </a:prstGeom>
        </p:spPr>
      </p:pic>
      <p:pic>
        <p:nvPicPr>
          <p:cNvPr id="93" name="Рисунок 92" descr="Изображение выглядит как часы,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EB956C5E-5773-492A-A017-50CE0A9B49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78" y="2488489"/>
            <a:ext cx="338232" cy="356400"/>
          </a:xfrm>
          <a:prstGeom prst="ellipse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657" y="2497198"/>
            <a:ext cx="356400" cy="356400"/>
          </a:xfrm>
          <a:prstGeom prst="ellipse">
            <a:avLst/>
          </a:prstGeom>
        </p:spPr>
      </p:pic>
      <p:cxnSp>
        <p:nvCxnSpPr>
          <p:cNvPr id="108" name="Прямая со стрелкой 107"/>
          <p:cNvCxnSpPr/>
          <p:nvPr/>
        </p:nvCxnSpPr>
        <p:spPr>
          <a:xfrm>
            <a:off x="6134917" y="2285402"/>
            <a:ext cx="216000" cy="0"/>
          </a:xfrm>
          <a:prstGeom prst="straightConnector1">
            <a:avLst/>
          </a:prstGeom>
          <a:ln w="19050">
            <a:solidFill>
              <a:srgbClr val="44536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E5465AEE-605C-4EBA-8DD1-FCBB06A3DD97}"/>
              </a:ext>
            </a:extLst>
          </p:cNvPr>
          <p:cNvGrpSpPr/>
          <p:nvPr/>
        </p:nvGrpSpPr>
        <p:grpSpPr>
          <a:xfrm>
            <a:off x="9094811" y="2237792"/>
            <a:ext cx="2799735" cy="790322"/>
            <a:chOff x="9094811" y="2251465"/>
            <a:chExt cx="2799735" cy="790322"/>
          </a:xfrm>
        </p:grpSpPr>
        <p:sp>
          <p:nvSpPr>
            <p:cNvPr id="106" name="TextBox 105"/>
            <p:cNvSpPr txBox="1"/>
            <p:nvPr/>
          </p:nvSpPr>
          <p:spPr>
            <a:xfrm>
              <a:off x="9295295" y="2251465"/>
              <a:ext cx="259925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dirty="0">
                  <a:solidFill>
                    <a:srgbClr val="44536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Возможность присоединения к СТК других стран</a:t>
              </a:r>
            </a:p>
          </p:txBody>
        </p:sp>
        <p:sp>
          <p:nvSpPr>
            <p:cNvPr id="111" name="Равнобедренный треугольник 110"/>
            <p:cNvSpPr/>
            <p:nvPr/>
          </p:nvSpPr>
          <p:spPr>
            <a:xfrm rot="5400000">
              <a:off x="8823316" y="2571309"/>
              <a:ext cx="741973" cy="19898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4A742D33-7592-4848-B726-F9E31F5F6E19}"/>
              </a:ext>
            </a:extLst>
          </p:cNvPr>
          <p:cNvGrpSpPr/>
          <p:nvPr/>
        </p:nvGrpSpPr>
        <p:grpSpPr>
          <a:xfrm>
            <a:off x="9087498" y="3148297"/>
            <a:ext cx="3121435" cy="741973"/>
            <a:chOff x="9087498" y="3266223"/>
            <a:chExt cx="3121435" cy="741973"/>
          </a:xfrm>
        </p:grpSpPr>
        <p:sp>
          <p:nvSpPr>
            <p:cNvPr id="109" name="TextBox 108"/>
            <p:cNvSpPr txBox="1"/>
            <p:nvPr/>
          </p:nvSpPr>
          <p:spPr>
            <a:xfrm>
              <a:off x="9291065" y="3331196"/>
              <a:ext cx="291786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dirty="0">
                  <a:solidFill>
                    <a:srgbClr val="44536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Ни одна СТК напрямую не покрывает </a:t>
              </a:r>
              <a:r>
                <a:rPr lang="en-US" sz="1500" dirty="0">
                  <a:solidFill>
                    <a:srgbClr val="44536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Scope</a:t>
              </a:r>
              <a:r>
                <a:rPr lang="ru-RU" sz="1500" dirty="0">
                  <a:solidFill>
                    <a:srgbClr val="44536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2 и </a:t>
              </a:r>
              <a:r>
                <a:rPr lang="en-US" sz="1500" dirty="0">
                  <a:solidFill>
                    <a:srgbClr val="44536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Scope</a:t>
              </a:r>
              <a:r>
                <a:rPr lang="ru-RU" sz="1500" dirty="0">
                  <a:solidFill>
                    <a:srgbClr val="44536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3</a:t>
              </a:r>
            </a:p>
          </p:txBody>
        </p:sp>
        <p:sp>
          <p:nvSpPr>
            <p:cNvPr id="120" name="Равнобедренный треугольник 119"/>
            <p:cNvSpPr/>
            <p:nvPr/>
          </p:nvSpPr>
          <p:spPr>
            <a:xfrm rot="5400000">
              <a:off x="8816003" y="3537718"/>
              <a:ext cx="741973" cy="19898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CB13BD5E-E437-4DD8-BE8D-FAD10B080F9E}"/>
              </a:ext>
            </a:extLst>
          </p:cNvPr>
          <p:cNvGrpSpPr/>
          <p:nvPr/>
        </p:nvGrpSpPr>
        <p:grpSpPr>
          <a:xfrm>
            <a:off x="9094812" y="4010453"/>
            <a:ext cx="2900477" cy="784830"/>
            <a:chOff x="9094812" y="4207436"/>
            <a:chExt cx="2900477" cy="784830"/>
          </a:xfrm>
        </p:grpSpPr>
        <p:sp>
          <p:nvSpPr>
            <p:cNvPr id="129" name="TextBox 128"/>
            <p:cNvSpPr txBox="1"/>
            <p:nvPr/>
          </p:nvSpPr>
          <p:spPr>
            <a:xfrm>
              <a:off x="9289597" y="4207436"/>
              <a:ext cx="270569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dirty="0">
                  <a:solidFill>
                    <a:srgbClr val="44536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Возможен учет других газов за счет применения </a:t>
              </a:r>
              <a:br>
                <a:rPr lang="ru-RU" sz="1500" dirty="0">
                  <a:solidFill>
                    <a:srgbClr val="44536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</a:br>
              <a:r>
                <a:rPr lang="ru-RU" sz="1500" dirty="0">
                  <a:solidFill>
                    <a:srgbClr val="44536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СО2-эквивалента</a:t>
              </a:r>
              <a:r>
                <a:rPr lang="en-US" sz="1500" dirty="0">
                  <a:solidFill>
                    <a:srgbClr val="44536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endParaRPr lang="ru-RU" sz="1500" dirty="0">
                <a:solidFill>
                  <a:srgbClr val="44536A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22" name="Равнобедренный треугольник 121"/>
            <p:cNvSpPr/>
            <p:nvPr/>
          </p:nvSpPr>
          <p:spPr>
            <a:xfrm rot="5400000">
              <a:off x="8823317" y="4490575"/>
              <a:ext cx="741973" cy="19898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8" name="Параллелограмм 127">
            <a:extLst>
              <a:ext uri="{FF2B5EF4-FFF2-40B4-BE49-F238E27FC236}">
                <a16:creationId xmlns:a16="http://schemas.microsoft.com/office/drawing/2014/main" xmlns="" id="{E736F739-B773-4D3A-A2E7-48067657C148}"/>
              </a:ext>
            </a:extLst>
          </p:cNvPr>
          <p:cNvSpPr/>
          <p:nvPr/>
        </p:nvSpPr>
        <p:spPr>
          <a:xfrm>
            <a:off x="3944607" y="4839677"/>
            <a:ext cx="4659136" cy="738000"/>
          </a:xfrm>
          <a:prstGeom prst="parallelogram">
            <a:avLst>
              <a:gd name="adj" fmla="val 26802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xmlns="" id="{9F567E76-36B5-45BD-98C2-EEBAFBED1945}"/>
              </a:ext>
            </a:extLst>
          </p:cNvPr>
          <p:cNvSpPr/>
          <p:nvPr/>
        </p:nvSpPr>
        <p:spPr>
          <a:xfrm>
            <a:off x="4150424" y="4926528"/>
            <a:ext cx="31501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Освобождение от приобретения квоты для МСП</a:t>
            </a:r>
          </a:p>
        </p:txBody>
      </p:sp>
      <p:pic>
        <p:nvPicPr>
          <p:cNvPr id="148" name="Рисунок 147" descr="Изображение выглядит как часы,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EB956C5E-5773-492A-A017-50CE0A9B49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771" y="4961767"/>
            <a:ext cx="409977" cy="432000"/>
          </a:xfrm>
          <a:prstGeom prst="ellipse">
            <a:avLst/>
          </a:prstGeom>
        </p:spPr>
      </p:pic>
      <p:pic>
        <p:nvPicPr>
          <p:cNvPr id="149" name="Рисунок 14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111" y="4965065"/>
            <a:ext cx="432000" cy="432000"/>
          </a:xfrm>
          <a:prstGeom prst="ellipse">
            <a:avLst/>
          </a:prstGeom>
        </p:spPr>
      </p:pic>
      <p:pic>
        <p:nvPicPr>
          <p:cNvPr id="150" name="Рисунок 149" descr="Изображение выглядит как часы,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EB956C5E-5773-492A-A017-50CE0A9B49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73" y="5751926"/>
            <a:ext cx="338232" cy="356400"/>
          </a:xfrm>
          <a:prstGeom prst="ellipse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:a16="http://schemas.microsoft.com/office/drawing/2014/main" xmlns="" id="{F78A5547-F984-4874-9E96-1300C10326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38" y="5747855"/>
            <a:ext cx="338233" cy="356400"/>
          </a:xfrm>
          <a:prstGeom prst="ellipse">
            <a:avLst/>
          </a:prstGeom>
        </p:spPr>
      </p:pic>
      <p:pic>
        <p:nvPicPr>
          <p:cNvPr id="152" name="Рисунок 1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382" y="5740909"/>
            <a:ext cx="356400" cy="356400"/>
          </a:xfrm>
          <a:prstGeom prst="ellipse">
            <a:avLst/>
          </a:prstGeom>
        </p:spPr>
      </p:pic>
      <p:pic>
        <p:nvPicPr>
          <p:cNvPr id="153" name="Рисунок 15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 t="13041" r="14217" b="20871"/>
          <a:stretch/>
        </p:blipFill>
        <p:spPr>
          <a:xfrm>
            <a:off x="7330638" y="6126383"/>
            <a:ext cx="368640" cy="360000"/>
          </a:xfrm>
          <a:prstGeom prst="ellipse">
            <a:avLst/>
          </a:prstGeom>
        </p:spPr>
      </p:pic>
      <p:pic>
        <p:nvPicPr>
          <p:cNvPr id="154" name="Рисунок 1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836" y="6116082"/>
            <a:ext cx="342204" cy="356400"/>
          </a:xfrm>
          <a:prstGeom prst="ellipse">
            <a:avLst/>
          </a:prstGeom>
        </p:spPr>
      </p:pic>
      <p:pic>
        <p:nvPicPr>
          <p:cNvPr id="155" name="Рисунок 15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r="4650"/>
          <a:stretch/>
        </p:blipFill>
        <p:spPr>
          <a:xfrm>
            <a:off x="7706160" y="6125117"/>
            <a:ext cx="376247" cy="356400"/>
          </a:xfrm>
          <a:prstGeom prst="ellipse">
            <a:avLst/>
          </a:prstGeom>
        </p:spPr>
      </p:pic>
      <p:pic>
        <p:nvPicPr>
          <p:cNvPr id="156" name="object 2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509095" y="5770499"/>
            <a:ext cx="345948" cy="333756"/>
          </a:xfrm>
          <a:prstGeom prst="rect">
            <a:avLst/>
          </a:prstGeom>
        </p:spPr>
      </p:pic>
      <p:pic>
        <p:nvPicPr>
          <p:cNvPr id="157" name="object 6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517387" y="6134018"/>
            <a:ext cx="345948" cy="333756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A05BE444-90CA-4A12-AD99-A2859E61AEFE}"/>
              </a:ext>
            </a:extLst>
          </p:cNvPr>
          <p:cNvGrpSpPr/>
          <p:nvPr/>
        </p:nvGrpSpPr>
        <p:grpSpPr>
          <a:xfrm>
            <a:off x="9093819" y="4915466"/>
            <a:ext cx="3155318" cy="1015663"/>
            <a:chOff x="9093819" y="5188516"/>
            <a:chExt cx="3155318" cy="1015663"/>
          </a:xfrm>
        </p:grpSpPr>
        <p:sp>
          <p:nvSpPr>
            <p:cNvPr id="158" name="Равнобедренный треугольник 157"/>
            <p:cNvSpPr/>
            <p:nvPr/>
          </p:nvSpPr>
          <p:spPr>
            <a:xfrm rot="5400000">
              <a:off x="8822324" y="5608599"/>
              <a:ext cx="741973" cy="19898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9295294" y="5188516"/>
              <a:ext cx="29538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dirty="0">
                  <a:solidFill>
                    <a:srgbClr val="44536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Возможность комбинировать торговлю квотами с другими инструментами снижения углеродного следа </a:t>
              </a:r>
            </a:p>
          </p:txBody>
        </p:sp>
      </p:grpSp>
      <p:cxnSp>
        <p:nvCxnSpPr>
          <p:cNvPr id="161" name="Прямая со стрелкой 160"/>
          <p:cNvCxnSpPr/>
          <p:nvPr/>
        </p:nvCxnSpPr>
        <p:spPr>
          <a:xfrm>
            <a:off x="6142210" y="2654890"/>
            <a:ext cx="216000" cy="0"/>
          </a:xfrm>
          <a:prstGeom prst="straightConnector1">
            <a:avLst/>
          </a:prstGeom>
          <a:ln w="19050">
            <a:solidFill>
              <a:srgbClr val="44536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F4B4CF8-09D3-4DD9-B2CE-4A73E0EE0C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295052" y="6563457"/>
            <a:ext cx="2743200" cy="365125"/>
          </a:xfrm>
        </p:spPr>
        <p:txBody>
          <a:bodyPr/>
          <a:lstStyle/>
          <a:p>
            <a:fld id="{B6F15528-21DE-4FAA-801E-634DDDAF4B2B}" type="slidenum">
              <a:rPr lang="ru-RU" smtClean="0"/>
              <a:t>10</a:t>
            </a:fld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8AF494EF-92BE-46AB-B44A-3225E722AEAB}"/>
              </a:ext>
            </a:extLst>
          </p:cNvPr>
          <p:cNvSpPr/>
          <p:nvPr/>
        </p:nvSpPr>
        <p:spPr>
          <a:xfrm>
            <a:off x="8973073" y="5986980"/>
            <a:ext cx="3073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Во главу угла ставится гибкость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875846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xmlns="" id="{871651DF-E34E-4FAF-91D0-06C2887C1530}"/>
              </a:ext>
            </a:extLst>
          </p:cNvPr>
          <p:cNvSpPr/>
          <p:nvPr/>
        </p:nvSpPr>
        <p:spPr>
          <a:xfrm flipH="1" flipV="1">
            <a:off x="496885" y="1325137"/>
            <a:ext cx="5133096" cy="5277059"/>
          </a:xfrm>
          <a:prstGeom prst="rect">
            <a:avLst/>
          </a:prstGeom>
          <a:solidFill>
            <a:schemeClr val="bg1"/>
          </a:solidFill>
          <a:ln>
            <a:solidFill>
              <a:srgbClr val="00AEB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11471672" y="92717"/>
            <a:ext cx="388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97B8BFBD-D4F3-4B9F-9A5C-C1D1BABB53C3}"/>
              </a:ext>
            </a:extLst>
          </p:cNvPr>
          <p:cNvSpPr txBox="1"/>
          <p:nvPr/>
        </p:nvSpPr>
        <p:spPr>
          <a:xfrm>
            <a:off x="3449868" y="6017422"/>
            <a:ext cx="2003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Поглощающая способность лесов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2004B4C2-E51D-441D-9C13-0A3A17EF52DB}"/>
              </a:ext>
            </a:extLst>
          </p:cNvPr>
          <p:cNvSpPr txBox="1"/>
          <p:nvPr/>
        </p:nvSpPr>
        <p:spPr>
          <a:xfrm>
            <a:off x="546417" y="4044416"/>
            <a:ext cx="1870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Низкоуглеродные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сертификаты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D2A50799-5805-4EDB-88F4-833105D6815C}"/>
              </a:ext>
            </a:extLst>
          </p:cNvPr>
          <p:cNvSpPr txBox="1"/>
          <p:nvPr/>
        </p:nvSpPr>
        <p:spPr>
          <a:xfrm>
            <a:off x="680562" y="5746376"/>
            <a:ext cx="1613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Добровольные климатические проекты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18B6617F-7115-4FAF-AF80-90618A6BE2BE}"/>
              </a:ext>
            </a:extLst>
          </p:cNvPr>
          <p:cNvGrpSpPr/>
          <p:nvPr/>
        </p:nvGrpSpPr>
        <p:grpSpPr>
          <a:xfrm>
            <a:off x="2184129" y="1549559"/>
            <a:ext cx="3217522" cy="871044"/>
            <a:chOff x="152401" y="1584065"/>
            <a:chExt cx="3217522" cy="871044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1F43F765-9A35-4F4C-9F40-B9FD417CF13B}"/>
                </a:ext>
              </a:extLst>
            </p:cNvPr>
            <p:cNvSpPr txBox="1"/>
            <p:nvPr/>
          </p:nvSpPr>
          <p:spPr>
            <a:xfrm>
              <a:off x="152401" y="1870334"/>
              <a:ext cx="3217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0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Подтверждение конкурентных преимуществ России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D914B48A-B4BD-41B6-84A1-25F992D91684}"/>
                </a:ext>
              </a:extLst>
            </p:cNvPr>
            <p:cNvSpPr txBox="1"/>
            <p:nvPr/>
          </p:nvSpPr>
          <p:spPr>
            <a:xfrm>
              <a:off x="273447" y="1584065"/>
              <a:ext cx="30964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000" b="1" dirty="0">
                  <a:solidFill>
                    <a:srgbClr val="00AEBB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«Все учитываем»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4C346383-D5C3-41B2-99AB-26841F03F2AC}"/>
              </a:ext>
            </a:extLst>
          </p:cNvPr>
          <p:cNvSpPr txBox="1"/>
          <p:nvPr/>
        </p:nvSpPr>
        <p:spPr>
          <a:xfrm>
            <a:off x="496886" y="1486213"/>
            <a:ext cx="1458914" cy="400110"/>
          </a:xfrm>
          <a:prstGeom prst="rect">
            <a:avLst/>
          </a:prstGeom>
          <a:solidFill>
            <a:srgbClr val="00AE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ЭТАП 1</a:t>
            </a:r>
          </a:p>
        </p:txBody>
      </p:sp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xmlns="" id="{9CC20957-4FD6-419C-B715-B7F59CAA5C76}"/>
              </a:ext>
            </a:extLst>
          </p:cNvPr>
          <p:cNvSpPr/>
          <p:nvPr/>
        </p:nvSpPr>
        <p:spPr>
          <a:xfrm rot="5400000">
            <a:off x="4709997" y="3636295"/>
            <a:ext cx="2929550" cy="514326"/>
          </a:xfrm>
          <a:prstGeom prst="triangle">
            <a:avLst>
              <a:gd name="adj" fmla="val 495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Равнобедренный треугольник 102">
            <a:extLst>
              <a:ext uri="{FF2B5EF4-FFF2-40B4-BE49-F238E27FC236}">
                <a16:creationId xmlns:a16="http://schemas.microsoft.com/office/drawing/2014/main" xmlns="" id="{0D8BA18F-27E7-4BAF-A84E-38179EB75BC6}"/>
              </a:ext>
            </a:extLst>
          </p:cNvPr>
          <p:cNvSpPr/>
          <p:nvPr/>
        </p:nvSpPr>
        <p:spPr>
          <a:xfrm rot="5400000">
            <a:off x="1876128" y="3188582"/>
            <a:ext cx="1142403" cy="220926"/>
          </a:xfrm>
          <a:prstGeom prst="triangle">
            <a:avLst>
              <a:gd name="adj" fmla="val 49567"/>
            </a:avLst>
          </a:prstGeom>
          <a:solidFill>
            <a:schemeClr val="bg1"/>
          </a:solidFill>
          <a:ln>
            <a:solidFill>
              <a:srgbClr val="00A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92570B1B-A862-4E6A-926A-6AF34935AB1F}"/>
              </a:ext>
            </a:extLst>
          </p:cNvPr>
          <p:cNvSpPr txBox="1"/>
          <p:nvPr/>
        </p:nvSpPr>
        <p:spPr>
          <a:xfrm>
            <a:off x="2696529" y="2830668"/>
            <a:ext cx="2827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AEB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Возможность подтвердить </a:t>
            </a:r>
            <a:r>
              <a:rPr lang="ru-RU" sz="1600" dirty="0" err="1">
                <a:solidFill>
                  <a:srgbClr val="00AEB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низкоуглеродный</a:t>
            </a:r>
            <a:r>
              <a:rPr lang="ru-RU" sz="1600" dirty="0">
                <a:solidFill>
                  <a:srgbClr val="00AEB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статус отечественной генерации:</a:t>
            </a:r>
          </a:p>
          <a:p>
            <a:endParaRPr lang="ru-RU" sz="1600" dirty="0">
              <a:solidFill>
                <a:srgbClr val="00AEBB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ru-RU" sz="1600" i="1" dirty="0">
                <a:solidFill>
                  <a:srgbClr val="00AEB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Большие ГЭС и АЭС</a:t>
            </a:r>
          </a:p>
        </p:txBody>
      </p: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xmlns="" id="{4F756C9E-0BCF-4804-BB55-FFED497AA163}"/>
              </a:ext>
            </a:extLst>
          </p:cNvPr>
          <p:cNvGrpSpPr/>
          <p:nvPr/>
        </p:nvGrpSpPr>
        <p:grpSpPr>
          <a:xfrm>
            <a:off x="899171" y="2576226"/>
            <a:ext cx="1167751" cy="1428216"/>
            <a:chOff x="899171" y="2576226"/>
            <a:chExt cx="1167751" cy="1428216"/>
          </a:xfrm>
        </p:grpSpPr>
        <p:grpSp>
          <p:nvGrpSpPr>
            <p:cNvPr id="105" name="Группа 104">
              <a:extLst>
                <a:ext uri="{FF2B5EF4-FFF2-40B4-BE49-F238E27FC236}">
                  <a16:creationId xmlns:a16="http://schemas.microsoft.com/office/drawing/2014/main" xmlns="" id="{255625F9-7D4E-409D-9CA1-40C867443772}"/>
                </a:ext>
              </a:extLst>
            </p:cNvPr>
            <p:cNvGrpSpPr/>
            <p:nvPr/>
          </p:nvGrpSpPr>
          <p:grpSpPr>
            <a:xfrm>
              <a:off x="899171" y="2576226"/>
              <a:ext cx="1167751" cy="1428216"/>
              <a:chOff x="899171" y="2576226"/>
              <a:chExt cx="1167751" cy="1428216"/>
            </a:xfrm>
          </p:grpSpPr>
          <p:sp>
            <p:nvSpPr>
              <p:cNvPr id="94" name="Прямоугольник 93">
                <a:extLst>
                  <a:ext uri="{FF2B5EF4-FFF2-40B4-BE49-F238E27FC236}">
                    <a16:creationId xmlns:a16="http://schemas.microsoft.com/office/drawing/2014/main" xmlns="" id="{DE4DE0F2-437D-4860-8823-3248D6D2E7EA}"/>
                  </a:ext>
                </a:extLst>
              </p:cNvPr>
              <p:cNvSpPr/>
              <p:nvPr/>
            </p:nvSpPr>
            <p:spPr>
              <a:xfrm>
                <a:off x="922987" y="2576226"/>
                <a:ext cx="1117328" cy="142821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AE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Звезда: 10 точек 94">
                <a:extLst>
                  <a:ext uri="{FF2B5EF4-FFF2-40B4-BE49-F238E27FC236}">
                    <a16:creationId xmlns:a16="http://schemas.microsoft.com/office/drawing/2014/main" xmlns="" id="{DE41174B-8066-4E82-864F-C0D93EFB8ACA}"/>
                  </a:ext>
                </a:extLst>
              </p:cNvPr>
              <p:cNvSpPr/>
              <p:nvPr/>
            </p:nvSpPr>
            <p:spPr>
              <a:xfrm>
                <a:off x="1684516" y="3633174"/>
                <a:ext cx="245628" cy="292388"/>
              </a:xfrm>
              <a:prstGeom prst="star10">
                <a:avLst/>
              </a:prstGeom>
              <a:solidFill>
                <a:srgbClr val="00AEBB"/>
              </a:solidFill>
              <a:ln>
                <a:solidFill>
                  <a:srgbClr val="00AE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7" name="Рисунок 96" descr="Разряженная батарея">
                <a:extLst>
                  <a:ext uri="{FF2B5EF4-FFF2-40B4-BE49-F238E27FC236}">
                    <a16:creationId xmlns:a16="http://schemas.microsoft.com/office/drawing/2014/main" xmlns="" id="{A8C71461-F9BD-4101-A539-02FEEB5DB9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1032164" y="2743451"/>
                <a:ext cx="923636" cy="923636"/>
              </a:xfrm>
              <a:prstGeom prst="rect">
                <a:avLst/>
              </a:prstGeom>
            </p:spPr>
          </p:pic>
          <p:pic>
            <p:nvPicPr>
              <p:cNvPr id="101" name="Рисунок 100" descr="Растение">
                <a:extLst>
                  <a:ext uri="{FF2B5EF4-FFF2-40B4-BE49-F238E27FC236}">
                    <a16:creationId xmlns:a16="http://schemas.microsoft.com/office/drawing/2014/main" xmlns="" id="{95F26D68-1583-40A6-AE0F-6357D767A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1348480" y="3038079"/>
                <a:ext cx="336036" cy="336036"/>
              </a:xfrm>
              <a:prstGeom prst="rect">
                <a:avLst/>
              </a:prstGeom>
            </p:spPr>
          </p:pic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xmlns="" id="{66321E63-90BB-49E0-8807-30224A28D32F}"/>
                  </a:ext>
                </a:extLst>
              </p:cNvPr>
              <p:cNvSpPr txBox="1"/>
              <p:nvPr/>
            </p:nvSpPr>
            <p:spPr>
              <a:xfrm>
                <a:off x="899171" y="2637547"/>
                <a:ext cx="116775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100" dirty="0">
                    <a:solidFill>
                      <a:srgbClr val="00AEBB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СЕРТИФИКАТ</a:t>
                </a:r>
              </a:p>
            </p:txBody>
          </p:sp>
        </p:grpSp>
        <p:cxnSp>
          <p:nvCxnSpPr>
            <p:cNvPr id="107" name="Прямая соединительная линия 106">
              <a:extLst>
                <a:ext uri="{FF2B5EF4-FFF2-40B4-BE49-F238E27FC236}">
                  <a16:creationId xmlns:a16="http://schemas.microsoft.com/office/drawing/2014/main" xmlns="" id="{71DE59AE-FB2E-47A8-96B9-AA3734C4EF06}"/>
                </a:ext>
              </a:extLst>
            </p:cNvPr>
            <p:cNvCxnSpPr/>
            <p:nvPr/>
          </p:nvCxnSpPr>
          <p:spPr>
            <a:xfrm>
              <a:off x="1032164" y="3699765"/>
              <a:ext cx="453736" cy="0"/>
            </a:xfrm>
            <a:prstGeom prst="line">
              <a:avLst/>
            </a:prstGeom>
            <a:ln>
              <a:solidFill>
                <a:srgbClr val="00AE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>
              <a:extLst>
                <a:ext uri="{FF2B5EF4-FFF2-40B4-BE49-F238E27FC236}">
                  <a16:creationId xmlns:a16="http://schemas.microsoft.com/office/drawing/2014/main" xmlns="" id="{01E15E41-1C08-437D-85C2-81DD8CD45421}"/>
                </a:ext>
              </a:extLst>
            </p:cNvPr>
            <p:cNvCxnSpPr/>
            <p:nvPr/>
          </p:nvCxnSpPr>
          <p:spPr>
            <a:xfrm>
              <a:off x="1032164" y="3783585"/>
              <a:ext cx="453736" cy="0"/>
            </a:xfrm>
            <a:prstGeom prst="line">
              <a:avLst/>
            </a:prstGeom>
            <a:ln>
              <a:solidFill>
                <a:srgbClr val="00AE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>
              <a:extLst>
                <a:ext uri="{FF2B5EF4-FFF2-40B4-BE49-F238E27FC236}">
                  <a16:creationId xmlns:a16="http://schemas.microsoft.com/office/drawing/2014/main" xmlns="" id="{271F259A-81C8-4C89-802B-70F51BEFC575}"/>
                </a:ext>
              </a:extLst>
            </p:cNvPr>
            <p:cNvCxnSpPr/>
            <p:nvPr/>
          </p:nvCxnSpPr>
          <p:spPr>
            <a:xfrm>
              <a:off x="1032164" y="3874072"/>
              <a:ext cx="453736" cy="0"/>
            </a:xfrm>
            <a:prstGeom prst="line">
              <a:avLst/>
            </a:prstGeom>
            <a:ln>
              <a:solidFill>
                <a:srgbClr val="00AE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9" name="Рисунок 118" descr="Дерево танабата">
            <a:extLst>
              <a:ext uri="{FF2B5EF4-FFF2-40B4-BE49-F238E27FC236}">
                <a16:creationId xmlns:a16="http://schemas.microsoft.com/office/drawing/2014/main" xmlns="" id="{A0C47A93-300E-48BF-BD58-2FF001D38F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15578" y="4850169"/>
            <a:ext cx="817842" cy="817842"/>
          </a:xfrm>
          <a:prstGeom prst="rect">
            <a:avLst/>
          </a:prstGeom>
        </p:spPr>
      </p:pic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xmlns="" id="{991F84A7-EED5-494C-BE20-DF91102B3160}"/>
              </a:ext>
            </a:extLst>
          </p:cNvPr>
          <p:cNvGrpSpPr/>
          <p:nvPr/>
        </p:nvGrpSpPr>
        <p:grpSpPr>
          <a:xfrm>
            <a:off x="3549583" y="4787615"/>
            <a:ext cx="1787774" cy="1307451"/>
            <a:chOff x="3622153" y="4787615"/>
            <a:chExt cx="1787774" cy="1307451"/>
          </a:xfrm>
        </p:grpSpPr>
        <p:pic>
          <p:nvPicPr>
            <p:cNvPr id="115" name="Рисунок 114" descr="Листопадное дерево">
              <a:extLst>
                <a:ext uri="{FF2B5EF4-FFF2-40B4-BE49-F238E27FC236}">
                  <a16:creationId xmlns:a16="http://schemas.microsoft.com/office/drawing/2014/main" xmlns="" id="{DA861381-E7AA-4D72-A2A2-C7E2D7560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622153" y="5184260"/>
              <a:ext cx="683054" cy="683054"/>
            </a:xfrm>
            <a:prstGeom prst="rect">
              <a:avLst/>
            </a:prstGeom>
          </p:spPr>
        </p:pic>
        <p:pic>
          <p:nvPicPr>
            <p:cNvPr id="121" name="Рисунок 120" descr="Листопадное дерево">
              <a:extLst>
                <a:ext uri="{FF2B5EF4-FFF2-40B4-BE49-F238E27FC236}">
                  <a16:creationId xmlns:a16="http://schemas.microsoft.com/office/drawing/2014/main" xmlns="" id="{06D82FAD-CF04-4CC9-AA10-96645A31B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985621" y="5412012"/>
              <a:ext cx="683054" cy="683054"/>
            </a:xfrm>
            <a:prstGeom prst="rect">
              <a:avLst/>
            </a:prstGeom>
          </p:spPr>
        </p:pic>
        <p:pic>
          <p:nvPicPr>
            <p:cNvPr id="122" name="Рисунок 121" descr="Листопадное дерево">
              <a:extLst>
                <a:ext uri="{FF2B5EF4-FFF2-40B4-BE49-F238E27FC236}">
                  <a16:creationId xmlns:a16="http://schemas.microsoft.com/office/drawing/2014/main" xmlns="" id="{D0E97985-C3D2-457D-A61C-07423201E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4239639" y="5253177"/>
              <a:ext cx="683054" cy="683054"/>
            </a:xfrm>
            <a:prstGeom prst="rect">
              <a:avLst/>
            </a:prstGeom>
          </p:spPr>
        </p:pic>
        <p:pic>
          <p:nvPicPr>
            <p:cNvPr id="123" name="Рисунок 122" descr="Листопадное дерево">
              <a:extLst>
                <a:ext uri="{FF2B5EF4-FFF2-40B4-BE49-F238E27FC236}">
                  <a16:creationId xmlns:a16="http://schemas.microsoft.com/office/drawing/2014/main" xmlns="" id="{329D7582-5B37-4ADE-9BF3-3A71E95BA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4537207" y="5400914"/>
              <a:ext cx="683054" cy="683054"/>
            </a:xfrm>
            <a:prstGeom prst="rect">
              <a:avLst/>
            </a:prstGeom>
          </p:spPr>
        </p:pic>
        <p:pic>
          <p:nvPicPr>
            <p:cNvPr id="124" name="Рисунок 123" descr="Листопадное дерево">
              <a:extLst>
                <a:ext uri="{FF2B5EF4-FFF2-40B4-BE49-F238E27FC236}">
                  <a16:creationId xmlns:a16="http://schemas.microsoft.com/office/drawing/2014/main" xmlns="" id="{0FCE94FF-5428-4C46-8CD5-E65A24C0C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4726873" y="4953722"/>
              <a:ext cx="683054" cy="683054"/>
            </a:xfrm>
            <a:prstGeom prst="rect">
              <a:avLst/>
            </a:prstGeom>
          </p:spPr>
        </p:pic>
        <p:pic>
          <p:nvPicPr>
            <p:cNvPr id="125" name="Рисунок 124" descr="Листопадное дерево">
              <a:extLst>
                <a:ext uri="{FF2B5EF4-FFF2-40B4-BE49-F238E27FC236}">
                  <a16:creationId xmlns:a16="http://schemas.microsoft.com/office/drawing/2014/main" xmlns="" id="{0F676FD9-5FCB-4CFE-9622-F7F75C80F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4280316" y="4787615"/>
              <a:ext cx="683054" cy="683054"/>
            </a:xfrm>
            <a:prstGeom prst="rect">
              <a:avLst/>
            </a:prstGeom>
          </p:spPr>
        </p:pic>
        <p:pic>
          <p:nvPicPr>
            <p:cNvPr id="128" name="Рисунок 127" descr="Листопадное дерево">
              <a:extLst>
                <a:ext uri="{FF2B5EF4-FFF2-40B4-BE49-F238E27FC236}">
                  <a16:creationId xmlns:a16="http://schemas.microsoft.com/office/drawing/2014/main" xmlns="" id="{673254FB-827C-43E7-9A95-1E25089D9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708075" y="4789421"/>
              <a:ext cx="683054" cy="683054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xmlns="" id="{F9770739-DEF2-4381-99B9-105B9DA54D3F}"/>
                </a:ext>
              </a:extLst>
            </p:cNvPr>
            <p:cNvSpPr txBox="1"/>
            <p:nvPr/>
          </p:nvSpPr>
          <p:spPr>
            <a:xfrm>
              <a:off x="3674478" y="5315444"/>
              <a:ext cx="4925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СО2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990E9C3D-D93D-4A40-A89F-36BB1CD0C548}"/>
                </a:ext>
              </a:extLst>
            </p:cNvPr>
            <p:cNvSpPr txBox="1"/>
            <p:nvPr/>
          </p:nvSpPr>
          <p:spPr>
            <a:xfrm>
              <a:off x="4319338" y="5345413"/>
              <a:ext cx="4925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СО2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xmlns="" id="{F1D6A436-A424-4B6E-9528-9744A96A88D2}"/>
                </a:ext>
              </a:extLst>
            </p:cNvPr>
            <p:cNvSpPr txBox="1"/>
            <p:nvPr/>
          </p:nvSpPr>
          <p:spPr>
            <a:xfrm>
              <a:off x="3783117" y="4914778"/>
              <a:ext cx="4925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СО2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xmlns="" id="{922C0376-C7F6-44AF-9166-36E2AFFB872F}"/>
                </a:ext>
              </a:extLst>
            </p:cNvPr>
            <p:cNvSpPr txBox="1"/>
            <p:nvPr/>
          </p:nvSpPr>
          <p:spPr>
            <a:xfrm>
              <a:off x="4396860" y="4908591"/>
              <a:ext cx="4925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СО2</a:t>
              </a:r>
            </a:p>
          </p:txBody>
        </p:sp>
      </p:grp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B6323DB1-69C3-4C11-9FCE-A92C4891E863}"/>
              </a:ext>
            </a:extLst>
          </p:cNvPr>
          <p:cNvCxnSpPr/>
          <p:nvPr/>
        </p:nvCxnSpPr>
        <p:spPr>
          <a:xfrm>
            <a:off x="667196" y="4686015"/>
            <a:ext cx="4685507" cy="0"/>
          </a:xfrm>
          <a:prstGeom prst="line">
            <a:avLst/>
          </a:prstGeom>
          <a:ln>
            <a:solidFill>
              <a:srgbClr val="00AEBB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Равнобедренный треугольник 162">
            <a:extLst>
              <a:ext uri="{FF2B5EF4-FFF2-40B4-BE49-F238E27FC236}">
                <a16:creationId xmlns:a16="http://schemas.microsoft.com/office/drawing/2014/main" xmlns="" id="{7722327D-C186-4AF6-80F8-62B817CD9D20}"/>
              </a:ext>
            </a:extLst>
          </p:cNvPr>
          <p:cNvSpPr/>
          <p:nvPr/>
        </p:nvSpPr>
        <p:spPr>
          <a:xfrm rot="5400000">
            <a:off x="2295677" y="5365574"/>
            <a:ext cx="1142403" cy="220926"/>
          </a:xfrm>
          <a:prstGeom prst="triangle">
            <a:avLst>
              <a:gd name="adj" fmla="val 49567"/>
            </a:avLst>
          </a:prstGeom>
          <a:solidFill>
            <a:schemeClr val="bg1"/>
          </a:solidFill>
          <a:ln>
            <a:solidFill>
              <a:srgbClr val="00A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6B3C2C1A-F2DD-4E0E-91B3-2A09F8FDF869}"/>
              </a:ext>
            </a:extLst>
          </p:cNvPr>
          <p:cNvSpPr/>
          <p:nvPr/>
        </p:nvSpPr>
        <p:spPr>
          <a:xfrm flipH="1" flipV="1">
            <a:off x="6538238" y="1325137"/>
            <a:ext cx="5045577" cy="2376691"/>
          </a:xfrm>
          <a:prstGeom prst="rect">
            <a:avLst/>
          </a:prstGeom>
          <a:solidFill>
            <a:schemeClr val="bg1"/>
          </a:solidFill>
          <a:ln>
            <a:solidFill>
              <a:srgbClr val="007FC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0B142B55-881B-4B92-88C1-6A3758834D28}"/>
              </a:ext>
            </a:extLst>
          </p:cNvPr>
          <p:cNvSpPr/>
          <p:nvPr/>
        </p:nvSpPr>
        <p:spPr>
          <a:xfrm flipH="1" flipV="1">
            <a:off x="6538239" y="4254824"/>
            <a:ext cx="5045577" cy="2370964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AE0DB88F-AE1E-4B10-B253-0ECBB93F5936}"/>
              </a:ext>
            </a:extLst>
          </p:cNvPr>
          <p:cNvSpPr txBox="1"/>
          <p:nvPr/>
        </p:nvSpPr>
        <p:spPr>
          <a:xfrm>
            <a:off x="9011402" y="7902343"/>
            <a:ext cx="309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6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81F1140-2F72-4D82-8571-D3ED3B5A0F92}"/>
              </a:ext>
            </a:extLst>
          </p:cNvPr>
          <p:cNvSpPr txBox="1"/>
          <p:nvPr/>
        </p:nvSpPr>
        <p:spPr>
          <a:xfrm>
            <a:off x="7560482" y="3729891"/>
            <a:ext cx="3096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33CC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«Или</a:t>
            </a:r>
            <a:r>
              <a:rPr lang="en-US" sz="2800" b="1" dirty="0">
                <a:solidFill>
                  <a:srgbClr val="33CC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</a:t>
            </a:r>
            <a:r>
              <a:rPr lang="ru-RU" sz="2800" b="1" dirty="0">
                <a:solidFill>
                  <a:srgbClr val="33CC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И»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3823E332-252C-49BA-A409-18F2521F0348}"/>
              </a:ext>
            </a:extLst>
          </p:cNvPr>
          <p:cNvSpPr txBox="1"/>
          <p:nvPr/>
        </p:nvSpPr>
        <p:spPr>
          <a:xfrm>
            <a:off x="6543647" y="1486213"/>
            <a:ext cx="1458914" cy="400110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ЭТАП 2.1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84DB5B8F-FB45-4CE8-B4CC-6E5412E74570}"/>
              </a:ext>
            </a:extLst>
          </p:cNvPr>
          <p:cNvSpPr txBox="1"/>
          <p:nvPr/>
        </p:nvSpPr>
        <p:spPr>
          <a:xfrm>
            <a:off x="6543647" y="4337176"/>
            <a:ext cx="1458914" cy="4001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ЭТАП 2.2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8C6DD36C-8EC4-4620-8D87-9765F09E0B5B}"/>
              </a:ext>
            </a:extLst>
          </p:cNvPr>
          <p:cNvGrpSpPr/>
          <p:nvPr/>
        </p:nvGrpSpPr>
        <p:grpSpPr>
          <a:xfrm>
            <a:off x="8458726" y="1351448"/>
            <a:ext cx="3096873" cy="855687"/>
            <a:chOff x="334169" y="3141098"/>
            <a:chExt cx="3096873" cy="855687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AFFC327A-4801-48EB-9E22-D9EB8C209330}"/>
                </a:ext>
              </a:extLst>
            </p:cNvPr>
            <p:cNvSpPr txBox="1"/>
            <p:nvPr/>
          </p:nvSpPr>
          <p:spPr>
            <a:xfrm>
              <a:off x="334170" y="3412010"/>
              <a:ext cx="30968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0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Новые «жесткие» драйверы </a:t>
              </a:r>
              <a:r>
                <a:rPr lang="ru-RU" sz="1600" dirty="0" err="1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низкоуглеродного</a:t>
              </a:r>
              <a:r>
                <a:rPr lang="ru-RU" sz="160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развития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B046FACD-A773-45E8-B202-9C54A17EC038}"/>
                </a:ext>
              </a:extLst>
            </p:cNvPr>
            <p:cNvSpPr txBox="1"/>
            <p:nvPr/>
          </p:nvSpPr>
          <p:spPr>
            <a:xfrm>
              <a:off x="334169" y="3141098"/>
              <a:ext cx="30964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000" b="1" dirty="0">
                  <a:solidFill>
                    <a:srgbClr val="00999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«Государство укажет»</a:t>
              </a: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xmlns="" id="{85D3279A-1022-4A7C-9284-C942BE5AC135}"/>
              </a:ext>
            </a:extLst>
          </p:cNvPr>
          <p:cNvGrpSpPr/>
          <p:nvPr/>
        </p:nvGrpSpPr>
        <p:grpSpPr>
          <a:xfrm>
            <a:off x="8029420" y="4273455"/>
            <a:ext cx="3616163" cy="855687"/>
            <a:chOff x="-185121" y="3141098"/>
            <a:chExt cx="3616163" cy="855687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95278792-7872-460D-9773-D52B465E47A0}"/>
                </a:ext>
              </a:extLst>
            </p:cNvPr>
            <p:cNvSpPr txBox="1"/>
            <p:nvPr/>
          </p:nvSpPr>
          <p:spPr>
            <a:xfrm>
              <a:off x="-185121" y="3412010"/>
              <a:ext cx="36161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0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Институты бизнеса самостоятельно проработают меры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80D41FAC-2AB2-463E-864C-0F41F2BD2B65}"/>
                </a:ext>
              </a:extLst>
            </p:cNvPr>
            <p:cNvSpPr txBox="1"/>
            <p:nvPr/>
          </p:nvSpPr>
          <p:spPr>
            <a:xfrm>
              <a:off x="334169" y="3141098"/>
              <a:ext cx="30964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000" b="1" dirty="0">
                  <a:solidFill>
                    <a:schemeClr val="accent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«Бизнес сам»</a:t>
              </a:r>
            </a:p>
          </p:txBody>
        </p:sp>
      </p:grpSp>
      <p:sp>
        <p:nvSpPr>
          <p:cNvPr id="5" name="Знак ''плюс'' 4">
            <a:extLst>
              <a:ext uri="{FF2B5EF4-FFF2-40B4-BE49-F238E27FC236}">
                <a16:creationId xmlns:a16="http://schemas.microsoft.com/office/drawing/2014/main" xmlns="" id="{6419CC3E-7B3E-49BC-A0AD-F75CA7768EAD}"/>
              </a:ext>
            </a:extLst>
          </p:cNvPr>
          <p:cNvSpPr/>
          <p:nvPr/>
        </p:nvSpPr>
        <p:spPr>
          <a:xfrm>
            <a:off x="8613282" y="2470270"/>
            <a:ext cx="628806" cy="621889"/>
          </a:xfrm>
          <a:prstGeom prst="mathPlus">
            <a:avLst>
              <a:gd name="adj1" fmla="val 11951"/>
            </a:avLst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араллелограмм 87">
            <a:extLst>
              <a:ext uri="{FF2B5EF4-FFF2-40B4-BE49-F238E27FC236}">
                <a16:creationId xmlns:a16="http://schemas.microsoft.com/office/drawing/2014/main" xmlns="" id="{6D90FDF9-04C0-488E-9B2E-B87AE0C31E90}"/>
              </a:ext>
            </a:extLst>
          </p:cNvPr>
          <p:cNvSpPr/>
          <p:nvPr/>
        </p:nvSpPr>
        <p:spPr>
          <a:xfrm>
            <a:off x="-141991" y="98342"/>
            <a:ext cx="9461181" cy="510262"/>
          </a:xfrm>
          <a:prstGeom prst="parallelogram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latin typeface="Helvetica" panose="020B0604020202020204" pitchFamily="34" charset="0"/>
                <a:ea typeface="Stem Medium" panose="020B0503020203020204" pitchFamily="34" charset="0"/>
                <a:cs typeface="Helvetica" panose="020B0604020202020204" pitchFamily="34" charset="0"/>
              </a:rPr>
              <a:t>Этапный переход на устойчивую модель</a:t>
            </a:r>
          </a:p>
        </p:txBody>
      </p:sp>
      <p:pic>
        <p:nvPicPr>
          <p:cNvPr id="90" name="Рисунок 89">
            <a:extLst>
              <a:ext uri="{FF2B5EF4-FFF2-40B4-BE49-F238E27FC236}">
                <a16:creationId xmlns:a16="http://schemas.microsoft.com/office/drawing/2014/main" xmlns="" id="{3F19E322-DD0D-4AA2-AEAC-B92EA39EE5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801961" y="-17924"/>
            <a:ext cx="1931181" cy="6846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8CA5D32-751D-4E7A-A5A1-E55610F08C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50069" y="2286805"/>
            <a:ext cx="2053876" cy="1353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AE7A84C-5204-4F11-A83F-5C8882CBC5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0821" y="2229553"/>
            <a:ext cx="1609878" cy="1459570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6243630B-F9FD-48D7-A794-ABE6026275C9}"/>
              </a:ext>
            </a:extLst>
          </p:cNvPr>
          <p:cNvSpPr txBox="1"/>
          <p:nvPr/>
        </p:nvSpPr>
        <p:spPr>
          <a:xfrm>
            <a:off x="6794125" y="5222595"/>
            <a:ext cx="2619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Ограничение доступа к капиталу: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921B52E3-B0D3-48FA-BAEE-08B18D0D5006}"/>
              </a:ext>
            </a:extLst>
          </p:cNvPr>
          <p:cNvSpPr txBox="1"/>
          <p:nvPr/>
        </p:nvSpPr>
        <p:spPr>
          <a:xfrm>
            <a:off x="9242088" y="5209838"/>
            <a:ext cx="2341727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Дорогие кредиты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DFC2DA4A-E812-4807-8686-4A49A7D6CD02}"/>
              </a:ext>
            </a:extLst>
          </p:cNvPr>
          <p:cNvSpPr txBox="1"/>
          <p:nvPr/>
        </p:nvSpPr>
        <p:spPr>
          <a:xfrm>
            <a:off x="9242088" y="5621430"/>
            <a:ext cx="234172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Ограничение доступа к биржевым инструментам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311F6B9E-F4CE-44AA-BD4E-8FDD6A7CAB80}"/>
              </a:ext>
            </a:extLst>
          </p:cNvPr>
          <p:cNvSpPr txBox="1"/>
          <p:nvPr/>
        </p:nvSpPr>
        <p:spPr>
          <a:xfrm>
            <a:off x="9242088" y="6236438"/>
            <a:ext cx="2341727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24238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4735BB67-673B-435A-B05F-6638C3E7FA3E}"/>
              </a:ext>
            </a:extLst>
          </p:cNvPr>
          <p:cNvSpPr/>
          <p:nvPr/>
        </p:nvSpPr>
        <p:spPr>
          <a:xfrm>
            <a:off x="6615707" y="1378423"/>
            <a:ext cx="5010150" cy="4546600"/>
          </a:xfrm>
          <a:prstGeom prst="rect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600BE625-7576-4FA3-A0BB-095F10D4A074}"/>
              </a:ext>
            </a:extLst>
          </p:cNvPr>
          <p:cNvSpPr/>
          <p:nvPr/>
        </p:nvSpPr>
        <p:spPr>
          <a:xfrm>
            <a:off x="393700" y="1384300"/>
            <a:ext cx="5010150" cy="4546600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араллелограмм 3">
            <a:extLst>
              <a:ext uri="{FF2B5EF4-FFF2-40B4-BE49-F238E27FC236}">
                <a16:creationId xmlns:a16="http://schemas.microsoft.com/office/drawing/2014/main" xmlns="" id="{2407848D-8A00-4A59-9E88-E18057000455}"/>
              </a:ext>
            </a:extLst>
          </p:cNvPr>
          <p:cNvSpPr/>
          <p:nvPr/>
        </p:nvSpPr>
        <p:spPr>
          <a:xfrm>
            <a:off x="-159657" y="372861"/>
            <a:ext cx="9280439" cy="510262"/>
          </a:xfrm>
          <a:prstGeom prst="parallelogram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latin typeface="Helvetica" panose="020B0604020202020204" pitchFamily="34" charset="0"/>
                <a:ea typeface="Stem Medium" panose="020B0503020203020204" pitchFamily="34" charset="0"/>
                <a:cs typeface="Helvetica" panose="020B0604020202020204" pitchFamily="34" charset="0"/>
              </a:rPr>
              <a:t>Каким путем идти?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2502C68-7C98-4CF0-9536-5E9EBD5ED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965205" y="198510"/>
            <a:ext cx="1931181" cy="68461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3E7A5E6-0C85-4F47-B252-5D91D2E4A12B}"/>
              </a:ext>
            </a:extLst>
          </p:cNvPr>
          <p:cNvSpPr txBox="1"/>
          <p:nvPr/>
        </p:nvSpPr>
        <p:spPr>
          <a:xfrm>
            <a:off x="194014" y="3321125"/>
            <a:ext cx="54447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Жесткое государственное регулирование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AEE5D7F-0A7E-4AE6-9821-EB528E0EA8A0}"/>
              </a:ext>
            </a:extLst>
          </p:cNvPr>
          <p:cNvSpPr txBox="1"/>
          <p:nvPr/>
        </p:nvSpPr>
        <p:spPr>
          <a:xfrm>
            <a:off x="6451600" y="3321125"/>
            <a:ext cx="54447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33CC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Самостоятельное регулирование бизнеса</a:t>
            </a:r>
            <a:endParaRPr lang="ru-RU" sz="3200" dirty="0">
              <a:solidFill>
                <a:srgbClr val="33CCCC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AEE26DF-000D-40B7-832F-AFD6B5DE28B2}"/>
              </a:ext>
            </a:extLst>
          </p:cNvPr>
          <p:cNvSpPr txBox="1"/>
          <p:nvPr/>
        </p:nvSpPr>
        <p:spPr>
          <a:xfrm>
            <a:off x="5403850" y="3062357"/>
            <a:ext cx="1308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vs</a:t>
            </a:r>
            <a:endParaRPr lang="ru-RU" sz="5400" b="1" dirty="0">
              <a:solidFill>
                <a:schemeClr val="accent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Рисунок 2" descr="Суд">
            <a:extLst>
              <a:ext uri="{FF2B5EF4-FFF2-40B4-BE49-F238E27FC236}">
                <a16:creationId xmlns:a16="http://schemas.microsoft.com/office/drawing/2014/main" xmlns="" id="{F1EAA777-2260-42D7-8B5C-26F865C2C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91391" y="1734023"/>
            <a:ext cx="1727200" cy="1727200"/>
          </a:xfrm>
          <a:prstGeom prst="rect">
            <a:avLst/>
          </a:prstGeom>
        </p:spPr>
      </p:pic>
      <p:pic>
        <p:nvPicPr>
          <p:cNvPr id="11" name="Рисунок 10" descr="Мозговой штурм группы">
            <a:extLst>
              <a:ext uri="{FF2B5EF4-FFF2-40B4-BE49-F238E27FC236}">
                <a16:creationId xmlns:a16="http://schemas.microsoft.com/office/drawing/2014/main" xmlns="" id="{F50296BB-7A22-426F-AA75-5FC60A1715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318384" y="1795225"/>
            <a:ext cx="1604796" cy="160479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F2656D8-A331-4184-A144-B7A93751E62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326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араллелограмм 3">
            <a:extLst>
              <a:ext uri="{FF2B5EF4-FFF2-40B4-BE49-F238E27FC236}">
                <a16:creationId xmlns:a16="http://schemas.microsoft.com/office/drawing/2014/main" xmlns="" id="{2407848D-8A00-4A59-9E88-E18057000455}"/>
              </a:ext>
            </a:extLst>
          </p:cNvPr>
          <p:cNvSpPr/>
          <p:nvPr/>
        </p:nvSpPr>
        <p:spPr>
          <a:xfrm>
            <a:off x="-340399" y="372861"/>
            <a:ext cx="9461181" cy="510262"/>
          </a:xfrm>
          <a:prstGeom prst="parallelogram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latin typeface="Helvetica" panose="020B0604020202020204" pitchFamily="34" charset="0"/>
                <a:ea typeface="Stem Medium" panose="020B0503020203020204" pitchFamily="34" charset="0"/>
                <a:cs typeface="Helvetica" panose="020B0604020202020204" pitchFamily="34" charset="0"/>
              </a:rPr>
              <a:t>Углеродные утечки как источник </a:t>
            </a:r>
            <a:r>
              <a:rPr lang="ru-RU" sz="2000" dirty="0" err="1">
                <a:latin typeface="Helvetica" panose="020B0604020202020204" pitchFamily="34" charset="0"/>
                <a:ea typeface="Stem Medium" panose="020B0503020203020204" pitchFamily="34" charset="0"/>
                <a:cs typeface="Helvetica" panose="020B0604020202020204" pitchFamily="34" charset="0"/>
              </a:rPr>
              <a:t>ТУРбулентности</a:t>
            </a:r>
            <a:endParaRPr lang="ru-RU" sz="2000" dirty="0">
              <a:latin typeface="Helvetica" panose="020B0604020202020204" pitchFamily="34" charset="0"/>
              <a:ea typeface="Stem Medium" panose="020B0503020203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2502C68-7C98-4CF0-9536-5E9EBD5ED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965205" y="198510"/>
            <a:ext cx="1931181" cy="6846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A0F28E0-B459-483E-BDBC-A6D6CEB74E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147" t="23093" b="19825"/>
          <a:stretch/>
        </p:blipFill>
        <p:spPr>
          <a:xfrm>
            <a:off x="305637" y="1056582"/>
            <a:ext cx="11590749" cy="560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78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AE1946A7-E836-444A-876F-9E939CA156AC}"/>
              </a:ext>
            </a:extLst>
          </p:cNvPr>
          <p:cNvSpPr/>
          <p:nvPr/>
        </p:nvSpPr>
        <p:spPr>
          <a:xfrm>
            <a:off x="8999205" y="4733437"/>
            <a:ext cx="851451" cy="478697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CustomShape 10">
            <a:extLst>
              <a:ext uri="{FF2B5EF4-FFF2-40B4-BE49-F238E27FC236}">
                <a16:creationId xmlns:a16="http://schemas.microsoft.com/office/drawing/2014/main" xmlns="" id="{8628DAED-7FBE-4A73-B588-1970851760D2}"/>
              </a:ext>
            </a:extLst>
          </p:cNvPr>
          <p:cNvSpPr/>
          <p:nvPr/>
        </p:nvSpPr>
        <p:spPr>
          <a:xfrm>
            <a:off x="5902759" y="1435115"/>
            <a:ext cx="2690700" cy="1384912"/>
          </a:xfrm>
          <a:prstGeom prst="rect">
            <a:avLst/>
          </a:prstGeom>
          <a:solidFill>
            <a:srgbClr val="33CCCC"/>
          </a:solidFill>
          <a:ln w="12600">
            <a:solidFill>
              <a:srgbClr val="33CC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1BD95A26-93FA-400F-80A1-8B1DDB8B9544}"/>
              </a:ext>
            </a:extLst>
          </p:cNvPr>
          <p:cNvSpPr/>
          <p:nvPr/>
        </p:nvSpPr>
        <p:spPr>
          <a:xfrm>
            <a:off x="3913519" y="5794471"/>
            <a:ext cx="851451" cy="478697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C9A379E-C8BB-45F2-9C25-3FD79DB43BD1}"/>
              </a:ext>
            </a:extLst>
          </p:cNvPr>
          <p:cNvSpPr/>
          <p:nvPr/>
        </p:nvSpPr>
        <p:spPr>
          <a:xfrm>
            <a:off x="5404301" y="4719544"/>
            <a:ext cx="851451" cy="478697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4B77D12-ED29-427A-AA39-79729D12B57E}"/>
              </a:ext>
            </a:extLst>
          </p:cNvPr>
          <p:cNvSpPr txBox="1"/>
          <p:nvPr/>
        </p:nvSpPr>
        <p:spPr>
          <a:xfrm>
            <a:off x="728886" y="1937323"/>
            <a:ext cx="2192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Каков охват выбросов?</a:t>
            </a:r>
          </a:p>
        </p:txBody>
      </p:sp>
      <p:sp>
        <p:nvSpPr>
          <p:cNvPr id="26" name="Параллелограмм 25">
            <a:extLst>
              <a:ext uri="{FF2B5EF4-FFF2-40B4-BE49-F238E27FC236}">
                <a16:creationId xmlns:a16="http://schemas.microsoft.com/office/drawing/2014/main" xmlns="" id="{1A34BAF6-4D24-40FA-8036-DEB6E87C87DD}"/>
              </a:ext>
            </a:extLst>
          </p:cNvPr>
          <p:cNvSpPr/>
          <p:nvPr/>
        </p:nvSpPr>
        <p:spPr>
          <a:xfrm>
            <a:off x="9250838" y="1462680"/>
            <a:ext cx="2192784" cy="313845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solidFill>
              <a:srgbClr val="00A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AEB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SCOPE 1</a:t>
            </a:r>
            <a:endParaRPr lang="ru-RU" sz="2000" dirty="0">
              <a:solidFill>
                <a:srgbClr val="00AEBB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" name="Параллелограмм 26">
            <a:extLst>
              <a:ext uri="{FF2B5EF4-FFF2-40B4-BE49-F238E27FC236}">
                <a16:creationId xmlns:a16="http://schemas.microsoft.com/office/drawing/2014/main" xmlns="" id="{9255FD5F-DC46-448A-9CF8-A576747F4917}"/>
              </a:ext>
            </a:extLst>
          </p:cNvPr>
          <p:cNvSpPr/>
          <p:nvPr/>
        </p:nvSpPr>
        <p:spPr>
          <a:xfrm>
            <a:off x="9250837" y="1771067"/>
            <a:ext cx="2192785" cy="313845"/>
          </a:xfrm>
          <a:prstGeom prst="parallelogram">
            <a:avLst>
              <a:gd name="adj" fmla="val 0"/>
            </a:avLst>
          </a:prstGeom>
          <a:solidFill>
            <a:srgbClr val="007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Helvetica" panose="020B0604020202020204" pitchFamily="34" charset="0"/>
                <a:ea typeface="Stem Medium" panose="020B0503020203020204" pitchFamily="34" charset="0"/>
                <a:cs typeface="Helvetica" panose="020B0604020202020204" pitchFamily="34" charset="0"/>
              </a:rPr>
              <a:t>SCOPE 2</a:t>
            </a:r>
            <a:endParaRPr lang="ru-RU" sz="2000" dirty="0">
              <a:latin typeface="Helvetica" panose="020B0604020202020204" pitchFamily="34" charset="0"/>
              <a:ea typeface="Stem Medium" panose="020B0503020203020204" pitchFamily="34" charset="0"/>
              <a:cs typeface="Helvetica" panose="020B0604020202020204" pitchFamily="34" charset="0"/>
            </a:endParaRPr>
          </a:p>
        </p:txBody>
      </p:sp>
      <p:sp>
        <p:nvSpPr>
          <p:cNvPr id="28" name="Параллелограмм 27">
            <a:extLst>
              <a:ext uri="{FF2B5EF4-FFF2-40B4-BE49-F238E27FC236}">
                <a16:creationId xmlns:a16="http://schemas.microsoft.com/office/drawing/2014/main" xmlns="" id="{52659E8D-6EB0-444F-991C-5774AF0D9083}"/>
              </a:ext>
            </a:extLst>
          </p:cNvPr>
          <p:cNvSpPr/>
          <p:nvPr/>
        </p:nvSpPr>
        <p:spPr>
          <a:xfrm>
            <a:off x="9250837" y="2079457"/>
            <a:ext cx="2192785" cy="313845"/>
          </a:xfrm>
          <a:prstGeom prst="parallelogram">
            <a:avLst>
              <a:gd name="adj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Helvetica" panose="020B0604020202020204" pitchFamily="34" charset="0"/>
                <a:ea typeface="Stem Medium" panose="020B0503020203020204" pitchFamily="34" charset="0"/>
                <a:cs typeface="Helvetica" panose="020B0604020202020204" pitchFamily="34" charset="0"/>
              </a:rPr>
              <a:t>SCOPE 3</a:t>
            </a:r>
            <a:endParaRPr lang="ru-RU" sz="2000" dirty="0">
              <a:latin typeface="Helvetica" panose="020B0604020202020204" pitchFamily="34" charset="0"/>
              <a:ea typeface="Stem Medium" panose="020B0503020203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Параллелограмм 28">
            <a:extLst>
              <a:ext uri="{FF2B5EF4-FFF2-40B4-BE49-F238E27FC236}">
                <a16:creationId xmlns:a16="http://schemas.microsoft.com/office/drawing/2014/main" xmlns="" id="{93DC5595-E718-441E-9604-F467135B77A5}"/>
              </a:ext>
            </a:extLst>
          </p:cNvPr>
          <p:cNvSpPr/>
          <p:nvPr/>
        </p:nvSpPr>
        <p:spPr>
          <a:xfrm>
            <a:off x="6147352" y="1788247"/>
            <a:ext cx="2192786" cy="313845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33CCCC"/>
                </a:solidFill>
                <a:latin typeface="Helvetica" panose="020B0604020202020204" pitchFamily="34" charset="0"/>
                <a:ea typeface="Stem Medium" panose="020B0503020203020204" pitchFamily="34" charset="0"/>
                <a:cs typeface="Helvetica" panose="020B0604020202020204" pitchFamily="34" charset="0"/>
              </a:rPr>
              <a:t>SCOPE 1</a:t>
            </a:r>
            <a:endParaRPr lang="ru-RU" sz="2000" dirty="0">
              <a:solidFill>
                <a:srgbClr val="33CCCC"/>
              </a:solidFill>
              <a:latin typeface="Helvetica" panose="020B0604020202020204" pitchFamily="34" charset="0"/>
              <a:ea typeface="Stem Medium" panose="020B0503020203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Параллелограмм 29">
            <a:extLst>
              <a:ext uri="{FF2B5EF4-FFF2-40B4-BE49-F238E27FC236}">
                <a16:creationId xmlns:a16="http://schemas.microsoft.com/office/drawing/2014/main" xmlns="" id="{547C48AA-3D0E-4726-BA66-72D1E1C0DF52}"/>
              </a:ext>
            </a:extLst>
          </p:cNvPr>
          <p:cNvSpPr/>
          <p:nvPr/>
        </p:nvSpPr>
        <p:spPr>
          <a:xfrm>
            <a:off x="6147351" y="2079457"/>
            <a:ext cx="2192785" cy="313845"/>
          </a:xfrm>
          <a:prstGeom prst="parallelogram">
            <a:avLst>
              <a:gd name="adj" fmla="val 0"/>
            </a:avLst>
          </a:prstGeom>
          <a:solidFill>
            <a:srgbClr val="007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Helvetica" panose="020B0604020202020204" pitchFamily="34" charset="0"/>
                <a:ea typeface="Stem Medium" panose="020B0503020203020204" pitchFamily="34" charset="0"/>
                <a:cs typeface="Helvetica" panose="020B0604020202020204" pitchFamily="34" charset="0"/>
              </a:rPr>
              <a:t>SCOPE 2</a:t>
            </a:r>
            <a:endParaRPr lang="ru-RU" sz="2000" dirty="0">
              <a:latin typeface="Helvetica" panose="020B0604020202020204" pitchFamily="34" charset="0"/>
              <a:ea typeface="Stem Medium" panose="020B0503020203020204" pitchFamily="34" charset="0"/>
              <a:cs typeface="Helvetica" panose="020B0604020202020204" pitchFamily="34" charset="0"/>
            </a:endParaRPr>
          </a:p>
        </p:txBody>
      </p:sp>
      <p:sp>
        <p:nvSpPr>
          <p:cNvPr id="32" name="Параллелограмм 31">
            <a:extLst>
              <a:ext uri="{FF2B5EF4-FFF2-40B4-BE49-F238E27FC236}">
                <a16:creationId xmlns:a16="http://schemas.microsoft.com/office/drawing/2014/main" xmlns="" id="{878164D3-BDD1-4CAD-AEA1-BC1F13EF7D93}"/>
              </a:ext>
            </a:extLst>
          </p:cNvPr>
          <p:cNvSpPr/>
          <p:nvPr/>
        </p:nvSpPr>
        <p:spPr>
          <a:xfrm>
            <a:off x="3276163" y="2079457"/>
            <a:ext cx="2192786" cy="313845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solidFill>
              <a:srgbClr val="00A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AEB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SCOPE 1</a:t>
            </a:r>
            <a:endParaRPr lang="ru-RU" sz="2000" dirty="0">
              <a:solidFill>
                <a:srgbClr val="00AEBB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3A0278F-6190-412C-AA8D-DCBA5F5BB877}"/>
              </a:ext>
            </a:extLst>
          </p:cNvPr>
          <p:cNvSpPr txBox="1"/>
          <p:nvPr/>
        </p:nvSpPr>
        <p:spPr>
          <a:xfrm>
            <a:off x="395288" y="3302652"/>
            <a:ext cx="252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Как будет реализовано?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E1F675B8-6B0B-451A-B4CE-D82D776C3512}"/>
              </a:ext>
            </a:extLst>
          </p:cNvPr>
          <p:cNvCxnSpPr>
            <a:cxnSpLocks/>
          </p:cNvCxnSpPr>
          <p:nvPr/>
        </p:nvCxnSpPr>
        <p:spPr>
          <a:xfrm>
            <a:off x="5707805" y="1435115"/>
            <a:ext cx="0" cy="128265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DC049B8-6FD4-47A2-989D-A621622D00A9}"/>
              </a:ext>
            </a:extLst>
          </p:cNvPr>
          <p:cNvSpPr txBox="1"/>
          <p:nvPr/>
        </p:nvSpPr>
        <p:spPr>
          <a:xfrm>
            <a:off x="8039100" y="3282923"/>
            <a:ext cx="3128243" cy="828711"/>
          </a:xfrm>
          <a:prstGeom prst="rect">
            <a:avLst/>
          </a:prstGeom>
          <a:solidFill>
            <a:srgbClr val="33CCCC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tlCol="0" anchor="ctr"/>
          <a:lstStyle>
            <a:defPPr>
              <a:defRPr lang="ru-RU"/>
            </a:defPPr>
            <a:lvl1pPr algn="ctr"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Stem Medium" panose="020B0503020203020204" pitchFamily="34" charset="0"/>
                <a:cs typeface="Helvetica" panose="020B0604020202020204" pitchFamily="34" charset="0"/>
              </a:defRPr>
            </a:lvl1pPr>
          </a:lstStyle>
          <a:p>
            <a:r>
              <a:rPr lang="ru-RU" sz="1800" b="1" dirty="0"/>
              <a:t>ЭКСПОРТНАЯ ПОШЛИНА </a:t>
            </a:r>
            <a:br>
              <a:rPr lang="ru-RU" sz="1800" b="1" dirty="0"/>
            </a:br>
            <a:r>
              <a:rPr lang="ru-RU" sz="1800" dirty="0"/>
              <a:t>до </a:t>
            </a:r>
            <a:r>
              <a:rPr lang="en-US" sz="1800" dirty="0"/>
              <a:t>50 </a:t>
            </a:r>
            <a:r>
              <a:rPr lang="ru-RU" sz="1800" dirty="0"/>
              <a:t>евро за 1 т СО2-экв</a:t>
            </a:r>
            <a:endParaRPr lang="en-US" sz="1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299277B-E21E-4155-8527-F645C59A4280}"/>
              </a:ext>
            </a:extLst>
          </p:cNvPr>
          <p:cNvSpPr txBox="1"/>
          <p:nvPr/>
        </p:nvSpPr>
        <p:spPr>
          <a:xfrm>
            <a:off x="3909499" y="3269458"/>
            <a:ext cx="3396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РАСШИРЕНИЕ </a:t>
            </a:r>
            <a:r>
              <a:rPr lang="en-US" sz="16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EU ETS*</a:t>
            </a:r>
            <a:r>
              <a:rPr lang="en-US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Квоты выбросов будут распространены на экспортеров </a:t>
            </a:r>
          </a:p>
        </p:txBody>
      </p: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xmlns="" id="{6D416B27-2C4F-4B02-AB6F-7DF48721560F}"/>
              </a:ext>
            </a:extLst>
          </p:cNvPr>
          <p:cNvCxnSpPr>
            <a:cxnSpLocks/>
          </p:cNvCxnSpPr>
          <p:nvPr/>
        </p:nvCxnSpPr>
        <p:spPr>
          <a:xfrm>
            <a:off x="741586" y="2896954"/>
            <a:ext cx="10870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F1651106-F7C1-4DAC-8CAA-9A30C7B96FF0}"/>
              </a:ext>
            </a:extLst>
          </p:cNvPr>
          <p:cNvSpPr txBox="1"/>
          <p:nvPr/>
        </p:nvSpPr>
        <p:spPr>
          <a:xfrm>
            <a:off x="3276161" y="2441621"/>
            <a:ext cx="2192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Прямые выбросы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DC4E9BA4-D251-4866-812E-C207EE161D8F}"/>
              </a:ext>
            </a:extLst>
          </p:cNvPr>
          <p:cNvSpPr txBox="1"/>
          <p:nvPr/>
        </p:nvSpPr>
        <p:spPr>
          <a:xfrm>
            <a:off x="5939045" y="2349345"/>
            <a:ext cx="265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 косвенные энергетические выбросы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69A340CF-6730-4C08-9153-130220D562FC}"/>
              </a:ext>
            </a:extLst>
          </p:cNvPr>
          <p:cNvSpPr txBox="1"/>
          <p:nvPr/>
        </p:nvSpPr>
        <p:spPr>
          <a:xfrm>
            <a:off x="9037230" y="2364573"/>
            <a:ext cx="2571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 выбросы по всей цепочки создания стоимости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E70F694-87C6-4C4F-8145-0002F42B7271}"/>
              </a:ext>
            </a:extLst>
          </p:cNvPr>
          <p:cNvSpPr txBox="1"/>
          <p:nvPr/>
        </p:nvSpPr>
        <p:spPr>
          <a:xfrm>
            <a:off x="0" y="4599224"/>
            <a:ext cx="2934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Когда введут и как будет ужесточаться?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D5C35CBB-8D4D-4518-9D91-1E64E095D8D4}"/>
              </a:ext>
            </a:extLst>
          </p:cNvPr>
          <p:cNvSpPr txBox="1"/>
          <p:nvPr/>
        </p:nvSpPr>
        <p:spPr>
          <a:xfrm>
            <a:off x="235565" y="5665815"/>
            <a:ext cx="2698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Какие виды выбросов?</a:t>
            </a:r>
          </a:p>
        </p:txBody>
      </p: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xmlns="" id="{6B9653B4-8C03-4F04-B6C1-E6FA0C4D6E81}"/>
              </a:ext>
            </a:extLst>
          </p:cNvPr>
          <p:cNvCxnSpPr>
            <a:cxnSpLocks/>
          </p:cNvCxnSpPr>
          <p:nvPr/>
        </p:nvCxnSpPr>
        <p:spPr>
          <a:xfrm>
            <a:off x="741586" y="4450700"/>
            <a:ext cx="10870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C304893-1248-4D8E-AB58-8612B532F8CA}"/>
              </a:ext>
            </a:extLst>
          </p:cNvPr>
          <p:cNvSpPr txBox="1"/>
          <p:nvPr/>
        </p:nvSpPr>
        <p:spPr>
          <a:xfrm>
            <a:off x="3634175" y="4772731"/>
            <a:ext cx="1410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2022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5F6B9E43-C219-4C80-A2B6-109847B149C3}"/>
              </a:ext>
            </a:extLst>
          </p:cNvPr>
          <p:cNvCxnSpPr>
            <a:cxnSpLocks/>
          </p:cNvCxnSpPr>
          <p:nvPr/>
        </p:nvCxnSpPr>
        <p:spPr>
          <a:xfrm>
            <a:off x="750682" y="5424518"/>
            <a:ext cx="10870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163DE7D-4D94-4760-B6BE-A88B9F0D83EB}"/>
              </a:ext>
            </a:extLst>
          </p:cNvPr>
          <p:cNvSpPr txBox="1"/>
          <p:nvPr/>
        </p:nvSpPr>
        <p:spPr>
          <a:xfrm>
            <a:off x="3884510" y="5842560"/>
            <a:ext cx="89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СО2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53EC1FD-723B-435E-9DAE-52E59A00D408}"/>
              </a:ext>
            </a:extLst>
          </p:cNvPr>
          <p:cNvSpPr txBox="1"/>
          <p:nvPr/>
        </p:nvSpPr>
        <p:spPr>
          <a:xfrm>
            <a:off x="6162681" y="5766118"/>
            <a:ext cx="895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</a:t>
            </a:r>
            <a:r>
              <a:rPr lang="ru-RU" sz="20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20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endParaRPr lang="ru-RU" sz="2000" b="1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BCB2B68-730C-4B1E-871D-314FE0C9B49F}"/>
              </a:ext>
            </a:extLst>
          </p:cNvPr>
          <p:cNvSpPr txBox="1"/>
          <p:nvPr/>
        </p:nvSpPr>
        <p:spPr>
          <a:xfrm>
            <a:off x="8223264" y="5768903"/>
            <a:ext cx="895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CH4</a:t>
            </a:r>
            <a:endParaRPr lang="ru-RU" sz="2000" b="1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9DFB1B3A-6FA4-42D3-A277-73625A82D061}"/>
              </a:ext>
            </a:extLst>
          </p:cNvPr>
          <p:cNvSpPr txBox="1"/>
          <p:nvPr/>
        </p:nvSpPr>
        <p:spPr>
          <a:xfrm>
            <a:off x="5443001" y="4763723"/>
            <a:ext cx="77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2023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8418AEE0-F454-41EF-9A03-1FEB51FB314F}"/>
              </a:ext>
            </a:extLst>
          </p:cNvPr>
          <p:cNvSpPr txBox="1"/>
          <p:nvPr/>
        </p:nvSpPr>
        <p:spPr>
          <a:xfrm>
            <a:off x="6888956" y="4772731"/>
            <a:ext cx="1410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2024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A530226-78E8-4597-88DF-47D7D235FCE3}"/>
              </a:ext>
            </a:extLst>
          </p:cNvPr>
          <p:cNvSpPr txBox="1"/>
          <p:nvPr/>
        </p:nvSpPr>
        <p:spPr>
          <a:xfrm>
            <a:off x="8999205" y="4772731"/>
            <a:ext cx="851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2025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74F039B5-8D7E-4FE0-A559-E1ADBFC90E61}"/>
              </a:ext>
            </a:extLst>
          </p:cNvPr>
          <p:cNvSpPr txBox="1"/>
          <p:nvPr/>
        </p:nvSpPr>
        <p:spPr>
          <a:xfrm>
            <a:off x="10140037" y="4772731"/>
            <a:ext cx="1410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2026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9765968D-2769-44C9-B0A8-9662B4BCCAB0}"/>
              </a:ext>
            </a:extLst>
          </p:cNvPr>
          <p:cNvSpPr txBox="1"/>
          <p:nvPr/>
        </p:nvSpPr>
        <p:spPr>
          <a:xfrm>
            <a:off x="10397535" y="5785594"/>
            <a:ext cx="895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PFC</a:t>
            </a:r>
            <a:endParaRPr lang="ru-RU" sz="2000" b="1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6402FA9-0A97-45DA-BE92-E2B41D32DB52}"/>
              </a:ext>
            </a:extLst>
          </p:cNvPr>
          <p:cNvSpPr txBox="1"/>
          <p:nvPr/>
        </p:nvSpPr>
        <p:spPr>
          <a:xfrm>
            <a:off x="5789818" y="6057737"/>
            <a:ext cx="1639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Оксид азота</a:t>
            </a:r>
            <a:r>
              <a:rPr lang="en-US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x 298</a:t>
            </a:r>
            <a:endParaRPr lang="ru-RU" sz="1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531F9433-9C96-4CFF-8F87-73A797EFC34A}"/>
              </a:ext>
            </a:extLst>
          </p:cNvPr>
          <p:cNvSpPr txBox="1"/>
          <p:nvPr/>
        </p:nvSpPr>
        <p:spPr>
          <a:xfrm>
            <a:off x="8155213" y="6057737"/>
            <a:ext cx="1074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Метан</a:t>
            </a:r>
            <a:r>
              <a:rPr lang="en-US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x 25</a:t>
            </a:r>
            <a:endParaRPr lang="ru-RU" sz="1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8ADBD950-07E0-4AF4-8969-D5B579F05A1A}"/>
              </a:ext>
            </a:extLst>
          </p:cNvPr>
          <p:cNvSpPr txBox="1"/>
          <p:nvPr/>
        </p:nvSpPr>
        <p:spPr>
          <a:xfrm>
            <a:off x="10051501" y="6057737"/>
            <a:ext cx="1598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Перфторуглероды</a:t>
            </a:r>
            <a:endParaRPr lang="ru-RU" sz="1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1" name="TextShape 1">
            <a:extLst>
              <a:ext uri="{FF2B5EF4-FFF2-40B4-BE49-F238E27FC236}">
                <a16:creationId xmlns:a16="http://schemas.microsoft.com/office/drawing/2014/main" xmlns="" id="{95DDE4F4-0021-4A16-8DF4-F89C40503B27}"/>
              </a:ext>
            </a:extLst>
          </p:cNvPr>
          <p:cNvSpPr txBox="1"/>
          <p:nvPr/>
        </p:nvSpPr>
        <p:spPr>
          <a:xfrm>
            <a:off x="334169" y="296862"/>
            <a:ext cx="9941945" cy="610686"/>
          </a:xfrm>
          <a:prstGeom prst="rect">
            <a:avLst/>
          </a:prstGeom>
          <a:noFill/>
          <a:ln w="12600">
            <a:noFill/>
          </a:ln>
        </p:spPr>
        <p:txBody>
          <a:bodyPr lIns="25380" tIns="25380" rIns="25380" bIns="25380" anchor="ctr">
            <a:normAutofit/>
          </a:bodyPr>
          <a:lstStyle/>
          <a:p>
            <a:pPr>
              <a:lnSpc>
                <a:spcPct val="80000"/>
              </a:lnSpc>
              <a:spcBef>
                <a:spcPts val="2101"/>
              </a:spcBef>
              <a:defRPr/>
            </a:pPr>
            <a:r>
              <a:rPr lang="ru-RU" sz="3600" spc="-1" dirty="0">
                <a:solidFill>
                  <a:srgbClr val="000000"/>
                </a:solidFill>
                <a:latin typeface="Stem Medium"/>
              </a:rPr>
              <a:t>Возможные варианты реализации ТУР</a:t>
            </a:r>
          </a:p>
        </p:txBody>
      </p:sp>
      <p:sp>
        <p:nvSpPr>
          <p:cNvPr id="72" name="CustomShape 10">
            <a:extLst>
              <a:ext uri="{FF2B5EF4-FFF2-40B4-BE49-F238E27FC236}">
                <a16:creationId xmlns:a16="http://schemas.microsoft.com/office/drawing/2014/main" xmlns="" id="{7DFF921A-65FA-4D38-ADC7-C786CBE25547}"/>
              </a:ext>
            </a:extLst>
          </p:cNvPr>
          <p:cNvSpPr/>
          <p:nvPr/>
        </p:nvSpPr>
        <p:spPr>
          <a:xfrm>
            <a:off x="883445" y="-1250267"/>
            <a:ext cx="2270027" cy="790005"/>
          </a:xfrm>
          <a:prstGeom prst="rect">
            <a:avLst/>
          </a:prstGeom>
          <a:gradFill rotWithShape="0">
            <a:gsLst>
              <a:gs pos="0">
                <a:srgbClr val="00A0C3"/>
              </a:gs>
              <a:gs pos="100000">
                <a:srgbClr val="00B3A9"/>
              </a:gs>
            </a:gsLst>
            <a:lin ang="2159400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" name="CustomShape 10">
            <a:extLst>
              <a:ext uri="{FF2B5EF4-FFF2-40B4-BE49-F238E27FC236}">
                <a16:creationId xmlns:a16="http://schemas.microsoft.com/office/drawing/2014/main" xmlns="" id="{2D811E60-B605-4480-83CF-73A3EBC7301A}"/>
              </a:ext>
            </a:extLst>
          </p:cNvPr>
          <p:cNvSpPr/>
          <p:nvPr/>
        </p:nvSpPr>
        <p:spPr>
          <a:xfrm>
            <a:off x="11443622" y="-1336011"/>
            <a:ext cx="800699" cy="790005"/>
          </a:xfrm>
          <a:prstGeom prst="ellipse">
            <a:avLst/>
          </a:prstGeom>
          <a:solidFill>
            <a:srgbClr val="007FC7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xmlns="" id="{DA33B81D-97B4-4BED-A4AA-9E0199B8E178}"/>
              </a:ext>
            </a:extLst>
          </p:cNvPr>
          <p:cNvCxnSpPr>
            <a:cxnSpLocks/>
          </p:cNvCxnSpPr>
          <p:nvPr/>
        </p:nvCxnSpPr>
        <p:spPr>
          <a:xfrm>
            <a:off x="8918393" y="1440882"/>
            <a:ext cx="0" cy="128265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ustomShape 10">
            <a:extLst>
              <a:ext uri="{FF2B5EF4-FFF2-40B4-BE49-F238E27FC236}">
                <a16:creationId xmlns:a16="http://schemas.microsoft.com/office/drawing/2014/main" xmlns="" id="{EDE420D2-FB6B-4863-86DA-E9ECCAF606D7}"/>
              </a:ext>
            </a:extLst>
          </p:cNvPr>
          <p:cNvSpPr/>
          <p:nvPr/>
        </p:nvSpPr>
        <p:spPr>
          <a:xfrm>
            <a:off x="565653" y="1091348"/>
            <a:ext cx="2690700" cy="369342"/>
          </a:xfrm>
          <a:prstGeom prst="rect">
            <a:avLst/>
          </a:prstGeom>
          <a:solidFill>
            <a:srgbClr val="33CCCC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Прогнозный сценарий</a:t>
            </a:r>
          </a:p>
        </p:txBody>
      </p: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xmlns="" id="{5D5F62F7-9C74-4032-88BB-AA7E42B7A615}"/>
              </a:ext>
            </a:extLst>
          </p:cNvPr>
          <p:cNvCxnSpPr>
            <a:cxnSpLocks/>
          </p:cNvCxnSpPr>
          <p:nvPr/>
        </p:nvCxnSpPr>
        <p:spPr>
          <a:xfrm>
            <a:off x="7594025" y="3133553"/>
            <a:ext cx="0" cy="104608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C9C1447-E55E-4604-85FF-D91B8F40B6CD}"/>
              </a:ext>
            </a:extLst>
          </p:cNvPr>
          <p:cNvSpPr txBox="1"/>
          <p:nvPr/>
        </p:nvSpPr>
        <p:spPr>
          <a:xfrm>
            <a:off x="395288" y="6547263"/>
            <a:ext cx="6319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*Система торговли углеродными единицами Европейского Союза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6030D1E-AF29-4120-A661-1D9066F27931}"/>
              </a:ext>
            </a:extLst>
          </p:cNvPr>
          <p:cNvSpPr txBox="1"/>
          <p:nvPr/>
        </p:nvSpPr>
        <p:spPr>
          <a:xfrm>
            <a:off x="8223263" y="6350053"/>
            <a:ext cx="3069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33CC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 России уже взымается НВОС</a:t>
            </a:r>
          </a:p>
        </p:txBody>
      </p:sp>
      <p:sp>
        <p:nvSpPr>
          <p:cNvPr id="51" name="CustomShape 10">
            <a:extLst>
              <a:ext uri="{FF2B5EF4-FFF2-40B4-BE49-F238E27FC236}">
                <a16:creationId xmlns:a16="http://schemas.microsoft.com/office/drawing/2014/main" xmlns="" id="{C8D1F5CA-04E0-413F-8ED9-B41DF69ADFB3}"/>
              </a:ext>
            </a:extLst>
          </p:cNvPr>
          <p:cNvSpPr/>
          <p:nvPr/>
        </p:nvSpPr>
        <p:spPr>
          <a:xfrm>
            <a:off x="7905486" y="5503780"/>
            <a:ext cx="3744929" cy="1144577"/>
          </a:xfrm>
          <a:prstGeom prst="rect">
            <a:avLst/>
          </a:prstGeom>
          <a:noFill/>
          <a:ln w="12600">
            <a:solidFill>
              <a:srgbClr val="33CC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Параллелограмм 51">
            <a:extLst>
              <a:ext uri="{FF2B5EF4-FFF2-40B4-BE49-F238E27FC236}">
                <a16:creationId xmlns:a16="http://schemas.microsoft.com/office/drawing/2014/main" xmlns="" id="{CA43C5FA-C077-49AA-BDE2-834E7B80B646}"/>
              </a:ext>
            </a:extLst>
          </p:cNvPr>
          <p:cNvSpPr/>
          <p:nvPr/>
        </p:nvSpPr>
        <p:spPr>
          <a:xfrm>
            <a:off x="-340399" y="372861"/>
            <a:ext cx="9461181" cy="510262"/>
          </a:xfrm>
          <a:prstGeom prst="parallelogram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latin typeface="Helvetica" panose="020B0604020202020204" pitchFamily="34" charset="0"/>
                <a:ea typeface="Stem Medium" panose="020B0503020203020204" pitchFamily="34" charset="0"/>
                <a:cs typeface="Helvetica" panose="020B0604020202020204" pitchFamily="34" charset="0"/>
              </a:rPr>
              <a:t>Сценарии введения ТУР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FF1AF39F-26EA-4A47-8E90-BFEC2AE718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965205" y="198510"/>
            <a:ext cx="1931181" cy="68461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F205E211-1967-4C46-BC21-3D9B64A58052}"/>
              </a:ext>
            </a:extLst>
          </p:cNvPr>
          <p:cNvSpPr txBox="1"/>
          <p:nvPr/>
        </p:nvSpPr>
        <p:spPr>
          <a:xfrm>
            <a:off x="5359697" y="5143380"/>
            <a:ext cx="1018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33CC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Введение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A970A5B0-50F3-46B7-BDF8-60D2C15801CD}"/>
              </a:ext>
            </a:extLst>
          </p:cNvPr>
          <p:cNvSpPr txBox="1"/>
          <p:nvPr/>
        </p:nvSpPr>
        <p:spPr>
          <a:xfrm>
            <a:off x="8733441" y="5152821"/>
            <a:ext cx="136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33CC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Ужесточение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38AF46F-BB46-44DC-8408-67E988A805D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365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43AEBD6-9702-4F8A-9626-F5E17880588E}"/>
              </a:ext>
            </a:extLst>
          </p:cNvPr>
          <p:cNvSpPr/>
          <p:nvPr/>
        </p:nvSpPr>
        <p:spPr>
          <a:xfrm>
            <a:off x="427734" y="1383376"/>
            <a:ext cx="6426200" cy="5321300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араллелограмм 3">
            <a:extLst>
              <a:ext uri="{FF2B5EF4-FFF2-40B4-BE49-F238E27FC236}">
                <a16:creationId xmlns:a16="http://schemas.microsoft.com/office/drawing/2014/main" xmlns="" id="{2407848D-8A00-4A59-9E88-E18057000455}"/>
              </a:ext>
            </a:extLst>
          </p:cNvPr>
          <p:cNvSpPr/>
          <p:nvPr/>
        </p:nvSpPr>
        <p:spPr>
          <a:xfrm>
            <a:off x="-340399" y="372861"/>
            <a:ext cx="9461181" cy="510262"/>
          </a:xfrm>
          <a:prstGeom prst="parallelogram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err="1">
                <a:latin typeface="Helvetica" panose="020B0604020202020204" pitchFamily="34" charset="0"/>
                <a:ea typeface="Stem Medium" panose="020B0503020203020204" pitchFamily="34" charset="0"/>
                <a:cs typeface="Helvetica" panose="020B0604020202020204" pitchFamily="34" charset="0"/>
              </a:rPr>
              <a:t>ТУРбулентность</a:t>
            </a:r>
            <a:r>
              <a:rPr lang="ru-RU" sz="2000" dirty="0">
                <a:latin typeface="Helvetica" panose="020B0604020202020204" pitchFamily="34" charset="0"/>
                <a:ea typeface="Stem Medium" panose="020B0503020203020204" pitchFamily="34" charset="0"/>
                <a:cs typeface="Helvetica" panose="020B0604020202020204" pitchFamily="34" charset="0"/>
              </a:rPr>
              <a:t> – что это для экономики России?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2502C68-7C98-4CF0-9536-5E9EBD5ED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965205" y="198510"/>
            <a:ext cx="1931181" cy="684613"/>
          </a:xfrm>
          <a:prstGeom prst="rect">
            <a:avLst/>
          </a:prstGeom>
        </p:spPr>
      </p:pic>
      <p:sp>
        <p:nvSpPr>
          <p:cNvPr id="24" name="Параллелограмм 23">
            <a:extLst>
              <a:ext uri="{FF2B5EF4-FFF2-40B4-BE49-F238E27FC236}">
                <a16:creationId xmlns:a16="http://schemas.microsoft.com/office/drawing/2014/main" xmlns="" id="{038A9C11-78B9-44E4-ADF8-151ED3189E8F}"/>
              </a:ext>
            </a:extLst>
          </p:cNvPr>
          <p:cNvSpPr/>
          <p:nvPr/>
        </p:nvSpPr>
        <p:spPr>
          <a:xfrm>
            <a:off x="666750" y="1114473"/>
            <a:ext cx="5880100" cy="422060"/>
          </a:xfrm>
          <a:prstGeom prst="parallelogram">
            <a:avLst>
              <a:gd name="adj" fmla="val 26802"/>
            </a:avLst>
          </a:prstGeom>
          <a:solidFill>
            <a:srgbClr val="00D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Helvetica" panose="020B0604020202020204" pitchFamily="34" charset="0"/>
                <a:cs typeface="Helvetica" panose="020B0604020202020204" pitchFamily="34" charset="0"/>
              </a:rPr>
              <a:t>Прямые потери экспортеров: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CDF296A-9C18-44B1-995A-6A7802E06D25}"/>
              </a:ext>
            </a:extLst>
          </p:cNvPr>
          <p:cNvSpPr/>
          <p:nvPr/>
        </p:nvSpPr>
        <p:spPr>
          <a:xfrm>
            <a:off x="6975633" y="4011387"/>
            <a:ext cx="4822667" cy="2693290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араллелограмм 25">
            <a:extLst>
              <a:ext uri="{FF2B5EF4-FFF2-40B4-BE49-F238E27FC236}">
                <a16:creationId xmlns:a16="http://schemas.microsoft.com/office/drawing/2014/main" xmlns="" id="{7C4BD461-AC36-4DD4-8EA3-FE8C0A5A9595}"/>
              </a:ext>
            </a:extLst>
          </p:cNvPr>
          <p:cNvSpPr/>
          <p:nvPr/>
        </p:nvSpPr>
        <p:spPr>
          <a:xfrm>
            <a:off x="7135677" y="3811364"/>
            <a:ext cx="4548323" cy="422060"/>
          </a:xfrm>
          <a:prstGeom prst="parallelogram">
            <a:avLst>
              <a:gd name="adj" fmla="val 26802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Helvetica" panose="020B0604020202020204" pitchFamily="34" charset="0"/>
                <a:cs typeface="Helvetica" panose="020B0604020202020204" pitchFamily="34" charset="0"/>
              </a:rPr>
              <a:t>Потери экономики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0E13BF3-5B15-47AB-B953-3C763CFC241E}"/>
              </a:ext>
            </a:extLst>
          </p:cNvPr>
          <p:cNvSpPr txBox="1"/>
          <p:nvPr/>
        </p:nvSpPr>
        <p:spPr>
          <a:xfrm>
            <a:off x="442992" y="6427677"/>
            <a:ext cx="4121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Источник: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KPMG,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BCG, 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ИНП РАН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7B2ADE2-89F9-4643-9124-77954222E9DC}"/>
              </a:ext>
            </a:extLst>
          </p:cNvPr>
          <p:cNvSpPr txBox="1"/>
          <p:nvPr/>
        </p:nvSpPr>
        <p:spPr>
          <a:xfrm>
            <a:off x="7169130" y="5397345"/>
            <a:ext cx="2255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Годовые потери реального ВВП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  <a:endParaRPr lang="ru-RU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01FE40B-C4F9-4A8B-8DAB-DE54BF3882BE}"/>
              </a:ext>
            </a:extLst>
          </p:cNvPr>
          <p:cNvSpPr txBox="1"/>
          <p:nvPr/>
        </p:nvSpPr>
        <p:spPr>
          <a:xfrm>
            <a:off x="6975633" y="6427677"/>
            <a:ext cx="4121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Источник: ЦОИК на основе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KPMG,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BCG, 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ИНП РАН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85FEAB2-5D24-44D1-9FEC-2C54A704D751}"/>
              </a:ext>
            </a:extLst>
          </p:cNvPr>
          <p:cNvSpPr txBox="1"/>
          <p:nvPr/>
        </p:nvSpPr>
        <p:spPr>
          <a:xfrm>
            <a:off x="9551451" y="5423362"/>
            <a:ext cx="2246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Снижение годовых прогнозных темпов прироста ВВП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890A6972-7B9E-4F19-BD83-6D58B73E4992}"/>
              </a:ext>
            </a:extLst>
          </p:cNvPr>
          <p:cNvSpPr/>
          <p:nvPr/>
        </p:nvSpPr>
        <p:spPr>
          <a:xfrm>
            <a:off x="6980072" y="1382930"/>
            <a:ext cx="4822667" cy="2307771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араллелограмм 31">
            <a:extLst>
              <a:ext uri="{FF2B5EF4-FFF2-40B4-BE49-F238E27FC236}">
                <a16:creationId xmlns:a16="http://schemas.microsoft.com/office/drawing/2014/main" xmlns="" id="{23EE8164-961E-4196-9A3F-538143952246}"/>
              </a:ext>
            </a:extLst>
          </p:cNvPr>
          <p:cNvSpPr/>
          <p:nvPr/>
        </p:nvSpPr>
        <p:spPr>
          <a:xfrm>
            <a:off x="7140116" y="1186275"/>
            <a:ext cx="4548323" cy="422060"/>
          </a:xfrm>
          <a:prstGeom prst="parallelogram">
            <a:avLst>
              <a:gd name="adj" fmla="val 26802"/>
            </a:avLst>
          </a:prstGeom>
          <a:solidFill>
            <a:srgbClr val="00D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Helvetica" panose="020B0604020202020204" pitchFamily="34" charset="0"/>
                <a:cs typeface="Helvetica" panose="020B0604020202020204" pitchFamily="34" charset="0"/>
              </a:rPr>
              <a:t>Наибольшие риски для: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E3A55FF2-9340-4218-BFD0-03ADD508761F}"/>
              </a:ext>
            </a:extLst>
          </p:cNvPr>
          <p:cNvSpPr/>
          <p:nvPr/>
        </p:nvSpPr>
        <p:spPr>
          <a:xfrm>
            <a:off x="6889442" y="4895357"/>
            <a:ext cx="62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до</a:t>
            </a:r>
            <a:endParaRPr lang="ru-RU" dirty="0">
              <a:solidFill>
                <a:srgbClr val="009999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84543EA-E868-4F8C-9629-F26462AAADA1}"/>
              </a:ext>
            </a:extLst>
          </p:cNvPr>
          <p:cNvSpPr/>
          <p:nvPr/>
        </p:nvSpPr>
        <p:spPr>
          <a:xfrm>
            <a:off x="7509603" y="4673197"/>
            <a:ext cx="1640193" cy="707886"/>
          </a:xfrm>
          <a:prstGeom prst="rect">
            <a:avLst/>
          </a:prstGeom>
          <a:solidFill>
            <a:srgbClr val="009999"/>
          </a:solidFill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0,29%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A55804F1-4417-4999-BE65-F3F33321B927}"/>
              </a:ext>
            </a:extLst>
          </p:cNvPr>
          <p:cNvSpPr/>
          <p:nvPr/>
        </p:nvSpPr>
        <p:spPr>
          <a:xfrm>
            <a:off x="9509037" y="4891088"/>
            <a:ext cx="62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на</a:t>
            </a:r>
            <a:endParaRPr lang="ru-RU" dirty="0">
              <a:solidFill>
                <a:srgbClr val="009999"/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633E167A-B13A-4228-98EE-F338E1DE793F}"/>
              </a:ext>
            </a:extLst>
          </p:cNvPr>
          <p:cNvSpPr/>
          <p:nvPr/>
        </p:nvSpPr>
        <p:spPr>
          <a:xfrm>
            <a:off x="10137687" y="4673197"/>
            <a:ext cx="1212191" cy="707886"/>
          </a:xfrm>
          <a:prstGeom prst="rect">
            <a:avLst/>
          </a:prstGeom>
          <a:solidFill>
            <a:srgbClr val="009999"/>
          </a:solidFill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10%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7D26FA0-0A60-4845-A8E0-6C1D20652C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460" y="1604229"/>
            <a:ext cx="654151" cy="654151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0B63F86E-CBB4-455C-AAED-993068BFA86D}"/>
              </a:ext>
            </a:extLst>
          </p:cNvPr>
          <p:cNvSpPr/>
          <p:nvPr/>
        </p:nvSpPr>
        <p:spPr>
          <a:xfrm>
            <a:off x="7344146" y="2182580"/>
            <a:ext cx="62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газ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54D95C71-AAC0-4346-BD65-0795C71C485F}"/>
              </a:ext>
            </a:extLst>
          </p:cNvPr>
          <p:cNvSpPr/>
          <p:nvPr/>
        </p:nvSpPr>
        <p:spPr>
          <a:xfrm>
            <a:off x="7285621" y="3118432"/>
            <a:ext cx="871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нефть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6A618237-9801-4172-AB19-1EF3F87AD0A0}"/>
              </a:ext>
            </a:extLst>
          </p:cNvPr>
          <p:cNvSpPr/>
          <p:nvPr/>
        </p:nvSpPr>
        <p:spPr>
          <a:xfrm>
            <a:off x="8971636" y="3113463"/>
            <a:ext cx="871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уголь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7A8F3B8D-1E5C-4D6A-BA11-56E8DD5079EF}"/>
              </a:ext>
            </a:extLst>
          </p:cNvPr>
          <p:cNvSpPr/>
          <p:nvPr/>
        </p:nvSpPr>
        <p:spPr>
          <a:xfrm>
            <a:off x="8920103" y="2165589"/>
            <a:ext cx="9604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Черная металлургия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8764EA9A-DC98-4E3E-93BD-401771A39E7E}"/>
              </a:ext>
            </a:extLst>
          </p:cNvPr>
          <p:cNvSpPr/>
          <p:nvPr/>
        </p:nvSpPr>
        <p:spPr>
          <a:xfrm>
            <a:off x="10441987" y="3097962"/>
            <a:ext cx="10649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Минеральные удобрения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E5FCB4E-29EC-4654-88EC-B87FE0B83518}"/>
              </a:ext>
            </a:extLst>
          </p:cNvPr>
          <p:cNvSpPr/>
          <p:nvPr/>
        </p:nvSpPr>
        <p:spPr>
          <a:xfrm>
            <a:off x="10533358" y="2135466"/>
            <a:ext cx="9604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Цветная металлургия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E5584C5-3868-4678-B14C-D58D949098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962" y="2652294"/>
            <a:ext cx="483291" cy="4832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5DE9F21-4505-4DDD-9771-262C1A984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060" y="2671783"/>
            <a:ext cx="469034" cy="46903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81D39309-491B-438E-9C37-BF6157BB52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744" y="1692396"/>
            <a:ext cx="467913" cy="46791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4C85710C-8FD7-4DCC-BCC9-6989A6B938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327" y="1705563"/>
            <a:ext cx="400110" cy="40011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1768AF92-B14E-4D80-AF40-4A75FA8BC7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726" y="2669723"/>
            <a:ext cx="473261" cy="473261"/>
          </a:xfrm>
          <a:prstGeom prst="rect">
            <a:avLst/>
          </a:prstGeom>
        </p:spPr>
      </p:pic>
      <p:graphicFrame>
        <p:nvGraphicFramePr>
          <p:cNvPr id="43" name="Диаграмма 42">
            <a:extLst>
              <a:ext uri="{FF2B5EF4-FFF2-40B4-BE49-F238E27FC236}">
                <a16:creationId xmlns:a16="http://schemas.microsoft.com/office/drawing/2014/main" xmlns="" id="{1289BE09-BFB3-4F7E-9E62-190DB1B467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1897176"/>
              </p:ext>
            </p:extLst>
          </p:nvPr>
        </p:nvGraphicFramePr>
        <p:xfrm>
          <a:off x="1602383" y="1604229"/>
          <a:ext cx="5210429" cy="4742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44D6B7CD-117E-4F5A-BC0F-82B94E83AE8C}"/>
              </a:ext>
            </a:extLst>
          </p:cNvPr>
          <p:cNvGrpSpPr/>
          <p:nvPr/>
        </p:nvGrpSpPr>
        <p:grpSpPr>
          <a:xfrm>
            <a:off x="4734789" y="4554604"/>
            <a:ext cx="2019555" cy="1397824"/>
            <a:chOff x="4547614" y="4132485"/>
            <a:chExt cx="2019555" cy="1397824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xmlns="" id="{3B1FB237-FAA9-4C7B-95D3-7FED4FA93BF8}"/>
                </a:ext>
              </a:extLst>
            </p:cNvPr>
            <p:cNvGrpSpPr/>
            <p:nvPr/>
          </p:nvGrpSpPr>
          <p:grpSpPr>
            <a:xfrm>
              <a:off x="4564142" y="4190111"/>
              <a:ext cx="2003027" cy="1250990"/>
              <a:chOff x="4797822" y="2391791"/>
              <a:chExt cx="2003027" cy="125099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DBEEA819-6EFB-4F4F-899C-C0F9A8963ADD}"/>
                  </a:ext>
                </a:extLst>
              </p:cNvPr>
              <p:cNvSpPr txBox="1"/>
              <p:nvPr/>
            </p:nvSpPr>
            <p:spPr>
              <a:xfrm>
                <a:off x="4797822" y="2904117"/>
                <a:ext cx="200302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1400" dirty="0">
                    <a:solidFill>
                      <a:schemeClr val="bg1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Накопленным итогом до 2030 г. при 1 т  СО2 = 25-30 €  </a:t>
                </a:r>
              </a:p>
            </p:txBody>
          </p:sp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xmlns="" id="{80AF4506-2576-4E4E-95E5-CE4FB2775314}"/>
                  </a:ext>
                </a:extLst>
              </p:cNvPr>
              <p:cNvSpPr/>
              <p:nvPr/>
            </p:nvSpPr>
            <p:spPr>
              <a:xfrm>
                <a:off x="5229716" y="2391791"/>
                <a:ext cx="157113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ru-RU" sz="2800" dirty="0">
                    <a:solidFill>
                      <a:schemeClr val="bg1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млрд</a:t>
                </a:r>
                <a:r>
                  <a:rPr lang="en-US" sz="2800" dirty="0">
                    <a:solidFill>
                      <a:schemeClr val="bg1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ru-RU" sz="2800" dirty="0">
                    <a:solidFill>
                      <a:schemeClr val="bg1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€ </a:t>
                </a:r>
                <a:endParaRPr lang="ru-RU" sz="2800" dirty="0"/>
              </a:p>
            </p:txBody>
          </p:sp>
        </p:grp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xmlns="" id="{6322E181-CC11-4C38-8244-96827FEE3081}"/>
                </a:ext>
              </a:extLst>
            </p:cNvPr>
            <p:cNvSpPr/>
            <p:nvPr/>
          </p:nvSpPr>
          <p:spPr>
            <a:xfrm>
              <a:off x="4547614" y="4132485"/>
              <a:ext cx="2014515" cy="139782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46F5D99-51C2-455A-AA58-4AF6DEF4C478}"/>
              </a:ext>
            </a:extLst>
          </p:cNvPr>
          <p:cNvSpPr txBox="1"/>
          <p:nvPr/>
        </p:nvSpPr>
        <p:spPr>
          <a:xfrm>
            <a:off x="6975633" y="3446608"/>
            <a:ext cx="4121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Источник: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KPMG,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BCG, 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ИНП РАН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7EE4ECA-71D9-4F67-A263-307E1E7710A7}"/>
              </a:ext>
            </a:extLst>
          </p:cNvPr>
          <p:cNvSpPr txBox="1"/>
          <p:nvPr/>
        </p:nvSpPr>
        <p:spPr>
          <a:xfrm>
            <a:off x="7081203" y="5952428"/>
            <a:ext cx="24140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При условии снижения маржинальности экспортеров соразмерно оценкам негативных последствий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EDE2B033-B0DB-4D06-BED2-420F2E8FCA1C}"/>
              </a:ext>
            </a:extLst>
          </p:cNvPr>
          <p:cNvSpPr/>
          <p:nvPr/>
        </p:nvSpPr>
        <p:spPr>
          <a:xfrm>
            <a:off x="9194766" y="4557545"/>
            <a:ext cx="6286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=</a:t>
            </a:r>
            <a:endParaRPr lang="ru-RU" sz="6000" dirty="0">
              <a:solidFill>
                <a:srgbClr val="009999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F11441-89DE-4485-ACFB-4D2505C01FE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4</a:t>
            </a:fld>
            <a:endParaRPr lang="ru-RU"/>
          </a:p>
        </p:txBody>
      </p:sp>
      <p:sp>
        <p:nvSpPr>
          <p:cNvPr id="10" name="Левая фигурная скобка 9">
            <a:extLst>
              <a:ext uri="{FF2B5EF4-FFF2-40B4-BE49-F238E27FC236}">
                <a16:creationId xmlns:a16="http://schemas.microsoft.com/office/drawing/2014/main" xmlns="" id="{18284D75-3853-4922-9E42-BD8A26204F3F}"/>
              </a:ext>
            </a:extLst>
          </p:cNvPr>
          <p:cNvSpPr/>
          <p:nvPr/>
        </p:nvSpPr>
        <p:spPr>
          <a:xfrm>
            <a:off x="1557979" y="1830858"/>
            <a:ext cx="412595" cy="644714"/>
          </a:xfrm>
          <a:prstGeom prst="leftBrace">
            <a:avLst>
              <a:gd name="adj1" fmla="val 42623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7751BBDC-0E04-4067-8AFF-FAC51DB8954B}"/>
              </a:ext>
            </a:extLst>
          </p:cNvPr>
          <p:cNvSpPr/>
          <p:nvPr/>
        </p:nvSpPr>
        <p:spPr>
          <a:xfrm>
            <a:off x="450155" y="1880152"/>
            <a:ext cx="11620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Scope 1 +Scope 2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Левая фигурная скобка 46">
            <a:extLst>
              <a:ext uri="{FF2B5EF4-FFF2-40B4-BE49-F238E27FC236}">
                <a16:creationId xmlns:a16="http://schemas.microsoft.com/office/drawing/2014/main" xmlns="" id="{65FEFEED-7F27-4318-9FBD-9907EFADC234}"/>
              </a:ext>
            </a:extLst>
          </p:cNvPr>
          <p:cNvSpPr/>
          <p:nvPr/>
        </p:nvSpPr>
        <p:spPr>
          <a:xfrm>
            <a:off x="1526476" y="2637023"/>
            <a:ext cx="412595" cy="2616747"/>
          </a:xfrm>
          <a:prstGeom prst="leftBrace">
            <a:avLst>
              <a:gd name="adj1" fmla="val 156136"/>
              <a:gd name="adj2" fmla="val 50000"/>
            </a:avLst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42C7F678-6E5D-4F2A-A934-524EBF883674}"/>
              </a:ext>
            </a:extLst>
          </p:cNvPr>
          <p:cNvSpPr/>
          <p:nvPr/>
        </p:nvSpPr>
        <p:spPr>
          <a:xfrm>
            <a:off x="627560" y="3787860"/>
            <a:ext cx="9228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Scope 1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737F074D-DA7A-408E-A483-D75892B25A38}"/>
              </a:ext>
            </a:extLst>
          </p:cNvPr>
          <p:cNvSpPr/>
          <p:nvPr/>
        </p:nvSpPr>
        <p:spPr>
          <a:xfrm>
            <a:off x="84146" y="5534886"/>
            <a:ext cx="1528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Пошлина по бенчмарку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Левая фигурная скобка 49">
            <a:extLst>
              <a:ext uri="{FF2B5EF4-FFF2-40B4-BE49-F238E27FC236}">
                <a16:creationId xmlns:a16="http://schemas.microsoft.com/office/drawing/2014/main" xmlns="" id="{40A57BD4-BB29-4B59-BCBF-AAF4E366DC83}"/>
              </a:ext>
            </a:extLst>
          </p:cNvPr>
          <p:cNvSpPr/>
          <p:nvPr/>
        </p:nvSpPr>
        <p:spPr>
          <a:xfrm>
            <a:off x="1557978" y="5451910"/>
            <a:ext cx="412595" cy="644714"/>
          </a:xfrm>
          <a:prstGeom prst="leftBrace">
            <a:avLst>
              <a:gd name="adj1" fmla="val 42623"/>
              <a:gd name="adj2" fmla="val 50000"/>
            </a:avLst>
          </a:prstGeom>
          <a:ln>
            <a:solidFill>
              <a:srgbClr val="00D1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28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DDD3F6C-37FA-466D-B130-2D188393EC6D}"/>
              </a:ext>
            </a:extLst>
          </p:cNvPr>
          <p:cNvSpPr/>
          <p:nvPr/>
        </p:nvSpPr>
        <p:spPr>
          <a:xfrm>
            <a:off x="393700" y="1384300"/>
            <a:ext cx="6426200" cy="5321300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xmlns="" id="{89BC2DCA-ACD5-4A69-822B-8357BBE9D805}"/>
              </a:ext>
            </a:extLst>
          </p:cNvPr>
          <p:cNvSpPr/>
          <p:nvPr/>
        </p:nvSpPr>
        <p:spPr>
          <a:xfrm>
            <a:off x="666750" y="1114473"/>
            <a:ext cx="5880100" cy="422060"/>
          </a:xfrm>
          <a:prstGeom prst="parallelogram">
            <a:avLst>
              <a:gd name="adj" fmla="val 26802"/>
            </a:avLst>
          </a:prstGeom>
          <a:solidFill>
            <a:srgbClr val="00D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Helvetica" panose="020B0604020202020204" pitchFamily="34" charset="0"/>
                <a:cs typeface="Helvetica" panose="020B0604020202020204" pitchFamily="34" charset="0"/>
              </a:rPr>
              <a:t>Соотношение прямых и косвенных выбросов</a:t>
            </a:r>
          </a:p>
        </p:txBody>
      </p:sp>
      <p:sp>
        <p:nvSpPr>
          <p:cNvPr id="4" name="Параллелограмм 3">
            <a:extLst>
              <a:ext uri="{FF2B5EF4-FFF2-40B4-BE49-F238E27FC236}">
                <a16:creationId xmlns:a16="http://schemas.microsoft.com/office/drawing/2014/main" xmlns="" id="{2407848D-8A00-4A59-9E88-E18057000455}"/>
              </a:ext>
            </a:extLst>
          </p:cNvPr>
          <p:cNvSpPr/>
          <p:nvPr/>
        </p:nvSpPr>
        <p:spPr>
          <a:xfrm>
            <a:off x="-340399" y="372861"/>
            <a:ext cx="9461181" cy="510262"/>
          </a:xfrm>
          <a:prstGeom prst="parallelogram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latin typeface="Helvetica" panose="020B0604020202020204" pitchFamily="34" charset="0"/>
                <a:ea typeface="Stem Medium" panose="020B0503020203020204" pitchFamily="34" charset="0"/>
                <a:cs typeface="Helvetica" panose="020B0604020202020204" pitchFamily="34" charset="0"/>
              </a:rPr>
              <a:t>Насколько актуален </a:t>
            </a:r>
            <a:r>
              <a:rPr lang="en-US" sz="2800" dirty="0">
                <a:latin typeface="Helvetica" panose="020B0604020202020204" pitchFamily="34" charset="0"/>
                <a:ea typeface="Stem Medium" panose="020B0503020203020204" pitchFamily="34" charset="0"/>
                <a:cs typeface="Helvetica" panose="020B0604020202020204" pitchFamily="34" charset="0"/>
              </a:rPr>
              <a:t>Scope 2?</a:t>
            </a:r>
            <a:endParaRPr lang="ru-RU" sz="2800" dirty="0">
              <a:latin typeface="Helvetica" panose="020B0604020202020204" pitchFamily="34" charset="0"/>
              <a:ea typeface="Stem Medium" panose="020B0503020203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2502C68-7C98-4CF0-9536-5E9EBD5ED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965205" y="198510"/>
            <a:ext cx="1931181" cy="68461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FBB505A-8BA1-4369-BFD2-633A5E036D56}"/>
              </a:ext>
            </a:extLst>
          </p:cNvPr>
          <p:cNvSpPr/>
          <p:nvPr/>
        </p:nvSpPr>
        <p:spPr>
          <a:xfrm>
            <a:off x="469741" y="6397823"/>
            <a:ext cx="60771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Источник: исследование Йельского университета,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Herwich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Wood (2018)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72" name="Диаграмма 71">
            <a:extLst>
              <a:ext uri="{FF2B5EF4-FFF2-40B4-BE49-F238E27FC236}">
                <a16:creationId xmlns:a16="http://schemas.microsoft.com/office/drawing/2014/main" xmlns="" id="{09BBAF37-C9BB-4514-9B28-AD718D5AFD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2790253"/>
              </p:ext>
            </p:extLst>
          </p:nvPr>
        </p:nvGraphicFramePr>
        <p:xfrm>
          <a:off x="469741" y="1834189"/>
          <a:ext cx="6121559" cy="2075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90B43668-0548-4B81-9BE6-B58A3B1DAF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34222"/>
              </p:ext>
            </p:extLst>
          </p:nvPr>
        </p:nvGraphicFramePr>
        <p:xfrm>
          <a:off x="469741" y="3975100"/>
          <a:ext cx="6121559" cy="2368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9F4F9CD-D94D-4BD0-9A86-02D37B3052EB}"/>
              </a:ext>
            </a:extLst>
          </p:cNvPr>
          <p:cNvSpPr/>
          <p:nvPr/>
        </p:nvSpPr>
        <p:spPr>
          <a:xfrm>
            <a:off x="876141" y="7068277"/>
            <a:ext cx="60771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Источник: исследование Йельского университета,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Herwich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Wood (2018)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DA679D6-9DA3-4803-AB1E-F255DFBDB484}"/>
              </a:ext>
            </a:extLst>
          </p:cNvPr>
          <p:cNvSpPr/>
          <p:nvPr/>
        </p:nvSpPr>
        <p:spPr>
          <a:xfrm>
            <a:off x="5310266" y="4001393"/>
            <a:ext cx="1471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Данные по 49 странам за 2018 г.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A6638C4B-E884-44B0-98A1-BC062173D7AA}"/>
              </a:ext>
            </a:extLst>
          </p:cNvPr>
          <p:cNvCxnSpPr>
            <a:cxnSpLocks/>
          </p:cNvCxnSpPr>
          <p:nvPr/>
        </p:nvCxnSpPr>
        <p:spPr>
          <a:xfrm>
            <a:off x="1766966" y="1807344"/>
            <a:ext cx="0" cy="3920356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E133868F-B203-4D24-BD12-A9FCDC40DE8A}"/>
              </a:ext>
            </a:extLst>
          </p:cNvPr>
          <p:cNvCxnSpPr>
            <a:cxnSpLocks/>
          </p:cNvCxnSpPr>
          <p:nvPr/>
        </p:nvCxnSpPr>
        <p:spPr>
          <a:xfrm>
            <a:off x="2922666" y="1794644"/>
            <a:ext cx="0" cy="3920356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F8A4E682-A24F-4CAE-AB2B-162782107CA7}"/>
              </a:ext>
            </a:extLst>
          </p:cNvPr>
          <p:cNvCxnSpPr>
            <a:cxnSpLocks/>
          </p:cNvCxnSpPr>
          <p:nvPr/>
        </p:nvCxnSpPr>
        <p:spPr>
          <a:xfrm>
            <a:off x="4116466" y="1807344"/>
            <a:ext cx="0" cy="3920356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E89C763A-29AC-4618-B5F9-8F8E99A0C1F6}"/>
              </a:ext>
            </a:extLst>
          </p:cNvPr>
          <p:cNvCxnSpPr>
            <a:cxnSpLocks/>
          </p:cNvCxnSpPr>
          <p:nvPr/>
        </p:nvCxnSpPr>
        <p:spPr>
          <a:xfrm>
            <a:off x="5234066" y="1807344"/>
            <a:ext cx="0" cy="3920356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41CBD1D8-C327-46F1-92A9-28CB1A0CE5A3}"/>
              </a:ext>
            </a:extLst>
          </p:cNvPr>
          <p:cNvSpPr/>
          <p:nvPr/>
        </p:nvSpPr>
        <p:spPr>
          <a:xfrm>
            <a:off x="5849343" y="4568506"/>
            <a:ext cx="8562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Scope 1</a:t>
            </a:r>
            <a:endParaRPr lang="ru-RU" sz="1200" dirty="0">
              <a:solidFill>
                <a:srgbClr val="00999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Параллелограмм 16">
            <a:extLst>
              <a:ext uri="{FF2B5EF4-FFF2-40B4-BE49-F238E27FC236}">
                <a16:creationId xmlns:a16="http://schemas.microsoft.com/office/drawing/2014/main" xmlns="" id="{9374AD20-C9CA-4F9A-954C-3B061C7900D3}"/>
              </a:ext>
            </a:extLst>
          </p:cNvPr>
          <p:cNvSpPr/>
          <p:nvPr/>
        </p:nvSpPr>
        <p:spPr>
          <a:xfrm>
            <a:off x="5578631" y="4568505"/>
            <a:ext cx="334052" cy="277000"/>
          </a:xfrm>
          <a:prstGeom prst="parallelogram">
            <a:avLst>
              <a:gd name="adj" fmla="val 26802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Параллелограмм 17">
            <a:extLst>
              <a:ext uri="{FF2B5EF4-FFF2-40B4-BE49-F238E27FC236}">
                <a16:creationId xmlns:a16="http://schemas.microsoft.com/office/drawing/2014/main" xmlns="" id="{BEB32178-8049-4210-8FB1-86A70B748A86}"/>
              </a:ext>
            </a:extLst>
          </p:cNvPr>
          <p:cNvSpPr/>
          <p:nvPr/>
        </p:nvSpPr>
        <p:spPr>
          <a:xfrm>
            <a:off x="5577538" y="4948933"/>
            <a:ext cx="334052" cy="277000"/>
          </a:xfrm>
          <a:prstGeom prst="parallelogram">
            <a:avLst>
              <a:gd name="adj" fmla="val 268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A3842860-F272-4BF1-83B4-C88C181061D1}"/>
              </a:ext>
            </a:extLst>
          </p:cNvPr>
          <p:cNvSpPr/>
          <p:nvPr/>
        </p:nvSpPr>
        <p:spPr>
          <a:xfrm>
            <a:off x="5843153" y="4948934"/>
            <a:ext cx="8562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Scope 2</a:t>
            </a:r>
            <a:endParaRPr lang="ru-RU" sz="1200" dirty="0">
              <a:solidFill>
                <a:schemeClr val="accent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CB8D7D1B-A461-4356-A51F-FCE962C4AC91}"/>
              </a:ext>
            </a:extLst>
          </p:cNvPr>
          <p:cNvCxnSpPr>
            <a:cxnSpLocks/>
          </p:cNvCxnSpPr>
          <p:nvPr/>
        </p:nvCxnSpPr>
        <p:spPr>
          <a:xfrm>
            <a:off x="666750" y="3767522"/>
            <a:ext cx="5880100" cy="0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07089BFA-7D5E-4458-8168-6525AF5055E5}"/>
              </a:ext>
            </a:extLst>
          </p:cNvPr>
          <p:cNvSpPr/>
          <p:nvPr/>
        </p:nvSpPr>
        <p:spPr>
          <a:xfrm>
            <a:off x="590233" y="1506359"/>
            <a:ext cx="22562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D1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Процентное соотношение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CA2211F1-AF1D-4CA2-9EF9-6FD87DC40E33}"/>
              </a:ext>
            </a:extLst>
          </p:cNvPr>
          <p:cNvSpPr/>
          <p:nvPr/>
        </p:nvSpPr>
        <p:spPr>
          <a:xfrm>
            <a:off x="579039" y="3775247"/>
            <a:ext cx="319286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D1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Абсолютные значения, млрд т СО2-экв</a:t>
            </a:r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xmlns="" id="{A475B1C0-BD9F-478E-B034-EC6E95579495}"/>
              </a:ext>
            </a:extLst>
          </p:cNvPr>
          <p:cNvSpPr/>
          <p:nvPr/>
        </p:nvSpPr>
        <p:spPr>
          <a:xfrm rot="5400000">
            <a:off x="5783041" y="3602175"/>
            <a:ext cx="3062906" cy="346144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BF7AF9E-E5C6-43BD-8C24-9EB417A9B413}"/>
              </a:ext>
            </a:extLst>
          </p:cNvPr>
          <p:cNvSpPr txBox="1"/>
          <p:nvPr/>
        </p:nvSpPr>
        <p:spPr>
          <a:xfrm>
            <a:off x="7664449" y="1683825"/>
            <a:ext cx="418917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СНИЖЕНИЕ ПРЯМЫХ ПАРНИКОВЫХ ВЫБРОСОВ (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SCOPE 1)</a:t>
            </a:r>
          </a:p>
          <a:p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должно быть первоочередной задачей в контексте минимизации  рисков ТУР 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ТРЕБУЕТСЯ КАРДИНАЛЬНАЯ ТРАНСФОРМАЦИЯ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ru-RU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подходов к снижению антропогенного воздействия для масштабного снижения парниковых выбросов.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Только мер по минимизации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Scope 2 (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зеленые сертификаты) будет недостаточно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7375EE6-7923-4F79-9925-098A347C204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13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829C3F5B-3FF2-4B2D-969D-0057E73A3CBE}"/>
              </a:ext>
            </a:extLst>
          </p:cNvPr>
          <p:cNvSpPr/>
          <p:nvPr/>
        </p:nvSpPr>
        <p:spPr>
          <a:xfrm>
            <a:off x="6295383" y="4688100"/>
            <a:ext cx="5173167" cy="1944927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3692C37-00DF-442C-9F9A-2AB393775013}"/>
              </a:ext>
            </a:extLst>
          </p:cNvPr>
          <p:cNvSpPr/>
          <p:nvPr/>
        </p:nvSpPr>
        <p:spPr>
          <a:xfrm>
            <a:off x="429347" y="4688101"/>
            <a:ext cx="5173167" cy="1944927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43DD1F0-89FA-4A4C-8D8B-442CAD793E1B}"/>
              </a:ext>
            </a:extLst>
          </p:cNvPr>
          <p:cNvSpPr/>
          <p:nvPr/>
        </p:nvSpPr>
        <p:spPr>
          <a:xfrm>
            <a:off x="6295383" y="1286325"/>
            <a:ext cx="5173167" cy="534670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A963BAB-8EA9-4361-907B-C89592B787BE}"/>
              </a:ext>
            </a:extLst>
          </p:cNvPr>
          <p:cNvSpPr/>
          <p:nvPr/>
        </p:nvSpPr>
        <p:spPr>
          <a:xfrm>
            <a:off x="429347" y="1286326"/>
            <a:ext cx="5173167" cy="534670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</a:t>
            </a:r>
          </a:p>
        </p:txBody>
      </p:sp>
      <p:sp>
        <p:nvSpPr>
          <p:cNvPr id="4" name="Параллелограмм 3">
            <a:extLst>
              <a:ext uri="{FF2B5EF4-FFF2-40B4-BE49-F238E27FC236}">
                <a16:creationId xmlns:a16="http://schemas.microsoft.com/office/drawing/2014/main" xmlns="" id="{2407848D-8A00-4A59-9E88-E18057000455}"/>
              </a:ext>
            </a:extLst>
          </p:cNvPr>
          <p:cNvSpPr/>
          <p:nvPr/>
        </p:nvSpPr>
        <p:spPr>
          <a:xfrm>
            <a:off x="-340399" y="372861"/>
            <a:ext cx="9461181" cy="510262"/>
          </a:xfrm>
          <a:prstGeom prst="parallelogram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latin typeface="Helvetica" panose="020B0604020202020204" pitchFamily="34" charset="0"/>
                <a:ea typeface="Stem Medium" panose="020B0503020203020204" pitchFamily="34" charset="0"/>
                <a:cs typeface="Helvetica" panose="020B0604020202020204" pitchFamily="34" charset="0"/>
              </a:rPr>
              <a:t>Больше вопросов, нежели ответов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2502C68-7C98-4CF0-9536-5E9EBD5ED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965205" y="198510"/>
            <a:ext cx="1931181" cy="6846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C99AF4-2C80-4A88-9CA9-D18334288DB6}"/>
              </a:ext>
            </a:extLst>
          </p:cNvPr>
          <p:cNvSpPr txBox="1"/>
          <p:nvPr/>
        </p:nvSpPr>
        <p:spPr>
          <a:xfrm>
            <a:off x="967102" y="1089165"/>
            <a:ext cx="4097655" cy="400110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Вопросы на «троечку»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5B6F02-85BD-4511-9C3F-8E2E9EA87E0E}"/>
              </a:ext>
            </a:extLst>
          </p:cNvPr>
          <p:cNvSpPr txBox="1"/>
          <p:nvPr/>
        </p:nvSpPr>
        <p:spPr>
          <a:xfrm>
            <a:off x="6833140" y="1089165"/>
            <a:ext cx="4097655" cy="400110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Вопросы на «пятерочку»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9A8A7D1-2FC8-4F71-A55D-9DD04610D0D5}"/>
              </a:ext>
            </a:extLst>
          </p:cNvPr>
          <p:cNvSpPr txBox="1"/>
          <p:nvPr/>
        </p:nvSpPr>
        <p:spPr>
          <a:xfrm>
            <a:off x="754098" y="5475023"/>
            <a:ext cx="4523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КАК ПОДГОТОВИТЬСЯ К ТУР</a:t>
            </a:r>
            <a:r>
              <a: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ЕС?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DFE16FD-36A6-4631-8D09-05C1BF5CB1BA}"/>
              </a:ext>
            </a:extLst>
          </p:cNvPr>
          <p:cNvSpPr txBox="1"/>
          <p:nvPr/>
        </p:nvSpPr>
        <p:spPr>
          <a:xfrm>
            <a:off x="6663482" y="5025296"/>
            <a:ext cx="46903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КАК ВЫСТРОИТЬ СИСТЕМУ УГЛЕРОДНОГО РЕГУЛИРОВАНИЯ, КОТОРАЯ БУДЕТ УСТОЙЧИВА К ЛЮБЫМ ВНЕШНИМ ВЫЗОВАМ?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09FBC2D-E748-47BF-9C06-BB8DD5AF4262}"/>
              </a:ext>
            </a:extLst>
          </p:cNvPr>
          <p:cNvSpPr txBox="1"/>
          <p:nvPr/>
        </p:nvSpPr>
        <p:spPr>
          <a:xfrm>
            <a:off x="6650783" y="3266158"/>
            <a:ext cx="4670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Как минимизировать собственные углеродные утечки и углеродные </a:t>
            </a:r>
            <a:r>
              <a:rPr lang="ru-RU" sz="2000" dirty="0" err="1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оффшоры</a:t>
            </a:r>
            <a:r>
              <a:rPr lang="ru-RU" sz="20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- только мягкие меры? Или мы готовы к жестким мерам?</a:t>
            </a:r>
            <a:endParaRPr lang="ru-RU" sz="20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10ACDFA-47D6-4F43-B12A-6048996CAA4D}"/>
              </a:ext>
            </a:extLst>
          </p:cNvPr>
          <p:cNvSpPr txBox="1"/>
          <p:nvPr/>
        </p:nvSpPr>
        <p:spPr>
          <a:xfrm>
            <a:off x="6650783" y="1787894"/>
            <a:ext cx="44623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Как максимально учесть углеродные преимущества России в </a:t>
            </a:r>
            <a:r>
              <a:rPr lang="en-US" sz="20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GHG Protocol</a:t>
            </a:r>
            <a:r>
              <a:rPr lang="ru-RU" sz="20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</a:t>
            </a:r>
            <a:endParaRPr lang="ru-RU" sz="20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DE22D24-9A8B-498D-9CA9-9F18EC494CCE}"/>
              </a:ext>
            </a:extLst>
          </p:cNvPr>
          <p:cNvSpPr txBox="1"/>
          <p:nvPr/>
        </p:nvSpPr>
        <p:spPr>
          <a:xfrm>
            <a:off x="723450" y="2155631"/>
            <a:ext cx="4462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Как нам считать углеродный след?</a:t>
            </a:r>
            <a:endParaRPr lang="ru-RU" sz="20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C814942-72EF-4AE5-9A8F-D08FD82A3847}"/>
              </a:ext>
            </a:extLst>
          </p:cNvPr>
          <p:cNvSpPr txBox="1"/>
          <p:nvPr/>
        </p:nvSpPr>
        <p:spPr>
          <a:xfrm>
            <a:off x="723450" y="3577012"/>
            <a:ext cx="4670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Как исключить дополнительную нагрузку на бизнес?</a:t>
            </a:r>
            <a:endParaRPr lang="ru-RU" sz="20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6CEA2C73-510B-42D3-BDC2-7716231B9B00}"/>
              </a:ext>
            </a:extLst>
          </p:cNvPr>
          <p:cNvCxnSpPr>
            <a:cxnSpLocks/>
          </p:cNvCxnSpPr>
          <p:nvPr/>
        </p:nvCxnSpPr>
        <p:spPr>
          <a:xfrm>
            <a:off x="723450" y="3075765"/>
            <a:ext cx="4341307" cy="0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1B4B8083-F65F-478C-95AD-3573EAB715B6}"/>
              </a:ext>
            </a:extLst>
          </p:cNvPr>
          <p:cNvCxnSpPr>
            <a:cxnSpLocks/>
          </p:cNvCxnSpPr>
          <p:nvPr/>
        </p:nvCxnSpPr>
        <p:spPr>
          <a:xfrm>
            <a:off x="6742814" y="3075765"/>
            <a:ext cx="4341307" cy="0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010C2305-B08E-431D-872D-5CBC0CC38FE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965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xmlns="" id="{A69E16EB-6C84-4B70-8D8F-238C34034ED8}"/>
              </a:ext>
            </a:extLst>
          </p:cNvPr>
          <p:cNvSpPr/>
          <p:nvPr/>
        </p:nvSpPr>
        <p:spPr>
          <a:xfrm>
            <a:off x="6497193" y="1950293"/>
            <a:ext cx="2383047" cy="594404"/>
          </a:xfrm>
          <a:prstGeom prst="roundRect">
            <a:avLst>
              <a:gd name="adj" fmla="val 37119"/>
            </a:avLst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B968CAE1-5CB0-4874-914A-E32D99E260D4}"/>
              </a:ext>
            </a:extLst>
          </p:cNvPr>
          <p:cNvSpPr/>
          <p:nvPr/>
        </p:nvSpPr>
        <p:spPr>
          <a:xfrm>
            <a:off x="429347" y="1000577"/>
            <a:ext cx="2848279" cy="515733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араллелограмм 30">
            <a:extLst>
              <a:ext uri="{FF2B5EF4-FFF2-40B4-BE49-F238E27FC236}">
                <a16:creationId xmlns:a16="http://schemas.microsoft.com/office/drawing/2014/main" xmlns="" id="{A54D2C17-EA3C-47E7-9533-F00F5B0B1C0D}"/>
              </a:ext>
            </a:extLst>
          </p:cNvPr>
          <p:cNvSpPr/>
          <p:nvPr/>
        </p:nvSpPr>
        <p:spPr>
          <a:xfrm>
            <a:off x="-340399" y="372861"/>
            <a:ext cx="9461181" cy="510262"/>
          </a:xfrm>
          <a:prstGeom prst="parallelogram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latin typeface="Helvetica" panose="020B0604020202020204" pitchFamily="34" charset="0"/>
                <a:ea typeface="Stem Medium" panose="020B0503020203020204" pitchFamily="34" charset="0"/>
                <a:cs typeface="Helvetica" panose="020B0604020202020204" pitchFamily="34" charset="0"/>
              </a:rPr>
              <a:t>Что учитываем в углеродном следе?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39F32D80-987A-45AA-9797-C304C5A196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965205" y="198510"/>
            <a:ext cx="1931181" cy="684613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95981AC2-03F6-4B9F-8C5E-B24C3B4131F3}"/>
              </a:ext>
            </a:extLst>
          </p:cNvPr>
          <p:cNvSpPr/>
          <p:nvPr/>
        </p:nvSpPr>
        <p:spPr>
          <a:xfrm>
            <a:off x="429347" y="1000577"/>
            <a:ext cx="11196596" cy="2142674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BED5F36E-1049-4BED-B6C4-E1E8F141D626}"/>
              </a:ext>
            </a:extLst>
          </p:cNvPr>
          <p:cNvSpPr/>
          <p:nvPr/>
        </p:nvSpPr>
        <p:spPr>
          <a:xfrm>
            <a:off x="429347" y="3951511"/>
            <a:ext cx="11196596" cy="269061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AB1C216-B794-47D3-BF9F-12970F27E16A}"/>
              </a:ext>
            </a:extLst>
          </p:cNvPr>
          <p:cNvSpPr txBox="1"/>
          <p:nvPr/>
        </p:nvSpPr>
        <p:spPr>
          <a:xfrm>
            <a:off x="543196" y="1081694"/>
            <a:ext cx="2848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Проектируемая модель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9C055B0-3848-4F25-A221-03F63B1A6DA5}"/>
              </a:ext>
            </a:extLst>
          </p:cNvPr>
          <p:cNvSpPr txBox="1"/>
          <p:nvPr/>
        </p:nvSpPr>
        <p:spPr>
          <a:xfrm>
            <a:off x="797647" y="1919514"/>
            <a:ext cx="81812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УС = </a:t>
            </a:r>
            <a:r>
              <a:rPr lang="en-US" sz="34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(Scope 1</a:t>
            </a:r>
            <a:r>
              <a:rPr lang="ru-RU" sz="34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r>
              <a:rPr lang="en-US" sz="34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+ </a:t>
            </a:r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sz="3400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Scope 2</a:t>
            </a:r>
            <a:r>
              <a:rPr lang="ru-RU" sz="3400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- </a:t>
            </a:r>
            <a:r>
              <a:rPr lang="en-US" sz="3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TGC</a:t>
            </a:r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r>
              <a:rPr lang="ru-RU" sz="34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</a:t>
            </a:r>
            <a:r>
              <a:rPr lang="ru-RU" sz="34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Лес</a:t>
            </a:r>
            <a:endParaRPr lang="ru-RU" sz="34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75B6AA1-C489-4337-ABCC-6CCF644F57D0}"/>
              </a:ext>
            </a:extLst>
          </p:cNvPr>
          <p:cNvSpPr txBox="1"/>
          <p:nvPr/>
        </p:nvSpPr>
        <p:spPr>
          <a:xfrm>
            <a:off x="1566781" y="2471989"/>
            <a:ext cx="2832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Приказ №300 </a:t>
            </a:r>
            <a:br>
              <a:rPr lang="ru-RU" sz="16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sz="16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Минприроды России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D1EF494-8B31-43DD-8937-831400C68613}"/>
              </a:ext>
            </a:extLst>
          </p:cNvPr>
          <p:cNvSpPr txBox="1"/>
          <p:nvPr/>
        </p:nvSpPr>
        <p:spPr>
          <a:xfrm>
            <a:off x="4089976" y="2471989"/>
            <a:ext cx="2553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4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Приказ №330 </a:t>
            </a:r>
            <a:br>
              <a:rPr lang="ru-RU" sz="1600" dirty="0">
                <a:solidFill>
                  <a:schemeClr val="accent4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sz="1600" dirty="0">
                <a:solidFill>
                  <a:schemeClr val="accent4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Минприроды России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8257D9D-D4EC-4A38-9D16-8E66270A395F}"/>
              </a:ext>
            </a:extLst>
          </p:cNvPr>
          <p:cNvSpPr txBox="1"/>
          <p:nvPr/>
        </p:nvSpPr>
        <p:spPr>
          <a:xfrm>
            <a:off x="6922078" y="2665067"/>
            <a:ext cx="1741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Законопроекты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6BE2E87-CF91-4257-837C-3E58C3509838}"/>
              </a:ext>
            </a:extLst>
          </p:cNvPr>
          <p:cNvSpPr txBox="1"/>
          <p:nvPr/>
        </p:nvSpPr>
        <p:spPr>
          <a:xfrm>
            <a:off x="1585985" y="1611738"/>
            <a:ext cx="2961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Прямые выбросы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4473FFE-4709-4E6A-B3E3-A17114F13C4E}"/>
              </a:ext>
            </a:extLst>
          </p:cNvPr>
          <p:cNvSpPr txBox="1"/>
          <p:nvPr/>
        </p:nvSpPr>
        <p:spPr>
          <a:xfrm>
            <a:off x="4161519" y="1438224"/>
            <a:ext cx="2553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4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Косвенные энергетические выбросы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9C1B3EAE-4704-4FB1-BAC0-F0E48FC2D69C}"/>
              </a:ext>
            </a:extLst>
          </p:cNvPr>
          <p:cNvSpPr/>
          <p:nvPr/>
        </p:nvSpPr>
        <p:spPr>
          <a:xfrm>
            <a:off x="9290392" y="1000577"/>
            <a:ext cx="2335551" cy="2142674"/>
          </a:xfrm>
          <a:prstGeom prst="rect">
            <a:avLst/>
          </a:prstGeom>
          <a:noFill/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0E04278-FFC9-4020-8872-04820D5A4095}"/>
              </a:ext>
            </a:extLst>
          </p:cNvPr>
          <p:cNvSpPr txBox="1"/>
          <p:nvPr/>
        </p:nvSpPr>
        <p:spPr>
          <a:xfrm>
            <a:off x="9290392" y="1081462"/>
            <a:ext cx="233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33CC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Стимулы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C1F42B2-7614-4419-809C-E581B1E677C6}"/>
              </a:ext>
            </a:extLst>
          </p:cNvPr>
          <p:cNvSpPr txBox="1"/>
          <p:nvPr/>
        </p:nvSpPr>
        <p:spPr>
          <a:xfrm>
            <a:off x="406399" y="4967511"/>
            <a:ext cx="8946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(Scope 1 +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sz="2800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Scope 2 </a:t>
            </a:r>
            <a:r>
              <a:rPr lang="en-US" sz="28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</a:t>
            </a:r>
            <a:r>
              <a:rPr lang="en-US" sz="2800" dirty="0">
                <a:solidFill>
                  <a:srgbClr val="007FC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TGC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r>
              <a:rPr lang="en-US" sz="2800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 </a:t>
            </a:r>
            <a:r>
              <a:rPr lang="en-US" sz="2800" dirty="0">
                <a:solidFill>
                  <a:srgbClr val="33CC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Scope 3</a:t>
            </a:r>
            <a:r>
              <a:rPr lang="en-US" sz="28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–</a:t>
            </a:r>
            <a:r>
              <a:rPr lang="ru-RU" sz="28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sz="2800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ETS </a:t>
            </a:r>
            <a:r>
              <a:rPr lang="en-US" sz="28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</a:t>
            </a:r>
            <a:r>
              <a:rPr lang="ru-RU" sz="28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Лес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r>
              <a:rPr lang="en-US" sz="28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  <a:endParaRPr lang="ru-RU" sz="2800" dirty="0">
              <a:solidFill>
                <a:srgbClr val="00999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Рисунок 2" descr="Изображение выглядит как человек, костюм, мужчина, одеж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811A6FE-BE1A-48D5-BF9A-9DF3E5298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754" y="1560938"/>
            <a:ext cx="1530469" cy="1475372"/>
          </a:xfrm>
          <a:prstGeom prst="rect">
            <a:avLst/>
          </a:prstGeom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B0CE790A-296D-4968-BD56-4EDE98A40CA2}"/>
              </a:ext>
            </a:extLst>
          </p:cNvPr>
          <p:cNvSpPr/>
          <p:nvPr/>
        </p:nvSpPr>
        <p:spPr>
          <a:xfrm>
            <a:off x="440798" y="3951512"/>
            <a:ext cx="2836828" cy="5157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DDE1E95E-93C4-443E-A280-BC4BA53FFC2A}"/>
              </a:ext>
            </a:extLst>
          </p:cNvPr>
          <p:cNvSpPr txBox="1"/>
          <p:nvPr/>
        </p:nvSpPr>
        <p:spPr>
          <a:xfrm>
            <a:off x="566056" y="4027797"/>
            <a:ext cx="2278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Устойчивая модель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D535BF9A-5C8E-4662-A535-02EB22CDBBE9}"/>
              </a:ext>
            </a:extLst>
          </p:cNvPr>
          <p:cNvSpPr/>
          <p:nvPr/>
        </p:nvSpPr>
        <p:spPr>
          <a:xfrm>
            <a:off x="9290391" y="3947969"/>
            <a:ext cx="2335552" cy="26941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35A78BE0-E8B7-4DC7-8AE8-BCB1DFC319A4}"/>
              </a:ext>
            </a:extLst>
          </p:cNvPr>
          <p:cNvSpPr/>
          <p:nvPr/>
        </p:nvSpPr>
        <p:spPr>
          <a:xfrm>
            <a:off x="642865" y="4496242"/>
            <a:ext cx="7621966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GHG Protocol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0C7EA5D-B682-43ED-976C-CFA2256CC81E}"/>
              </a:ext>
            </a:extLst>
          </p:cNvPr>
          <p:cNvSpPr txBox="1"/>
          <p:nvPr/>
        </p:nvSpPr>
        <p:spPr>
          <a:xfrm>
            <a:off x="688885" y="4613402"/>
            <a:ext cx="1149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Прямые выбросы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702EA50-8BE7-4E92-B2E2-E9C7BEF603A8}"/>
              </a:ext>
            </a:extLst>
          </p:cNvPr>
          <p:cNvSpPr txBox="1"/>
          <p:nvPr/>
        </p:nvSpPr>
        <p:spPr>
          <a:xfrm>
            <a:off x="2150193" y="4612011"/>
            <a:ext cx="2046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accent4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Косвенные энергетические выбросы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D01C8204-2D5B-4F0E-9F6F-381B2E5D5AB6}"/>
              </a:ext>
            </a:extLst>
          </p:cNvPr>
          <p:cNvSpPr txBox="1"/>
          <p:nvPr/>
        </p:nvSpPr>
        <p:spPr>
          <a:xfrm>
            <a:off x="4818286" y="4595742"/>
            <a:ext cx="2751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33CC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Косвенные выбросы по цепочке создания стоимости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8273BA39-C6B3-4061-8B92-7443B3695E65}"/>
              </a:ext>
            </a:extLst>
          </p:cNvPr>
          <p:cNvSpPr txBox="1"/>
          <p:nvPr/>
        </p:nvSpPr>
        <p:spPr>
          <a:xfrm>
            <a:off x="9301843" y="3963901"/>
            <a:ext cx="233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Стимулы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46DA14F-D1B3-4B8E-B49D-E647EBEAA155}"/>
              </a:ext>
            </a:extLst>
          </p:cNvPr>
          <p:cNvSpPr txBox="1"/>
          <p:nvPr/>
        </p:nvSpPr>
        <p:spPr>
          <a:xfrm>
            <a:off x="7073955" y="5360735"/>
            <a:ext cx="13340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Торговля углеродными единицами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48D0FE56-21B7-4432-98D8-E0CDA24E9445}"/>
              </a:ext>
            </a:extLst>
          </p:cNvPr>
          <p:cNvSpPr txBox="1"/>
          <p:nvPr/>
        </p:nvSpPr>
        <p:spPr>
          <a:xfrm>
            <a:off x="5951445" y="1394975"/>
            <a:ext cx="2208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Низкоуглеродные</a:t>
            </a:r>
            <a:r>
              <a:rPr lang="ru-RU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сертификаты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729BD74A-75C3-4AC9-9697-18474D07199E}"/>
              </a:ext>
            </a:extLst>
          </p:cNvPr>
          <p:cNvSpPr txBox="1"/>
          <p:nvPr/>
        </p:nvSpPr>
        <p:spPr>
          <a:xfrm>
            <a:off x="7721853" y="1266360"/>
            <a:ext cx="1357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Поглощающая способность лесов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95A93D98-7962-4A56-80BF-B032588FF61C}"/>
              </a:ext>
            </a:extLst>
          </p:cNvPr>
          <p:cNvSpPr txBox="1"/>
          <p:nvPr/>
        </p:nvSpPr>
        <p:spPr>
          <a:xfrm>
            <a:off x="9353890" y="5033786"/>
            <a:ext cx="2322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Квотирование выбросов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CBA9B5EE-554F-4349-BF8C-840564723309}"/>
              </a:ext>
            </a:extLst>
          </p:cNvPr>
          <p:cNvSpPr txBox="1"/>
          <p:nvPr/>
        </p:nvSpPr>
        <p:spPr>
          <a:xfrm>
            <a:off x="9368555" y="6095426"/>
            <a:ext cx="2193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Обязательства по энергоэффективности</a:t>
            </a:r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xmlns="" id="{3FBC4C3A-15C5-4EDC-AFAB-8769D885D400}"/>
              </a:ext>
            </a:extLst>
          </p:cNvPr>
          <p:cNvSpPr/>
          <p:nvPr/>
        </p:nvSpPr>
        <p:spPr>
          <a:xfrm rot="10800000">
            <a:off x="4564724" y="3294303"/>
            <a:ext cx="2773442" cy="50313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8914AA41-DDC0-448D-BA24-8DADFA5AE0FA}"/>
              </a:ext>
            </a:extLst>
          </p:cNvPr>
          <p:cNvSpPr txBox="1"/>
          <p:nvPr/>
        </p:nvSpPr>
        <p:spPr>
          <a:xfrm>
            <a:off x="3391476" y="6286675"/>
            <a:ext cx="2115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Белые сертификаты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C1B98330-837E-4C61-B290-65EF9EE82EFB}"/>
              </a:ext>
            </a:extLst>
          </p:cNvPr>
          <p:cNvSpPr txBox="1"/>
          <p:nvPr/>
        </p:nvSpPr>
        <p:spPr>
          <a:xfrm>
            <a:off x="3268880" y="5890662"/>
            <a:ext cx="2430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TWC</a:t>
            </a:r>
            <a:endParaRPr lang="ru-RU" sz="2800" b="1" dirty="0">
              <a:solidFill>
                <a:schemeClr val="accent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87" name="Прямая со стрелкой 86">
            <a:extLst>
              <a:ext uri="{FF2B5EF4-FFF2-40B4-BE49-F238E27FC236}">
                <a16:creationId xmlns:a16="http://schemas.microsoft.com/office/drawing/2014/main" xmlns="" id="{6E7162A5-1182-42BD-B11A-4C409D5C210E}"/>
              </a:ext>
            </a:extLst>
          </p:cNvPr>
          <p:cNvCxnSpPr>
            <a:cxnSpLocks/>
            <a:stCxn id="86" idx="0"/>
          </p:cNvCxnSpPr>
          <p:nvPr/>
        </p:nvCxnSpPr>
        <p:spPr>
          <a:xfrm flipH="1" flipV="1">
            <a:off x="1433585" y="5498699"/>
            <a:ext cx="3050667" cy="39196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>
            <a:extLst>
              <a:ext uri="{FF2B5EF4-FFF2-40B4-BE49-F238E27FC236}">
                <a16:creationId xmlns:a16="http://schemas.microsoft.com/office/drawing/2014/main" xmlns="" id="{56F01D7A-25EE-4846-B1D2-6F1368649333}"/>
              </a:ext>
            </a:extLst>
          </p:cNvPr>
          <p:cNvCxnSpPr>
            <a:cxnSpLocks/>
            <a:stCxn id="86" idx="0"/>
          </p:cNvCxnSpPr>
          <p:nvPr/>
        </p:nvCxnSpPr>
        <p:spPr>
          <a:xfrm flipV="1">
            <a:off x="4484252" y="5443638"/>
            <a:ext cx="1791663" cy="44702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>
            <a:extLst>
              <a:ext uri="{FF2B5EF4-FFF2-40B4-BE49-F238E27FC236}">
                <a16:creationId xmlns:a16="http://schemas.microsoft.com/office/drawing/2014/main" xmlns="" id="{95C9EE63-7B0D-46B8-9A1A-33BA28E92CC4}"/>
              </a:ext>
            </a:extLst>
          </p:cNvPr>
          <p:cNvCxnSpPr>
            <a:cxnSpLocks/>
            <a:stCxn id="86" idx="0"/>
          </p:cNvCxnSpPr>
          <p:nvPr/>
        </p:nvCxnSpPr>
        <p:spPr>
          <a:xfrm flipH="1" flipV="1">
            <a:off x="3431269" y="5474200"/>
            <a:ext cx="1052983" cy="41646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E6CEAE5E-E6E7-4BA0-BD43-CD26177860F7}"/>
              </a:ext>
            </a:extLst>
          </p:cNvPr>
          <p:cNvSpPr txBox="1"/>
          <p:nvPr/>
        </p:nvSpPr>
        <p:spPr>
          <a:xfrm>
            <a:off x="3491395" y="5342229"/>
            <a:ext cx="2208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err="1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Низкоуглеродные</a:t>
            </a:r>
            <a:r>
              <a:rPr lang="ru-RU" sz="11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сертификаты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192CE30-63E6-4877-82D1-3A24670040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807" y="4397129"/>
            <a:ext cx="747384" cy="74738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F11380D0-4C68-4893-8597-A3191656CE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263" y="5424235"/>
            <a:ext cx="672106" cy="672106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63D6E411-9CB7-4614-BF06-6DB37B7DFA9F}"/>
              </a:ext>
            </a:extLst>
          </p:cNvPr>
          <p:cNvSpPr/>
          <p:nvPr/>
        </p:nvSpPr>
        <p:spPr>
          <a:xfrm>
            <a:off x="8264831" y="4496242"/>
            <a:ext cx="940224" cy="14430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FDED6C99-0D78-472C-BEA8-97F1EE58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96545-5F09-4FCD-AC3E-D3BD1443AD20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5355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>
            <a:extLst>
              <a:ext uri="{FF2B5EF4-FFF2-40B4-BE49-F238E27FC236}">
                <a16:creationId xmlns:a16="http://schemas.microsoft.com/office/drawing/2014/main" xmlns="" id="{753C1602-A44C-4F49-B5D1-0DB50B7E2ADF}"/>
              </a:ext>
            </a:extLst>
          </p:cNvPr>
          <p:cNvSpPr/>
          <p:nvPr/>
        </p:nvSpPr>
        <p:spPr>
          <a:xfrm>
            <a:off x="-141991" y="98342"/>
            <a:ext cx="9461181" cy="510262"/>
          </a:xfrm>
          <a:prstGeom prst="parallelogram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latin typeface="Helvetica" panose="020B0604020202020204" pitchFamily="34" charset="0"/>
                <a:ea typeface="Stem Medium" panose="020B0503020203020204" pitchFamily="34" charset="0"/>
                <a:cs typeface="Helvetica" panose="020B0604020202020204" pitchFamily="34" charset="0"/>
              </a:rPr>
              <a:t>Как выглядят жесткие стимулы?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8F27A6A-B5E1-445E-9FBF-FF76A06545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801961" y="-17924"/>
            <a:ext cx="1931181" cy="684613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03BA5FA5-BD21-44E3-A2C3-4B07AE61EBE0}"/>
              </a:ext>
            </a:extLst>
          </p:cNvPr>
          <p:cNvGrpSpPr/>
          <p:nvPr/>
        </p:nvGrpSpPr>
        <p:grpSpPr>
          <a:xfrm>
            <a:off x="446009" y="795678"/>
            <a:ext cx="5418572" cy="350216"/>
            <a:chOff x="221381" y="740897"/>
            <a:chExt cx="5289291" cy="350216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xmlns="" id="{7AF12357-729D-4803-AA8D-706CF1C8FF8C}"/>
                </a:ext>
              </a:extLst>
            </p:cNvPr>
            <p:cNvSpPr/>
            <p:nvPr/>
          </p:nvSpPr>
          <p:spPr>
            <a:xfrm>
              <a:off x="221381" y="757617"/>
              <a:ext cx="5289291" cy="333496"/>
            </a:xfrm>
            <a:prstGeom prst="parallelogram">
              <a:avLst>
                <a:gd name="adj" fmla="val 26802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84AF54D-2FAF-4E72-BBDB-9BE35FFB8482}"/>
                </a:ext>
              </a:extLst>
            </p:cNvPr>
            <p:cNvSpPr txBox="1"/>
            <p:nvPr/>
          </p:nvSpPr>
          <p:spPr>
            <a:xfrm>
              <a:off x="221381" y="740897"/>
              <a:ext cx="52892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Белые сертификаты: «Обязательства и кредит»</a:t>
              </a:r>
            </a:p>
          </p:txBody>
        </p:sp>
      </p:grp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xmlns="" id="{1B6BF66B-0FA7-4FCC-BC05-6973CCB79560}"/>
              </a:ext>
            </a:extLst>
          </p:cNvPr>
          <p:cNvCxnSpPr>
            <a:cxnSpLocks/>
          </p:cNvCxnSpPr>
          <p:nvPr/>
        </p:nvCxnSpPr>
        <p:spPr>
          <a:xfrm flipV="1">
            <a:off x="6096000" y="990843"/>
            <a:ext cx="0" cy="5380283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xmlns="" id="{7B32CE3F-58B9-404C-B144-0F1EC520994A}"/>
              </a:ext>
            </a:extLst>
          </p:cNvPr>
          <p:cNvGrpSpPr/>
          <p:nvPr/>
        </p:nvGrpSpPr>
        <p:grpSpPr>
          <a:xfrm>
            <a:off x="6318078" y="795678"/>
            <a:ext cx="5418572" cy="350216"/>
            <a:chOff x="221381" y="740897"/>
            <a:chExt cx="5289291" cy="350216"/>
          </a:xfrm>
        </p:grpSpPr>
        <p:sp>
          <p:nvSpPr>
            <p:cNvPr id="46" name="Параллелограмм 45">
              <a:extLst>
                <a:ext uri="{FF2B5EF4-FFF2-40B4-BE49-F238E27FC236}">
                  <a16:creationId xmlns:a16="http://schemas.microsoft.com/office/drawing/2014/main" xmlns="" id="{5BF3E7A6-9090-4861-A171-D7D4A177A33C}"/>
                </a:ext>
              </a:extLst>
            </p:cNvPr>
            <p:cNvSpPr/>
            <p:nvPr/>
          </p:nvSpPr>
          <p:spPr>
            <a:xfrm>
              <a:off x="221381" y="757617"/>
              <a:ext cx="5289291" cy="333496"/>
            </a:xfrm>
            <a:prstGeom prst="parallelogram">
              <a:avLst>
                <a:gd name="adj" fmla="val 26802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189D1A43-F2AE-41C3-A56F-CF80F472FAFF}"/>
                </a:ext>
              </a:extLst>
            </p:cNvPr>
            <p:cNvSpPr txBox="1"/>
            <p:nvPr/>
          </p:nvSpPr>
          <p:spPr>
            <a:xfrm>
              <a:off x="221381" y="740897"/>
              <a:ext cx="52892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Углеродные единицы: «Квота и торговля»</a:t>
              </a:r>
            </a:p>
          </p:txBody>
        </p: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DAB0211D-ABCB-4F48-8B53-80C1C5F63D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48" y="2806233"/>
            <a:ext cx="734804" cy="734804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94AAD3F8-3E7E-4006-8165-8664A65363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010" y="3756087"/>
            <a:ext cx="734804" cy="73480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63E440E1-6983-4F7C-9DE2-DCFA1201AF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816" y="3762412"/>
            <a:ext cx="734804" cy="73480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2DF030CB-7DC2-4E51-9F7C-90C81A7A02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963" y="2787432"/>
            <a:ext cx="734804" cy="734804"/>
          </a:xfrm>
          <a:prstGeom prst="rect">
            <a:avLst/>
          </a:prstGeom>
        </p:spPr>
      </p:pic>
      <p:sp>
        <p:nvSpPr>
          <p:cNvPr id="57" name="Равнобедренный треугольник 56">
            <a:extLst>
              <a:ext uri="{FF2B5EF4-FFF2-40B4-BE49-F238E27FC236}">
                <a16:creationId xmlns:a16="http://schemas.microsoft.com/office/drawing/2014/main" xmlns="" id="{4419BC4C-C380-4826-A227-D82A47A52B4F}"/>
              </a:ext>
            </a:extLst>
          </p:cNvPr>
          <p:cNvSpPr/>
          <p:nvPr/>
        </p:nvSpPr>
        <p:spPr>
          <a:xfrm rot="10800000">
            <a:off x="6597876" y="2489500"/>
            <a:ext cx="1240915" cy="338555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xmlns="" id="{4EC7BAEE-0F62-442F-BAFD-BF94A8E59537}"/>
              </a:ext>
            </a:extLst>
          </p:cNvPr>
          <p:cNvGrpSpPr/>
          <p:nvPr/>
        </p:nvGrpSpPr>
        <p:grpSpPr>
          <a:xfrm>
            <a:off x="9709229" y="3099213"/>
            <a:ext cx="982607" cy="1041501"/>
            <a:chOff x="5626100" y="4189510"/>
            <a:chExt cx="1589898" cy="1593896"/>
          </a:xfrm>
        </p:grpSpPr>
        <p:pic>
          <p:nvPicPr>
            <p:cNvPr id="60" name="Рисунок 59" descr="Облако контур">
              <a:extLst>
                <a:ext uri="{FF2B5EF4-FFF2-40B4-BE49-F238E27FC236}">
                  <a16:creationId xmlns:a16="http://schemas.microsoft.com/office/drawing/2014/main" xmlns="" id="{445F939B-7C3D-48F9-8586-64D1F5EDA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626100" y="4189510"/>
              <a:ext cx="1589898" cy="1589898"/>
            </a:xfrm>
            <a:prstGeom prst="rect">
              <a:avLst/>
            </a:prstGeom>
          </p:spPr>
        </p:pic>
        <p:pic>
          <p:nvPicPr>
            <p:cNvPr id="62" name="Рисунок 61" descr="Облако со сплошной заливкой">
              <a:extLst>
                <a:ext uri="{FF2B5EF4-FFF2-40B4-BE49-F238E27FC236}">
                  <a16:creationId xmlns:a16="http://schemas.microsoft.com/office/drawing/2014/main" xmlns="" id="{A6E8F287-BD99-49A6-A5FB-0A0F9C27B6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 t="7709"/>
            <a:stretch/>
          </p:blipFill>
          <p:spPr>
            <a:xfrm>
              <a:off x="5626100" y="4316090"/>
              <a:ext cx="1589898" cy="146731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xmlns="" id="{790F7E35-CE7D-4177-9F76-82FCB5F860BE}"/>
              </a:ext>
            </a:extLst>
          </p:cNvPr>
          <p:cNvGrpSpPr/>
          <p:nvPr/>
        </p:nvGrpSpPr>
        <p:grpSpPr>
          <a:xfrm>
            <a:off x="11191972" y="4695302"/>
            <a:ext cx="734804" cy="734805"/>
            <a:chOff x="5626100" y="4189510"/>
            <a:chExt cx="1819954" cy="1593896"/>
          </a:xfrm>
        </p:grpSpPr>
        <p:pic>
          <p:nvPicPr>
            <p:cNvPr id="65" name="Рисунок 64" descr="Облако контур">
              <a:extLst>
                <a:ext uri="{FF2B5EF4-FFF2-40B4-BE49-F238E27FC236}">
                  <a16:creationId xmlns:a16="http://schemas.microsoft.com/office/drawing/2014/main" xmlns="" id="{769AF191-963B-400F-B34A-28A13FD68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626100" y="4189510"/>
              <a:ext cx="1589898" cy="1589898"/>
            </a:xfrm>
            <a:prstGeom prst="rect">
              <a:avLst/>
            </a:prstGeom>
          </p:spPr>
        </p:pic>
        <p:pic>
          <p:nvPicPr>
            <p:cNvPr id="66" name="Рисунок 65" descr="Облако со сплошной заливкой">
              <a:extLst>
                <a:ext uri="{FF2B5EF4-FFF2-40B4-BE49-F238E27FC236}">
                  <a16:creationId xmlns:a16="http://schemas.microsoft.com/office/drawing/2014/main" xmlns="" id="{9CAEF535-609F-45FD-B409-6C74734016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16620"/>
            <a:stretch/>
          </p:blipFill>
          <p:spPr>
            <a:xfrm>
              <a:off x="5626100" y="4457756"/>
              <a:ext cx="1589898" cy="1325650"/>
            </a:xfrm>
            <a:prstGeom prst="rect">
              <a:avLst/>
            </a:prstGeom>
          </p:spPr>
        </p:pic>
        <p:pic>
          <p:nvPicPr>
            <p:cNvPr id="67" name="Рисунок 66" descr="Облако со сплошной заливкой">
              <a:extLst>
                <a:ext uri="{FF2B5EF4-FFF2-40B4-BE49-F238E27FC236}">
                  <a16:creationId xmlns:a16="http://schemas.microsoft.com/office/drawing/2014/main" xmlns="" id="{7B7655D8-225A-424D-8867-9041D5630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16620"/>
            <a:stretch/>
          </p:blipFill>
          <p:spPr>
            <a:xfrm>
              <a:off x="6669975" y="4262969"/>
              <a:ext cx="776079" cy="647091"/>
            </a:xfrm>
            <a:prstGeom prst="rect">
              <a:avLst/>
            </a:prstGeom>
          </p:spPr>
        </p:pic>
      </p:grpSp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3802D6E2-BE2A-4BCC-9603-D5032DC966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220" y="5277830"/>
            <a:ext cx="734804" cy="734804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2037C8DE-A2EC-4F6D-9CFD-4CC26AC380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010" y="5277830"/>
            <a:ext cx="734804" cy="734804"/>
          </a:xfrm>
          <a:prstGeom prst="rect">
            <a:avLst/>
          </a:prstGeom>
        </p:spPr>
      </p:pic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xmlns="" id="{E034A672-D23E-44A7-B18A-8947BF1007F3}"/>
              </a:ext>
            </a:extLst>
          </p:cNvPr>
          <p:cNvCxnSpPr>
            <a:cxnSpLocks/>
          </p:cNvCxnSpPr>
          <p:nvPr/>
        </p:nvCxnSpPr>
        <p:spPr>
          <a:xfrm>
            <a:off x="9544546" y="5029287"/>
            <a:ext cx="1406614" cy="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935564D0-2E40-43E4-91C9-56450EA91E9E}"/>
              </a:ext>
            </a:extLst>
          </p:cNvPr>
          <p:cNvSpPr/>
          <p:nvPr/>
        </p:nvSpPr>
        <p:spPr>
          <a:xfrm>
            <a:off x="9276420" y="1414158"/>
            <a:ext cx="568188" cy="806696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F6958225-BF81-4483-A20B-25306A816963}"/>
              </a:ext>
            </a:extLst>
          </p:cNvPr>
          <p:cNvSpPr/>
          <p:nvPr/>
        </p:nvSpPr>
        <p:spPr>
          <a:xfrm>
            <a:off x="10200533" y="1540125"/>
            <a:ext cx="568188" cy="680729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xmlns="" id="{56EA24F9-7992-41E3-B082-A49F93E76EB8}"/>
              </a:ext>
            </a:extLst>
          </p:cNvPr>
          <p:cNvSpPr/>
          <p:nvPr/>
        </p:nvSpPr>
        <p:spPr>
          <a:xfrm>
            <a:off x="8352307" y="1300097"/>
            <a:ext cx="568188" cy="920758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xmlns="" id="{6BA7CED2-011D-4B3B-A7A2-2591F5634E09}"/>
              </a:ext>
            </a:extLst>
          </p:cNvPr>
          <p:cNvCxnSpPr>
            <a:cxnSpLocks/>
          </p:cNvCxnSpPr>
          <p:nvPr/>
        </p:nvCxnSpPr>
        <p:spPr>
          <a:xfrm>
            <a:off x="8345049" y="2248150"/>
            <a:ext cx="334778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B27D16BC-6C4E-4DD9-85BA-335291159183}"/>
              </a:ext>
            </a:extLst>
          </p:cNvPr>
          <p:cNvSpPr txBox="1"/>
          <p:nvPr/>
        </p:nvSpPr>
        <p:spPr>
          <a:xfrm>
            <a:off x="7895807" y="2306284"/>
            <a:ext cx="14544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Базовый год (Т)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34FBFC3A-2A42-4D09-9038-FD3A771C9973}"/>
              </a:ext>
            </a:extLst>
          </p:cNvPr>
          <p:cNvSpPr txBox="1"/>
          <p:nvPr/>
        </p:nvSpPr>
        <p:spPr>
          <a:xfrm>
            <a:off x="9260775" y="2261077"/>
            <a:ext cx="7348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Т+1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588CBF5A-8E91-454D-8921-4EB24114900C}"/>
              </a:ext>
            </a:extLst>
          </p:cNvPr>
          <p:cNvSpPr txBox="1"/>
          <p:nvPr/>
        </p:nvSpPr>
        <p:spPr>
          <a:xfrm>
            <a:off x="10083503" y="2261077"/>
            <a:ext cx="7261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Т+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xmlns="" id="{C27CDB40-2532-4DFE-AC25-4977D68FC277}"/>
              </a:ext>
            </a:extLst>
          </p:cNvPr>
          <p:cNvCxnSpPr>
            <a:cxnSpLocks/>
          </p:cNvCxnSpPr>
          <p:nvPr/>
        </p:nvCxnSpPr>
        <p:spPr>
          <a:xfrm>
            <a:off x="8345049" y="1674258"/>
            <a:ext cx="3268386" cy="0"/>
          </a:xfrm>
          <a:prstGeom prst="line">
            <a:avLst/>
          </a:prstGeom>
          <a:ln>
            <a:solidFill>
              <a:srgbClr val="0099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1DB73328-BDBF-4BEF-BED7-A5E720DFDF8B}"/>
              </a:ext>
            </a:extLst>
          </p:cNvPr>
          <p:cNvSpPr/>
          <p:nvPr/>
        </p:nvSpPr>
        <p:spPr>
          <a:xfrm>
            <a:off x="6327213" y="1235070"/>
            <a:ext cx="1762904" cy="986051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9999"/>
                </a:solidFill>
              </a:rPr>
              <a:t>Установление квоты</a:t>
            </a: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xmlns="" id="{DBB656F1-72E9-4CF0-83D3-6752FED8A530}"/>
              </a:ext>
            </a:extLst>
          </p:cNvPr>
          <p:cNvSpPr/>
          <p:nvPr/>
        </p:nvSpPr>
        <p:spPr>
          <a:xfrm>
            <a:off x="6327213" y="3094120"/>
            <a:ext cx="1762904" cy="1117707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9999"/>
                </a:solidFill>
              </a:rPr>
              <a:t>А</a:t>
            </a:r>
            <a:r>
              <a:rPr lang="ru-RU" sz="1800" dirty="0">
                <a:solidFill>
                  <a:srgbClr val="009999"/>
                </a:solidFill>
              </a:rPr>
              <a:t>укцион углеродных единиц в рамках квоты</a:t>
            </a:r>
            <a:endParaRPr lang="ru-RU" dirty="0">
              <a:solidFill>
                <a:srgbClr val="009999"/>
              </a:solidFill>
            </a:endParaRP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xmlns="" id="{B16F86D0-E36C-4C63-8300-F5AF79FA99D1}"/>
              </a:ext>
            </a:extLst>
          </p:cNvPr>
          <p:cNvSpPr/>
          <p:nvPr/>
        </p:nvSpPr>
        <p:spPr>
          <a:xfrm>
            <a:off x="6328107" y="4949097"/>
            <a:ext cx="1762904" cy="1117707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9999"/>
                </a:solidFill>
              </a:rPr>
              <a:t>Вторичный рынок: торговля единицами</a:t>
            </a:r>
          </a:p>
        </p:txBody>
      </p:sp>
      <p:sp>
        <p:nvSpPr>
          <p:cNvPr id="58" name="Равнобедренный треугольник 57">
            <a:extLst>
              <a:ext uri="{FF2B5EF4-FFF2-40B4-BE49-F238E27FC236}">
                <a16:creationId xmlns:a16="http://schemas.microsoft.com/office/drawing/2014/main" xmlns="" id="{1676357B-FE18-4769-B5D5-C065518E055C}"/>
              </a:ext>
            </a:extLst>
          </p:cNvPr>
          <p:cNvSpPr/>
          <p:nvPr/>
        </p:nvSpPr>
        <p:spPr>
          <a:xfrm rot="10800000">
            <a:off x="6588207" y="4351367"/>
            <a:ext cx="1240915" cy="338555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560F1B3D-2202-484C-8E3E-C543AE96D232}"/>
              </a:ext>
            </a:extLst>
          </p:cNvPr>
          <p:cNvSpPr/>
          <p:nvPr/>
        </p:nvSpPr>
        <p:spPr>
          <a:xfrm>
            <a:off x="11124647" y="1673838"/>
            <a:ext cx="568188" cy="547016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7F1AA60F-BF51-439E-90D1-DA61F48E420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426183" y="6446174"/>
            <a:ext cx="2743200" cy="365125"/>
          </a:xfrm>
        </p:spPr>
        <p:txBody>
          <a:bodyPr/>
          <a:lstStyle/>
          <a:p>
            <a:fld id="{B6F15528-21DE-4FAA-801E-634DDDAF4B2B}" type="slidenum">
              <a:rPr lang="ru-RU" smtClean="0"/>
              <a:t>8</a:t>
            </a:fld>
            <a:endParaRPr lang="ru-RU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412054FB-9522-4771-A836-8BB7C28DE9C0}"/>
              </a:ext>
            </a:extLst>
          </p:cNvPr>
          <p:cNvCxnSpPr>
            <a:cxnSpLocks/>
          </p:cNvCxnSpPr>
          <p:nvPr/>
        </p:nvCxnSpPr>
        <p:spPr>
          <a:xfrm>
            <a:off x="10611181" y="3928719"/>
            <a:ext cx="495829" cy="123360"/>
          </a:xfrm>
          <a:prstGeom prst="straightConnector1">
            <a:avLst/>
          </a:prstGeom>
          <a:ln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xmlns="" id="{9DDFBA6D-E327-4FDE-B50F-C453DF5ED5B1}"/>
              </a:ext>
            </a:extLst>
          </p:cNvPr>
          <p:cNvCxnSpPr>
            <a:cxnSpLocks/>
          </p:cNvCxnSpPr>
          <p:nvPr/>
        </p:nvCxnSpPr>
        <p:spPr>
          <a:xfrm flipH="1">
            <a:off x="9436435" y="3882031"/>
            <a:ext cx="348923" cy="170048"/>
          </a:xfrm>
          <a:prstGeom prst="straightConnector1">
            <a:avLst/>
          </a:prstGeom>
          <a:ln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xmlns="" id="{7E69AB4F-93CD-4B38-A424-416A00F6671A}"/>
              </a:ext>
            </a:extLst>
          </p:cNvPr>
          <p:cNvCxnSpPr>
            <a:cxnSpLocks/>
          </p:cNvCxnSpPr>
          <p:nvPr/>
        </p:nvCxnSpPr>
        <p:spPr>
          <a:xfrm flipH="1" flipV="1">
            <a:off x="9386053" y="3327740"/>
            <a:ext cx="415908" cy="192121"/>
          </a:xfrm>
          <a:prstGeom prst="straightConnector1">
            <a:avLst/>
          </a:prstGeom>
          <a:ln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xmlns="" id="{A292A38C-27B5-42DB-BBFB-62AD728152EB}"/>
              </a:ext>
            </a:extLst>
          </p:cNvPr>
          <p:cNvCxnSpPr>
            <a:cxnSpLocks/>
          </p:cNvCxnSpPr>
          <p:nvPr/>
        </p:nvCxnSpPr>
        <p:spPr>
          <a:xfrm flipV="1">
            <a:off x="10604784" y="3364806"/>
            <a:ext cx="316127" cy="126154"/>
          </a:xfrm>
          <a:prstGeom prst="straightConnector1">
            <a:avLst/>
          </a:prstGeom>
          <a:ln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xmlns="" id="{05202018-7BE8-4068-BFFF-F6F6BA6B3E0E}"/>
              </a:ext>
            </a:extLst>
          </p:cNvPr>
          <p:cNvGrpSpPr/>
          <p:nvPr/>
        </p:nvGrpSpPr>
        <p:grpSpPr>
          <a:xfrm>
            <a:off x="8479500" y="4480362"/>
            <a:ext cx="918066" cy="937469"/>
            <a:chOff x="5626100" y="4189510"/>
            <a:chExt cx="1589898" cy="1593896"/>
          </a:xfrm>
        </p:grpSpPr>
        <p:pic>
          <p:nvPicPr>
            <p:cNvPr id="76" name="Рисунок 75" descr="Облако контур">
              <a:extLst>
                <a:ext uri="{FF2B5EF4-FFF2-40B4-BE49-F238E27FC236}">
                  <a16:creationId xmlns:a16="http://schemas.microsoft.com/office/drawing/2014/main" xmlns="" id="{4350F042-BD1A-4F0B-82E7-6CB995F05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626100" y="4189510"/>
              <a:ext cx="1589898" cy="1589898"/>
            </a:xfrm>
            <a:prstGeom prst="rect">
              <a:avLst/>
            </a:prstGeom>
          </p:spPr>
        </p:pic>
        <p:pic>
          <p:nvPicPr>
            <p:cNvPr id="78" name="Рисунок 77" descr="Облако со сплошной заливкой">
              <a:extLst>
                <a:ext uri="{FF2B5EF4-FFF2-40B4-BE49-F238E27FC236}">
                  <a16:creationId xmlns:a16="http://schemas.microsoft.com/office/drawing/2014/main" xmlns="" id="{66E3EF20-3963-455C-9DAA-B65505C3FB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 t="44976"/>
            <a:stretch/>
          </p:blipFill>
          <p:spPr>
            <a:xfrm>
              <a:off x="5626100" y="4908590"/>
              <a:ext cx="1589898" cy="874816"/>
            </a:xfrm>
            <a:prstGeom prst="rect">
              <a:avLst/>
            </a:prstGeom>
          </p:spPr>
        </p:pic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34B4EE45-5C40-41AC-AFC9-CA883BDA9A78}"/>
              </a:ext>
            </a:extLst>
          </p:cNvPr>
          <p:cNvSpPr txBox="1"/>
          <p:nvPr/>
        </p:nvSpPr>
        <p:spPr>
          <a:xfrm>
            <a:off x="11063467" y="2261077"/>
            <a:ext cx="7261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Цель</a:t>
            </a: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xmlns="" id="{EFAB2497-1B98-44C2-A6D6-44A2F592CB54}"/>
              </a:ext>
            </a:extLst>
          </p:cNvPr>
          <p:cNvSpPr/>
          <p:nvPr/>
        </p:nvSpPr>
        <p:spPr>
          <a:xfrm>
            <a:off x="441544" y="1222282"/>
            <a:ext cx="2464159" cy="1084002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9999"/>
                </a:solidFill>
              </a:rPr>
              <a:t>Установление обязательств для предприятий по энергоэффективности</a:t>
            </a:r>
          </a:p>
        </p:txBody>
      </p: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xmlns="" id="{28F2F2DE-EA8F-4B52-9427-AE3F5E720473}"/>
              </a:ext>
            </a:extLst>
          </p:cNvPr>
          <p:cNvCxnSpPr>
            <a:cxnSpLocks/>
          </p:cNvCxnSpPr>
          <p:nvPr/>
        </p:nvCxnSpPr>
        <p:spPr>
          <a:xfrm>
            <a:off x="8108535" y="2661453"/>
            <a:ext cx="3818241" cy="0"/>
          </a:xfrm>
          <a:prstGeom prst="line">
            <a:avLst/>
          </a:prstGeom>
          <a:ln>
            <a:solidFill>
              <a:srgbClr val="33CCC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xmlns="" id="{96FB9E49-79D1-41BC-9670-0AD5D6619884}"/>
              </a:ext>
            </a:extLst>
          </p:cNvPr>
          <p:cNvCxnSpPr>
            <a:cxnSpLocks/>
          </p:cNvCxnSpPr>
          <p:nvPr/>
        </p:nvCxnSpPr>
        <p:spPr>
          <a:xfrm>
            <a:off x="8086459" y="4572783"/>
            <a:ext cx="3818241" cy="0"/>
          </a:xfrm>
          <a:prstGeom prst="line">
            <a:avLst/>
          </a:prstGeom>
          <a:ln>
            <a:solidFill>
              <a:srgbClr val="33CCC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xmlns="" id="{BFF97058-3D5A-45D3-81BA-0BEABF245F1E}"/>
              </a:ext>
            </a:extLst>
          </p:cNvPr>
          <p:cNvSpPr/>
          <p:nvPr/>
        </p:nvSpPr>
        <p:spPr>
          <a:xfrm>
            <a:off x="418448" y="3110972"/>
            <a:ext cx="2464159" cy="1084002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9999"/>
                </a:solidFill>
              </a:rPr>
              <a:t>Выдача сертификатов в кредит на весь жизненный цикл проектов</a:t>
            </a:r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xmlns="" id="{1E13A7EB-E248-4EA5-B0DC-7E02E64698DE}"/>
              </a:ext>
            </a:extLst>
          </p:cNvPr>
          <p:cNvSpPr/>
          <p:nvPr/>
        </p:nvSpPr>
        <p:spPr>
          <a:xfrm>
            <a:off x="441543" y="4985038"/>
            <a:ext cx="2464159" cy="1084002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9999"/>
                </a:solidFill>
              </a:rPr>
              <a:t>Вторичный рынок: торговля сертификатами</a:t>
            </a:r>
          </a:p>
        </p:txBody>
      </p:sp>
      <p:sp>
        <p:nvSpPr>
          <p:cNvPr id="91" name="Равнобедренный треугольник 90">
            <a:extLst>
              <a:ext uri="{FF2B5EF4-FFF2-40B4-BE49-F238E27FC236}">
                <a16:creationId xmlns:a16="http://schemas.microsoft.com/office/drawing/2014/main" xmlns="" id="{DCC4B6E0-01E0-4B7C-B68C-05C60FAAE5C6}"/>
              </a:ext>
            </a:extLst>
          </p:cNvPr>
          <p:cNvSpPr/>
          <p:nvPr/>
        </p:nvSpPr>
        <p:spPr>
          <a:xfrm rot="10800000">
            <a:off x="1060362" y="2497843"/>
            <a:ext cx="1240915" cy="338555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2" name="Равнобедренный треугольник 91">
            <a:extLst>
              <a:ext uri="{FF2B5EF4-FFF2-40B4-BE49-F238E27FC236}">
                <a16:creationId xmlns:a16="http://schemas.microsoft.com/office/drawing/2014/main" xmlns="" id="{CCD46BAF-E909-46F7-AEC6-F1C2739D51DA}"/>
              </a:ext>
            </a:extLst>
          </p:cNvPr>
          <p:cNvSpPr/>
          <p:nvPr/>
        </p:nvSpPr>
        <p:spPr>
          <a:xfrm rot="10800000">
            <a:off x="1050693" y="4359710"/>
            <a:ext cx="1240915" cy="338555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1" name="Прямая соединительная линия 120">
            <a:extLst>
              <a:ext uri="{FF2B5EF4-FFF2-40B4-BE49-F238E27FC236}">
                <a16:creationId xmlns:a16="http://schemas.microsoft.com/office/drawing/2014/main" xmlns="" id="{013A3261-869E-4016-9BF8-FE5FA558D2E7}"/>
              </a:ext>
            </a:extLst>
          </p:cNvPr>
          <p:cNvCxnSpPr>
            <a:cxnSpLocks/>
          </p:cNvCxnSpPr>
          <p:nvPr/>
        </p:nvCxnSpPr>
        <p:spPr>
          <a:xfrm>
            <a:off x="2615534" y="2661453"/>
            <a:ext cx="3284094" cy="0"/>
          </a:xfrm>
          <a:prstGeom prst="line">
            <a:avLst/>
          </a:prstGeom>
          <a:ln>
            <a:solidFill>
              <a:srgbClr val="33CCC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>
            <a:extLst>
              <a:ext uri="{FF2B5EF4-FFF2-40B4-BE49-F238E27FC236}">
                <a16:creationId xmlns:a16="http://schemas.microsoft.com/office/drawing/2014/main" xmlns="" id="{7CEDFFD6-3288-423B-9C20-25DD0E6663DA}"/>
              </a:ext>
            </a:extLst>
          </p:cNvPr>
          <p:cNvCxnSpPr>
            <a:cxnSpLocks/>
          </p:cNvCxnSpPr>
          <p:nvPr/>
        </p:nvCxnSpPr>
        <p:spPr>
          <a:xfrm>
            <a:off x="2580487" y="4572783"/>
            <a:ext cx="3284094" cy="0"/>
          </a:xfrm>
          <a:prstGeom prst="line">
            <a:avLst/>
          </a:prstGeom>
          <a:ln>
            <a:solidFill>
              <a:srgbClr val="33CCC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461F7B31-EFF1-4EA1-BA2D-26781744A962}"/>
              </a:ext>
            </a:extLst>
          </p:cNvPr>
          <p:cNvSpPr txBox="1"/>
          <p:nvPr/>
        </p:nvSpPr>
        <p:spPr>
          <a:xfrm>
            <a:off x="393162" y="2403493"/>
            <a:ext cx="2512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Период подтверждения экономии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DB0D06A9-C1A5-434C-9E25-178B7FC205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05702" y="3075630"/>
            <a:ext cx="3104518" cy="122634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635FAE4E-0F92-4CF6-B4FF-550F2AE0E8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02074" y="4621262"/>
            <a:ext cx="2474052" cy="163943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599F20E6-C5B9-4337-926F-9E5BC9D597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63083" y="1230889"/>
            <a:ext cx="1971251" cy="1411670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98EACFA4-9F8D-4D79-BCEB-86ECB0B88BA8}"/>
              </a:ext>
            </a:extLst>
          </p:cNvPr>
          <p:cNvSpPr/>
          <p:nvPr/>
        </p:nvSpPr>
        <p:spPr>
          <a:xfrm>
            <a:off x="486771" y="6260694"/>
            <a:ext cx="5412857" cy="498957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Максимизирует эффективность текущей деятельности – снижение ПГ как косвенный эффект</a:t>
            </a:r>
          </a:p>
        </p:txBody>
      </p: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xmlns="" id="{72DF1C16-B2C2-486B-9296-5453CEAAACCE}"/>
              </a:ext>
            </a:extLst>
          </p:cNvPr>
          <p:cNvSpPr/>
          <p:nvPr/>
        </p:nvSpPr>
        <p:spPr>
          <a:xfrm>
            <a:off x="6327213" y="6273828"/>
            <a:ext cx="5412857" cy="498957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Напрямую нацелено на снижение ПГ</a:t>
            </a:r>
          </a:p>
        </p:txBody>
      </p:sp>
    </p:spTree>
    <p:extLst>
      <p:ext uri="{BB962C8B-B14F-4D97-AF65-F5344CB8AC3E}">
        <p14:creationId xmlns:p14="http://schemas.microsoft.com/office/powerpoint/2010/main" val="1115259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Параллелограмм 62">
            <a:extLst>
              <a:ext uri="{FF2B5EF4-FFF2-40B4-BE49-F238E27FC236}">
                <a16:creationId xmlns:a16="http://schemas.microsoft.com/office/drawing/2014/main" xmlns="" id="{2407848D-8A00-4A59-9E88-E18057000455}"/>
              </a:ext>
            </a:extLst>
          </p:cNvPr>
          <p:cNvSpPr/>
          <p:nvPr/>
        </p:nvSpPr>
        <p:spPr>
          <a:xfrm>
            <a:off x="-141991" y="98342"/>
            <a:ext cx="9461181" cy="510262"/>
          </a:xfrm>
          <a:prstGeom prst="parallelogram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latin typeface="Helvetica" panose="020B0604020202020204" pitchFamily="34" charset="0"/>
                <a:ea typeface="Stem Medium" panose="020B0503020203020204" pitchFamily="34" charset="0"/>
                <a:cs typeface="Helvetica" panose="020B0604020202020204" pitchFamily="34" charset="0"/>
              </a:rPr>
              <a:t>Белые сертификаты: зарубежный опыт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A2502C68-7C98-4CF0-9536-5E9EBD5ED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801961" y="-17924"/>
            <a:ext cx="1931181" cy="684613"/>
          </a:xfrm>
          <a:prstGeom prst="rect">
            <a:avLst/>
          </a:prstGeom>
        </p:spPr>
      </p:pic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xmlns="" id="{415EE394-30D7-4E28-B591-C4D38BB583FF}"/>
              </a:ext>
            </a:extLst>
          </p:cNvPr>
          <p:cNvSpPr/>
          <p:nvPr/>
        </p:nvSpPr>
        <p:spPr>
          <a:xfrm>
            <a:off x="8955297" y="975574"/>
            <a:ext cx="2930140" cy="2050848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893A31CB-4A3A-42CF-A63A-506E1E29B84B}"/>
              </a:ext>
            </a:extLst>
          </p:cNvPr>
          <p:cNvSpPr txBox="1"/>
          <p:nvPr/>
        </p:nvSpPr>
        <p:spPr>
          <a:xfrm>
            <a:off x="6873497" y="1328137"/>
            <a:ext cx="17962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1-2</a:t>
            </a:r>
            <a:r>
              <a:rPr lang="ru-RU" sz="360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</a:t>
            </a:r>
            <a:endParaRPr lang="ru-RU" sz="600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F0C24813-54EA-4565-B9C9-3C2DB08F5CB2}"/>
              </a:ext>
            </a:extLst>
          </p:cNvPr>
          <p:cNvSpPr txBox="1"/>
          <p:nvPr/>
        </p:nvSpPr>
        <p:spPr>
          <a:xfrm>
            <a:off x="6674093" y="2207125"/>
            <a:ext cx="22134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Экономия </a:t>
            </a:r>
            <a:br>
              <a:rPr lang="ru-RU" sz="1600" b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sz="1600" b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от годового объема потребления ТЭР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7E6E1AA0-9E90-4C00-B6B4-D355DD59AF6F}"/>
              </a:ext>
            </a:extLst>
          </p:cNvPr>
          <p:cNvSpPr txBox="1"/>
          <p:nvPr/>
        </p:nvSpPr>
        <p:spPr>
          <a:xfrm>
            <a:off x="6609627" y="3040825"/>
            <a:ext cx="23234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Может быть достигнуто за счет применения белых сертификатов исходя из опыта европейских стран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4F8CE0C5-4012-4A14-81E5-86A7687316B9}"/>
              </a:ext>
            </a:extLst>
          </p:cNvPr>
          <p:cNvSpPr txBox="1"/>
          <p:nvPr/>
        </p:nvSpPr>
        <p:spPr>
          <a:xfrm>
            <a:off x="736584" y="567779"/>
            <a:ext cx="870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Мировой опыт применения механизма</a:t>
            </a:r>
          </a:p>
        </p:txBody>
      </p:sp>
      <p:sp>
        <p:nvSpPr>
          <p:cNvPr id="116" name="Стрелка: шеврон 5">
            <a:extLst>
              <a:ext uri="{FF2B5EF4-FFF2-40B4-BE49-F238E27FC236}">
                <a16:creationId xmlns:a16="http://schemas.microsoft.com/office/drawing/2014/main" xmlns="" id="{D50A5D07-955C-42C9-B82F-FB886F83938A}"/>
              </a:ext>
            </a:extLst>
          </p:cNvPr>
          <p:cNvSpPr/>
          <p:nvPr/>
        </p:nvSpPr>
        <p:spPr>
          <a:xfrm>
            <a:off x="1059601" y="1372186"/>
            <a:ext cx="2236559" cy="485392"/>
          </a:xfrm>
          <a:prstGeom prst="homePlate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>
                <a:solidFill>
                  <a:schemeClr val="bg1"/>
                </a:solidFill>
              </a:rPr>
              <a:t>Потребители ТЭР</a:t>
            </a:r>
          </a:p>
        </p:txBody>
      </p:sp>
      <p:sp>
        <p:nvSpPr>
          <p:cNvPr id="117" name="Стрелка: шеврон 5">
            <a:extLst>
              <a:ext uri="{FF2B5EF4-FFF2-40B4-BE49-F238E27FC236}">
                <a16:creationId xmlns:a16="http://schemas.microsoft.com/office/drawing/2014/main" xmlns="" id="{E6F96D8B-31B5-4C4D-B507-70E28C65C61A}"/>
              </a:ext>
            </a:extLst>
          </p:cNvPr>
          <p:cNvSpPr/>
          <p:nvPr/>
        </p:nvSpPr>
        <p:spPr>
          <a:xfrm>
            <a:off x="3128422" y="1372186"/>
            <a:ext cx="3430205" cy="485392"/>
          </a:xfrm>
          <a:prstGeom prst="chevron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Стрелка: шеврон 5">
            <a:extLst>
              <a:ext uri="{FF2B5EF4-FFF2-40B4-BE49-F238E27FC236}">
                <a16:creationId xmlns:a16="http://schemas.microsoft.com/office/drawing/2014/main" xmlns="" id="{406931CD-5296-4C1C-8256-2AD2526AC4EE}"/>
              </a:ext>
            </a:extLst>
          </p:cNvPr>
          <p:cNvSpPr/>
          <p:nvPr/>
        </p:nvSpPr>
        <p:spPr>
          <a:xfrm>
            <a:off x="3136242" y="1956886"/>
            <a:ext cx="3430205" cy="485392"/>
          </a:xfrm>
          <a:prstGeom prst="chevron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Стрелка: шеврон 5">
            <a:extLst>
              <a:ext uri="{FF2B5EF4-FFF2-40B4-BE49-F238E27FC236}">
                <a16:creationId xmlns:a16="http://schemas.microsoft.com/office/drawing/2014/main" xmlns="" id="{6C3369D7-AD5F-44B9-AE9A-5E2D67FF3007}"/>
              </a:ext>
            </a:extLst>
          </p:cNvPr>
          <p:cNvSpPr/>
          <p:nvPr/>
        </p:nvSpPr>
        <p:spPr>
          <a:xfrm>
            <a:off x="1059601" y="1956886"/>
            <a:ext cx="2236559" cy="485392"/>
          </a:xfrm>
          <a:prstGeom prst="homePlate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>
                <a:solidFill>
                  <a:schemeClr val="bg1"/>
                </a:solidFill>
              </a:rPr>
              <a:t>Промышленные </a:t>
            </a:r>
            <a:br>
              <a:rPr lang="ru-RU" sz="1600">
                <a:solidFill>
                  <a:schemeClr val="bg1"/>
                </a:solidFill>
              </a:rPr>
            </a:br>
            <a:r>
              <a:rPr lang="ru-RU" sz="1600">
                <a:solidFill>
                  <a:schemeClr val="bg1"/>
                </a:solidFill>
              </a:rPr>
              <a:t>потребители  энергии</a:t>
            </a:r>
          </a:p>
        </p:txBody>
      </p:sp>
      <p:sp>
        <p:nvSpPr>
          <p:cNvPr id="124" name="Стрелка: шеврон 5">
            <a:extLst>
              <a:ext uri="{FF2B5EF4-FFF2-40B4-BE49-F238E27FC236}">
                <a16:creationId xmlns:a16="http://schemas.microsoft.com/office/drawing/2014/main" xmlns="" id="{1AD01E15-04AD-4160-AC45-78567C1B2F93}"/>
              </a:ext>
            </a:extLst>
          </p:cNvPr>
          <p:cNvSpPr/>
          <p:nvPr/>
        </p:nvSpPr>
        <p:spPr>
          <a:xfrm>
            <a:off x="1059615" y="2541586"/>
            <a:ext cx="2242439" cy="485392"/>
          </a:xfrm>
          <a:prstGeom prst="homePlate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>
                <a:solidFill>
                  <a:schemeClr val="bg1"/>
                </a:solidFill>
              </a:rPr>
              <a:t>Посредники</a:t>
            </a:r>
            <a:r>
              <a:rPr lang="en-US" sz="1600">
                <a:solidFill>
                  <a:schemeClr val="bg1"/>
                </a:solidFill>
              </a:rPr>
              <a:t>/</a:t>
            </a:r>
            <a:r>
              <a:rPr lang="ru-RU" sz="1600">
                <a:solidFill>
                  <a:schemeClr val="bg1"/>
                </a:solidFill>
              </a:rPr>
              <a:t>Брокеры</a:t>
            </a:r>
          </a:p>
        </p:txBody>
      </p:sp>
      <p:sp>
        <p:nvSpPr>
          <p:cNvPr id="127" name="Стрелка: шеврон 5">
            <a:extLst>
              <a:ext uri="{FF2B5EF4-FFF2-40B4-BE49-F238E27FC236}">
                <a16:creationId xmlns:a16="http://schemas.microsoft.com/office/drawing/2014/main" xmlns="" id="{A4DB8910-135F-4A1A-9C58-D30CE01A7AB8}"/>
              </a:ext>
            </a:extLst>
          </p:cNvPr>
          <p:cNvSpPr/>
          <p:nvPr/>
        </p:nvSpPr>
        <p:spPr>
          <a:xfrm>
            <a:off x="3128422" y="2541586"/>
            <a:ext cx="3430205" cy="485392"/>
          </a:xfrm>
          <a:prstGeom prst="chevron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м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42E9C0F8-10C5-44D7-AF6C-24EC43F7C95F}"/>
              </a:ext>
            </a:extLst>
          </p:cNvPr>
          <p:cNvSpPr txBox="1"/>
          <p:nvPr/>
        </p:nvSpPr>
        <p:spPr>
          <a:xfrm>
            <a:off x="715416" y="3791792"/>
            <a:ext cx="7301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Возможности для реализации механизма в России</a:t>
            </a:r>
          </a:p>
        </p:txBody>
      </p: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xmlns="" id="{98D2B8C6-0EE7-42E2-90F3-14F2456D680F}"/>
              </a:ext>
            </a:extLst>
          </p:cNvPr>
          <p:cNvSpPr/>
          <p:nvPr/>
        </p:nvSpPr>
        <p:spPr>
          <a:xfrm>
            <a:off x="8964823" y="1352121"/>
            <a:ext cx="2904295" cy="592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>
                <a:solidFill>
                  <a:sysClr val="windowText" lastClr="000000"/>
                </a:solidFill>
              </a:rPr>
              <a:t>Подход к реализации механизма </a:t>
            </a:r>
            <a:r>
              <a:rPr lang="ru-RU" sz="1600" b="1">
                <a:solidFill>
                  <a:sysClr val="windowText" lastClr="000000"/>
                </a:solidFill>
              </a:rPr>
              <a:t>зависит от</a:t>
            </a:r>
            <a:r>
              <a:rPr lang="ru-RU" sz="160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44" name="Стрелка: шеврон 5">
            <a:extLst>
              <a:ext uri="{FF2B5EF4-FFF2-40B4-BE49-F238E27FC236}">
                <a16:creationId xmlns:a16="http://schemas.microsoft.com/office/drawing/2014/main" xmlns="" id="{3E3EA58A-0678-40A6-811E-2E8A36A456C5}"/>
              </a:ext>
            </a:extLst>
          </p:cNvPr>
          <p:cNvSpPr/>
          <p:nvPr/>
        </p:nvSpPr>
        <p:spPr>
          <a:xfrm>
            <a:off x="1059615" y="3126286"/>
            <a:ext cx="2242439" cy="485392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>
                <a:solidFill>
                  <a:schemeClr val="bg1"/>
                </a:solidFill>
              </a:rPr>
              <a:t>Есть ли торговля сертификатами?</a:t>
            </a:r>
          </a:p>
        </p:txBody>
      </p:sp>
      <p:sp>
        <p:nvSpPr>
          <p:cNvPr id="146" name="Стрелка: шеврон 5">
            <a:extLst>
              <a:ext uri="{FF2B5EF4-FFF2-40B4-BE49-F238E27FC236}">
                <a16:creationId xmlns:a16="http://schemas.microsoft.com/office/drawing/2014/main" xmlns="" id="{9FFE81E3-D61D-44C7-8422-C784F571550B}"/>
              </a:ext>
            </a:extLst>
          </p:cNvPr>
          <p:cNvSpPr/>
          <p:nvPr/>
        </p:nvSpPr>
        <p:spPr>
          <a:xfrm>
            <a:off x="3128421" y="3126286"/>
            <a:ext cx="3430205" cy="485392"/>
          </a:xfrm>
          <a:prstGeom prst="chevron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м</a:t>
            </a:r>
          </a:p>
        </p:txBody>
      </p:sp>
      <p:pic>
        <p:nvPicPr>
          <p:cNvPr id="147" name="Рисунок 146">
            <a:extLst>
              <a:ext uri="{FF2B5EF4-FFF2-40B4-BE49-F238E27FC236}">
                <a16:creationId xmlns:a16="http://schemas.microsoft.com/office/drawing/2014/main" xmlns="" id="{EAC0B5D0-EF21-4F94-91B6-5E768254BA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7" y="1414332"/>
            <a:ext cx="381108" cy="381108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:a16="http://schemas.microsoft.com/office/drawing/2014/main" xmlns="" id="{B0254651-5365-448A-816D-3571923FC5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47" y="2627128"/>
            <a:ext cx="335490" cy="335490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xmlns="" id="{0995A60D-A00E-454B-992F-C4984FC2C0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2" y="2031305"/>
            <a:ext cx="372813" cy="372813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xmlns="" id="{6225B172-1FE3-4755-AACD-EC25991A7C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24" y="3193463"/>
            <a:ext cx="372813" cy="372813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xmlns="" id="{D33F4B36-CF4F-4673-B66D-D94EF465EE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048" y="975574"/>
            <a:ext cx="346363" cy="332993"/>
          </a:xfrm>
          <a:prstGeom prst="rect">
            <a:avLst/>
          </a:prstGeom>
        </p:spPr>
      </p:pic>
      <p:pic>
        <p:nvPicPr>
          <p:cNvPr id="166" name="Рисунок 16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50146E32-AE4D-4984-B92B-633E48C99B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378048" y="1441700"/>
            <a:ext cx="346363" cy="346363"/>
          </a:xfrm>
          <a:prstGeom prst="rect">
            <a:avLst/>
          </a:prstGeom>
        </p:spPr>
      </p:pic>
      <p:pic>
        <p:nvPicPr>
          <p:cNvPr id="167" name="Рисунок 16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E91B7968-28AF-4C77-9297-27822E230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378048" y="2023610"/>
            <a:ext cx="346363" cy="346363"/>
          </a:xfrm>
          <a:prstGeom prst="rect">
            <a:avLst/>
          </a:prstGeom>
        </p:spPr>
      </p:pic>
      <p:pic>
        <p:nvPicPr>
          <p:cNvPr id="168" name="Рисунок 16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415B89C4-EAB5-4BBE-ADB2-BC6460C321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378048" y="2606676"/>
            <a:ext cx="346363" cy="346363"/>
          </a:xfrm>
          <a:prstGeom prst="rect">
            <a:avLst/>
          </a:prstGeom>
        </p:spPr>
      </p:pic>
      <p:pic>
        <p:nvPicPr>
          <p:cNvPr id="169" name="Рисунок 16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18017634-F9B9-4763-B808-1E5AE88166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378048" y="3195800"/>
            <a:ext cx="346363" cy="346363"/>
          </a:xfrm>
          <a:prstGeom prst="rect">
            <a:avLst/>
          </a:prstGeom>
        </p:spPr>
      </p:pic>
      <p:pic>
        <p:nvPicPr>
          <p:cNvPr id="170" name="Рисунок 169">
            <a:extLst>
              <a:ext uri="{FF2B5EF4-FFF2-40B4-BE49-F238E27FC236}">
                <a16:creationId xmlns:a16="http://schemas.microsoft.com/office/drawing/2014/main" xmlns="" id="{CE6EDFDC-DB83-4195-A6DA-4DD9ABC2E3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72" y="975574"/>
            <a:ext cx="346363" cy="332993"/>
          </a:xfrm>
          <a:prstGeom prst="rect">
            <a:avLst/>
          </a:prstGeom>
        </p:spPr>
      </p:pic>
      <p:pic>
        <p:nvPicPr>
          <p:cNvPr id="171" name="Рисунок 170" descr="Значок &quot;Крестик&quot; со сплошной заливкой">
            <a:extLst>
              <a:ext uri="{FF2B5EF4-FFF2-40B4-BE49-F238E27FC236}">
                <a16:creationId xmlns:a16="http://schemas.microsoft.com/office/drawing/2014/main" xmlns="" id="{198DC325-DB7E-4E53-BD8B-06DBF24BC5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500472" y="1472220"/>
            <a:ext cx="346363" cy="346363"/>
          </a:xfrm>
          <a:prstGeom prst="rect">
            <a:avLst/>
          </a:prstGeom>
        </p:spPr>
      </p:pic>
      <p:pic>
        <p:nvPicPr>
          <p:cNvPr id="172" name="Рисунок 171" descr="Значок &quot;Крестик&quot; со сплошной заливкой">
            <a:extLst>
              <a:ext uri="{FF2B5EF4-FFF2-40B4-BE49-F238E27FC236}">
                <a16:creationId xmlns:a16="http://schemas.microsoft.com/office/drawing/2014/main" xmlns="" id="{27858F50-76D4-40C9-8F49-05EC1D8124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500472" y="2040830"/>
            <a:ext cx="346363" cy="346363"/>
          </a:xfrm>
          <a:prstGeom prst="rect">
            <a:avLst/>
          </a:prstGeom>
        </p:spPr>
      </p:pic>
      <p:pic>
        <p:nvPicPr>
          <p:cNvPr id="173" name="Рисунок 172" descr="Значок &quot;Крестик&quot; со сплошной заливкой">
            <a:extLst>
              <a:ext uri="{FF2B5EF4-FFF2-40B4-BE49-F238E27FC236}">
                <a16:creationId xmlns:a16="http://schemas.microsoft.com/office/drawing/2014/main" xmlns="" id="{3E9736A9-019B-46B1-B4F9-F9C5ED4B24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500472" y="3195800"/>
            <a:ext cx="346363" cy="346363"/>
          </a:xfrm>
          <a:prstGeom prst="rect">
            <a:avLst/>
          </a:prstGeom>
        </p:spPr>
      </p:pic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33B47D93-6077-4F2A-B1F3-CBDFC9BD9C9D}"/>
              </a:ext>
            </a:extLst>
          </p:cNvPr>
          <p:cNvSpPr txBox="1"/>
          <p:nvPr/>
        </p:nvSpPr>
        <p:spPr>
          <a:xfrm>
            <a:off x="4334745" y="2623459"/>
            <a:ext cx="6778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>
                <a:solidFill>
                  <a:srgbClr val="33CC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Сети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xmlns="" id="{E215DA03-3EE5-409D-9FE3-2DDB2DBE35A6}"/>
              </a:ext>
            </a:extLst>
          </p:cNvPr>
          <p:cNvSpPr txBox="1"/>
          <p:nvPr/>
        </p:nvSpPr>
        <p:spPr>
          <a:xfrm>
            <a:off x="8883815" y="3086899"/>
            <a:ext cx="3201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33CC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*Сбытовые компании</a:t>
            </a:r>
          </a:p>
          <a:p>
            <a:r>
              <a:rPr lang="ru-RU" sz="1400">
                <a:solidFill>
                  <a:srgbClr val="33CC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** Электросетевые компании и ГРО</a:t>
            </a:r>
          </a:p>
        </p:txBody>
      </p:sp>
      <p:pic>
        <p:nvPicPr>
          <p:cNvPr id="176" name="pl.png" descr="pl.png">
            <a:extLst>
              <a:ext uri="{FF2B5EF4-FFF2-40B4-BE49-F238E27FC236}">
                <a16:creationId xmlns:a16="http://schemas.microsoft.com/office/drawing/2014/main" xmlns="" id="{86ECE2E4-6C6C-484F-9C8E-3407065084B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8737" r="18737"/>
          <a:stretch>
            <a:fillRect/>
          </a:stretch>
        </p:blipFill>
        <p:spPr>
          <a:xfrm>
            <a:off x="5042956" y="985099"/>
            <a:ext cx="326698" cy="326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40" y="0"/>
                </a:moveTo>
                <a:cubicBezTo>
                  <a:pt x="7323" y="0"/>
                  <a:pt x="4802" y="1050"/>
                  <a:pt x="2881" y="3159"/>
                </a:cubicBezTo>
                <a:cubicBezTo>
                  <a:pt x="-960" y="7377"/>
                  <a:pt x="-960" y="14223"/>
                  <a:pt x="2881" y="18441"/>
                </a:cubicBezTo>
                <a:cubicBezTo>
                  <a:pt x="4802" y="20550"/>
                  <a:pt x="7323" y="21600"/>
                  <a:pt x="9840" y="21600"/>
                </a:cubicBezTo>
                <a:cubicBezTo>
                  <a:pt x="12357" y="21600"/>
                  <a:pt x="14878" y="20550"/>
                  <a:pt x="16799" y="18441"/>
                </a:cubicBezTo>
                <a:cubicBezTo>
                  <a:pt x="20640" y="14223"/>
                  <a:pt x="20640" y="7377"/>
                  <a:pt x="16799" y="3159"/>
                </a:cubicBezTo>
                <a:cubicBezTo>
                  <a:pt x="14878" y="1050"/>
                  <a:pt x="12357" y="0"/>
                  <a:pt x="9840" y="0"/>
                </a:cubicBezTo>
                <a:close/>
              </a:path>
            </a:pathLst>
          </a:custGeom>
          <a:ln w="6350">
            <a:solidFill>
              <a:schemeClr val="bg2">
                <a:lumMod val="90000"/>
              </a:schemeClr>
            </a:solidFill>
            <a:miter lim="400000"/>
          </a:ln>
        </p:spPr>
      </p:pic>
      <p:pic>
        <p:nvPicPr>
          <p:cNvPr id="177" name="Рисунок 17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36AAA8B8-9740-422F-9069-F7DBB1B11E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033124" y="1459885"/>
            <a:ext cx="346363" cy="346363"/>
          </a:xfrm>
          <a:prstGeom prst="rect">
            <a:avLst/>
          </a:prstGeom>
        </p:spPr>
      </p:pic>
      <p:pic>
        <p:nvPicPr>
          <p:cNvPr id="178" name="Рисунок 17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D14E9E90-1BAC-4BDA-A3BC-5FAF65F0F3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033124" y="2032270"/>
            <a:ext cx="346363" cy="346363"/>
          </a:xfrm>
          <a:prstGeom prst="rect">
            <a:avLst/>
          </a:prstGeom>
        </p:spPr>
      </p:pic>
      <p:pic>
        <p:nvPicPr>
          <p:cNvPr id="179" name="Рисунок 17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862ADAD5-DF08-497D-AF92-211C1BF19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033124" y="2616201"/>
            <a:ext cx="346363" cy="346363"/>
          </a:xfrm>
          <a:prstGeom prst="rect">
            <a:avLst/>
          </a:prstGeom>
        </p:spPr>
      </p:pic>
      <p:pic>
        <p:nvPicPr>
          <p:cNvPr id="180" name="Рисунок 179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BF64DABF-80CF-4E68-87C7-2BA7C9828A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033124" y="3193030"/>
            <a:ext cx="346363" cy="346363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xmlns="" id="{0B3F295D-E77C-4985-91AE-7333C97F4070}"/>
              </a:ext>
            </a:extLst>
          </p:cNvPr>
          <p:cNvSpPr txBox="1"/>
          <p:nvPr/>
        </p:nvSpPr>
        <p:spPr>
          <a:xfrm>
            <a:off x="8964823" y="983147"/>
            <a:ext cx="2167576" cy="400110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Резюме</a:t>
            </a:r>
          </a:p>
        </p:txBody>
      </p:sp>
      <p:pic>
        <p:nvPicPr>
          <p:cNvPr id="182" name="Рисунок 181">
            <a:extLst>
              <a:ext uri="{FF2B5EF4-FFF2-40B4-BE49-F238E27FC236}">
                <a16:creationId xmlns:a16="http://schemas.microsoft.com/office/drawing/2014/main" xmlns="" id="{2902C6E9-CA67-4071-943A-7298DBBE8A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061" y="975574"/>
            <a:ext cx="346363" cy="332993"/>
          </a:xfrm>
          <a:prstGeom prst="rect">
            <a:avLst/>
          </a:prstGeom>
        </p:spPr>
      </p:pic>
      <p:pic>
        <p:nvPicPr>
          <p:cNvPr id="183" name="Рисунок 18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1A801A09-A395-4474-BBE1-75CA5D351A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058061" y="2041453"/>
            <a:ext cx="346363" cy="346363"/>
          </a:xfrm>
          <a:prstGeom prst="rect">
            <a:avLst/>
          </a:prstGeom>
        </p:spPr>
      </p:pic>
      <p:pic>
        <p:nvPicPr>
          <p:cNvPr id="184" name="Рисунок 18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4AA9E98C-CE4A-43EB-9D4E-E8D743D585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058061" y="2616255"/>
            <a:ext cx="346363" cy="346363"/>
          </a:xfrm>
          <a:prstGeom prst="rect">
            <a:avLst/>
          </a:prstGeom>
        </p:spPr>
      </p:pic>
      <p:pic>
        <p:nvPicPr>
          <p:cNvPr id="185" name="Рисунок 184" descr="Значок &quot;Крестик&quot; со сплошной заливкой">
            <a:extLst>
              <a:ext uri="{FF2B5EF4-FFF2-40B4-BE49-F238E27FC236}">
                <a16:creationId xmlns:a16="http://schemas.microsoft.com/office/drawing/2014/main" xmlns="" id="{203DEC59-3A74-4AE7-BE89-4A78A115F1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058061" y="3195800"/>
            <a:ext cx="346363" cy="346363"/>
          </a:xfrm>
          <a:prstGeom prst="rect">
            <a:avLst/>
          </a:prstGeom>
        </p:spPr>
      </p:pic>
      <p:sp>
        <p:nvSpPr>
          <p:cNvPr id="186" name="TextBox 185">
            <a:extLst>
              <a:ext uri="{FF2B5EF4-FFF2-40B4-BE49-F238E27FC236}">
                <a16:creationId xmlns:a16="http://schemas.microsoft.com/office/drawing/2014/main" xmlns="" id="{3A5EE324-3BE7-49B4-9CC4-E9EDFF5EB198}"/>
              </a:ext>
            </a:extLst>
          </p:cNvPr>
          <p:cNvSpPr txBox="1"/>
          <p:nvPr/>
        </p:nvSpPr>
        <p:spPr>
          <a:xfrm>
            <a:off x="9245547" y="2045794"/>
            <a:ext cx="293014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>
                <a:solidFill>
                  <a:sysClr val="windowText" lastClr="000000"/>
                </a:solidFill>
              </a:rPr>
              <a:t>Национальных целей</a:t>
            </a:r>
          </a:p>
          <a:p>
            <a:endParaRPr lang="ru-RU" sz="1000" b="1">
              <a:solidFill>
                <a:sysClr val="windowText" lastClr="000000"/>
              </a:solidFill>
            </a:endParaRPr>
          </a:p>
          <a:p>
            <a:endParaRPr lang="en-US" sz="1000" b="1">
              <a:solidFill>
                <a:sysClr val="windowText" lastClr="000000"/>
              </a:solidFill>
            </a:endParaRPr>
          </a:p>
          <a:p>
            <a:r>
              <a:rPr lang="ru-RU" sz="1600" b="1">
                <a:solidFill>
                  <a:sysClr val="windowText" lastClr="000000"/>
                </a:solidFill>
              </a:rPr>
              <a:t>Структуры потребления ТЭР</a:t>
            </a:r>
          </a:p>
        </p:txBody>
      </p:sp>
      <p:pic>
        <p:nvPicPr>
          <p:cNvPr id="187" name="Рисунок 186" descr="Круговая диаграмма контур">
            <a:extLst>
              <a:ext uri="{FF2B5EF4-FFF2-40B4-BE49-F238E27FC236}">
                <a16:creationId xmlns:a16="http://schemas.microsoft.com/office/drawing/2014/main" xmlns="" id="{023BBB19-0E2A-4F81-9F84-A8E68962439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8988497" y="2622260"/>
            <a:ext cx="311967" cy="311967"/>
          </a:xfrm>
          <a:prstGeom prst="rect">
            <a:avLst/>
          </a:prstGeom>
        </p:spPr>
      </p:pic>
      <p:pic>
        <p:nvPicPr>
          <p:cNvPr id="188" name="Рисунок 187" descr="Цель контур">
            <a:extLst>
              <a:ext uri="{FF2B5EF4-FFF2-40B4-BE49-F238E27FC236}">
                <a16:creationId xmlns:a16="http://schemas.microsoft.com/office/drawing/2014/main" xmlns="" id="{133534D4-7D04-4262-94DF-CFEBD2179A9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8967940" y="2064419"/>
            <a:ext cx="353082" cy="353082"/>
          </a:xfrm>
          <a:prstGeom prst="rect">
            <a:avLst/>
          </a:prstGeom>
        </p:spPr>
      </p:pic>
      <p:cxnSp>
        <p:nvCxnSpPr>
          <p:cNvPr id="189" name="Прямая соединительная линия 188">
            <a:extLst>
              <a:ext uri="{FF2B5EF4-FFF2-40B4-BE49-F238E27FC236}">
                <a16:creationId xmlns:a16="http://schemas.microsoft.com/office/drawing/2014/main" xmlns="" id="{8DB74731-FE97-4A9D-9181-A4F0206B0F0B}"/>
              </a:ext>
            </a:extLst>
          </p:cNvPr>
          <p:cNvCxnSpPr>
            <a:cxnSpLocks/>
          </p:cNvCxnSpPr>
          <p:nvPr/>
        </p:nvCxnSpPr>
        <p:spPr>
          <a:xfrm flipH="1">
            <a:off x="6821716" y="3047535"/>
            <a:ext cx="186776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0" name="Диаграмма 189">
            <a:extLst>
              <a:ext uri="{FF2B5EF4-FFF2-40B4-BE49-F238E27FC236}">
                <a16:creationId xmlns:a16="http://schemas.microsoft.com/office/drawing/2014/main" xmlns="" id="{681B6D48-46FD-4A08-866C-9C60A48D29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269876"/>
              </p:ext>
            </p:extLst>
          </p:nvPr>
        </p:nvGraphicFramePr>
        <p:xfrm>
          <a:off x="123428" y="4370192"/>
          <a:ext cx="2428875" cy="2293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191" name="TextBox 190">
            <a:extLst>
              <a:ext uri="{FF2B5EF4-FFF2-40B4-BE49-F238E27FC236}">
                <a16:creationId xmlns:a16="http://schemas.microsoft.com/office/drawing/2014/main" xmlns="" id="{F7DF4C80-40EB-44BB-A55F-6513B78E4A0C}"/>
              </a:ext>
            </a:extLst>
          </p:cNvPr>
          <p:cNvSpPr txBox="1"/>
          <p:nvPr/>
        </p:nvSpPr>
        <p:spPr>
          <a:xfrm>
            <a:off x="352559" y="6535234"/>
            <a:ext cx="28232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/>
              <a:t>***По данным Минэкономразвития России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xmlns="" id="{04ACC9E6-7795-4B74-A1F0-68203C4F2361}"/>
              </a:ext>
            </a:extLst>
          </p:cNvPr>
          <p:cNvSpPr txBox="1"/>
          <p:nvPr/>
        </p:nvSpPr>
        <p:spPr>
          <a:xfrm>
            <a:off x="2249239" y="4468068"/>
            <a:ext cx="18385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99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Электроэнергетика и теплоснабжение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xmlns="" id="{D6DA8999-3F47-414D-AACF-6FD844530E33}"/>
              </a:ext>
            </a:extLst>
          </p:cNvPr>
          <p:cNvSpPr txBox="1"/>
          <p:nvPr/>
        </p:nvSpPr>
        <p:spPr>
          <a:xfrm>
            <a:off x="2249239" y="4923564"/>
            <a:ext cx="242887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>
                <a:solidFill>
                  <a:srgbClr val="33CC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Обрабатывающая промышленность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xmlns="" id="{F16E74AD-93AF-4A86-8A7A-F61BC8237A93}"/>
              </a:ext>
            </a:extLst>
          </p:cNvPr>
          <p:cNvSpPr txBox="1"/>
          <p:nvPr/>
        </p:nvSpPr>
        <p:spPr>
          <a:xfrm>
            <a:off x="2249239" y="5393087"/>
            <a:ext cx="10407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ЖКХ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xmlns="" id="{94F85671-7B51-4EB8-875E-B6248B6F557D}"/>
              </a:ext>
            </a:extLst>
          </p:cNvPr>
          <p:cNvSpPr txBox="1"/>
          <p:nvPr/>
        </p:nvSpPr>
        <p:spPr>
          <a:xfrm>
            <a:off x="2249239" y="5682006"/>
            <a:ext cx="24288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Транспорт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xmlns="" id="{77ADC543-149E-4CCB-9DC6-330162174039}"/>
              </a:ext>
            </a:extLst>
          </p:cNvPr>
          <p:cNvSpPr txBox="1"/>
          <p:nvPr/>
        </p:nvSpPr>
        <p:spPr>
          <a:xfrm>
            <a:off x="3676733" y="2613943"/>
            <a:ext cx="773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>
                <a:solidFill>
                  <a:srgbClr val="33CC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Сбыт</a:t>
            </a:r>
          </a:p>
        </p:txBody>
      </p: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xmlns="" id="{7E1525D8-F087-4B27-9637-78EC676D2F7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112" y="975574"/>
            <a:ext cx="346363" cy="332993"/>
          </a:xfrm>
          <a:prstGeom prst="rect">
            <a:avLst/>
          </a:prstGeom>
        </p:spPr>
      </p:pic>
      <p:pic>
        <p:nvPicPr>
          <p:cNvPr id="198" name="Рисунок 197" descr="Значок &quot;Крестик&quot; со сплошной заливкой">
            <a:extLst>
              <a:ext uri="{FF2B5EF4-FFF2-40B4-BE49-F238E27FC236}">
                <a16:creationId xmlns:a16="http://schemas.microsoft.com/office/drawing/2014/main" xmlns="" id="{07E57525-8855-45FA-9DDB-DA34D76284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924112" y="1448457"/>
            <a:ext cx="346363" cy="346363"/>
          </a:xfrm>
          <a:prstGeom prst="rect">
            <a:avLst/>
          </a:prstGeom>
        </p:spPr>
      </p:pic>
      <p:pic>
        <p:nvPicPr>
          <p:cNvPr id="199" name="Рисунок 198" descr="Значок &quot;Крестик&quot; со сплошной заливкой">
            <a:extLst>
              <a:ext uri="{FF2B5EF4-FFF2-40B4-BE49-F238E27FC236}">
                <a16:creationId xmlns:a16="http://schemas.microsoft.com/office/drawing/2014/main" xmlns="" id="{7D04E095-09B3-4C66-824C-77A47CAD28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924112" y="2025145"/>
            <a:ext cx="346363" cy="346363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xmlns="" id="{B213E579-98E3-4B7B-96A4-358FC8306AD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593" y="972362"/>
            <a:ext cx="346363" cy="332993"/>
          </a:xfrm>
          <a:prstGeom prst="rect">
            <a:avLst/>
          </a:prstGeom>
        </p:spPr>
      </p:pic>
      <p:pic>
        <p:nvPicPr>
          <p:cNvPr id="201" name="Рисунок 20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34AEA85B-6083-425A-AB9A-CC8106DBD9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545593" y="2036639"/>
            <a:ext cx="346363" cy="346363"/>
          </a:xfrm>
          <a:prstGeom prst="rect">
            <a:avLst/>
          </a:prstGeom>
        </p:spPr>
      </p:pic>
      <p:sp>
        <p:nvSpPr>
          <p:cNvPr id="202" name="TextBox 201">
            <a:extLst>
              <a:ext uri="{FF2B5EF4-FFF2-40B4-BE49-F238E27FC236}">
                <a16:creationId xmlns:a16="http://schemas.microsoft.com/office/drawing/2014/main" xmlns="" id="{7CBC7175-3A12-49BB-835C-291C68B33710}"/>
              </a:ext>
            </a:extLst>
          </p:cNvPr>
          <p:cNvSpPr txBox="1"/>
          <p:nvPr/>
        </p:nvSpPr>
        <p:spPr>
          <a:xfrm>
            <a:off x="5331809" y="2638066"/>
            <a:ext cx="773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>
                <a:solidFill>
                  <a:srgbClr val="33CC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Сбыт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xmlns="" id="{3D016945-AB36-4544-B813-BC284000FDF5}"/>
              </a:ext>
            </a:extLst>
          </p:cNvPr>
          <p:cNvSpPr txBox="1"/>
          <p:nvPr/>
        </p:nvSpPr>
        <p:spPr>
          <a:xfrm>
            <a:off x="5331809" y="3194403"/>
            <a:ext cx="773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>
                <a:solidFill>
                  <a:srgbClr val="33CC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Спот</a:t>
            </a:r>
          </a:p>
        </p:txBody>
      </p:sp>
      <p:pic>
        <p:nvPicPr>
          <p:cNvPr id="204" name="Рисунок 20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45E8CB50-534D-4AB2-87AA-DFA936F045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545593" y="1467505"/>
            <a:ext cx="346363" cy="346363"/>
          </a:xfrm>
          <a:prstGeom prst="rect">
            <a:avLst/>
          </a:prstGeom>
        </p:spPr>
      </p:pic>
      <p:sp>
        <p:nvSpPr>
          <p:cNvPr id="205" name="TextBox 204">
            <a:extLst>
              <a:ext uri="{FF2B5EF4-FFF2-40B4-BE49-F238E27FC236}">
                <a16:creationId xmlns:a16="http://schemas.microsoft.com/office/drawing/2014/main" xmlns="" id="{50FEAAFC-755A-4CE9-A0B5-4E80581A40DE}"/>
              </a:ext>
            </a:extLst>
          </p:cNvPr>
          <p:cNvSpPr txBox="1"/>
          <p:nvPr/>
        </p:nvSpPr>
        <p:spPr>
          <a:xfrm>
            <a:off x="435549" y="4172445"/>
            <a:ext cx="33374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Секторы потребления ТЭР***:</a:t>
            </a:r>
          </a:p>
        </p:txBody>
      </p:sp>
      <p:pic>
        <p:nvPicPr>
          <p:cNvPr id="206" name="Рисунок 205">
            <a:extLst>
              <a:ext uri="{FF2B5EF4-FFF2-40B4-BE49-F238E27FC236}">
                <a16:creationId xmlns:a16="http://schemas.microsoft.com/office/drawing/2014/main" xmlns="" id="{E55BAD16-5F92-40BC-8958-A0B6463D5B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279" y="4187594"/>
            <a:ext cx="338554" cy="338554"/>
          </a:xfrm>
          <a:prstGeom prst="rect">
            <a:avLst/>
          </a:prstGeom>
        </p:spPr>
      </p:pic>
      <p:pic>
        <p:nvPicPr>
          <p:cNvPr id="207" name="Рисунок 206">
            <a:extLst>
              <a:ext uri="{FF2B5EF4-FFF2-40B4-BE49-F238E27FC236}">
                <a16:creationId xmlns:a16="http://schemas.microsoft.com/office/drawing/2014/main" xmlns="" id="{6CFE76BF-C519-4912-B077-A6B5D67390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86" y="4187594"/>
            <a:ext cx="338553" cy="338553"/>
          </a:xfrm>
          <a:prstGeom prst="rect">
            <a:avLst/>
          </a:prstGeom>
        </p:spPr>
      </p:pic>
      <p:pic>
        <p:nvPicPr>
          <p:cNvPr id="208" name="Рисунок 20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3CB32CEE-3961-4F3D-AD58-748F417269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628375" y="4576138"/>
            <a:ext cx="346363" cy="346363"/>
          </a:xfrm>
          <a:prstGeom prst="rect">
            <a:avLst/>
          </a:prstGeom>
        </p:spPr>
      </p:pic>
      <p:sp>
        <p:nvSpPr>
          <p:cNvPr id="209" name="TextBox 208">
            <a:extLst>
              <a:ext uri="{FF2B5EF4-FFF2-40B4-BE49-F238E27FC236}">
                <a16:creationId xmlns:a16="http://schemas.microsoft.com/office/drawing/2014/main" xmlns="" id="{C3F2B45C-1800-4AB3-8E6E-4601435A643A}"/>
              </a:ext>
            </a:extLst>
          </p:cNvPr>
          <p:cNvSpPr txBox="1"/>
          <p:nvPr/>
        </p:nvSpPr>
        <p:spPr>
          <a:xfrm>
            <a:off x="2249239" y="5959635"/>
            <a:ext cx="242887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Добывающая промышленность</a:t>
            </a:r>
          </a:p>
        </p:txBody>
      </p:sp>
      <p:pic>
        <p:nvPicPr>
          <p:cNvPr id="210" name="Рисунок 209" descr="Значок &quot;Крестик&quot; со сплошной заливкой">
            <a:extLst>
              <a:ext uri="{FF2B5EF4-FFF2-40B4-BE49-F238E27FC236}">
                <a16:creationId xmlns:a16="http://schemas.microsoft.com/office/drawing/2014/main" xmlns="" id="{D748FF78-2572-45C0-9807-CB867C5C83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967981" y="4587289"/>
            <a:ext cx="346363" cy="346363"/>
          </a:xfrm>
          <a:prstGeom prst="rect">
            <a:avLst/>
          </a:prstGeom>
        </p:spPr>
      </p:pic>
      <p:cxnSp>
        <p:nvCxnSpPr>
          <p:cNvPr id="211" name="Прямая соединительная линия 210">
            <a:extLst>
              <a:ext uri="{FF2B5EF4-FFF2-40B4-BE49-F238E27FC236}">
                <a16:creationId xmlns:a16="http://schemas.microsoft.com/office/drawing/2014/main" xmlns="" id="{3B97EEEF-13D2-4575-B5E6-4B19EDC28F0F}"/>
              </a:ext>
            </a:extLst>
          </p:cNvPr>
          <p:cNvCxnSpPr>
            <a:cxnSpLocks/>
          </p:cNvCxnSpPr>
          <p:nvPr/>
        </p:nvCxnSpPr>
        <p:spPr>
          <a:xfrm flipH="1">
            <a:off x="2118038" y="4938092"/>
            <a:ext cx="4828043" cy="0"/>
          </a:xfrm>
          <a:prstGeom prst="line">
            <a:avLst/>
          </a:prstGeom>
          <a:ln>
            <a:solidFill>
              <a:srgbClr val="00999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Прямая соединительная линия 211">
            <a:extLst>
              <a:ext uri="{FF2B5EF4-FFF2-40B4-BE49-F238E27FC236}">
                <a16:creationId xmlns:a16="http://schemas.microsoft.com/office/drawing/2014/main" xmlns="" id="{04D32E89-8031-41F3-87AD-989972E8DBD2}"/>
              </a:ext>
            </a:extLst>
          </p:cNvPr>
          <p:cNvCxnSpPr>
            <a:cxnSpLocks/>
          </p:cNvCxnSpPr>
          <p:nvPr/>
        </p:nvCxnSpPr>
        <p:spPr>
          <a:xfrm flipH="1">
            <a:off x="2163991" y="5372046"/>
            <a:ext cx="4823543" cy="0"/>
          </a:xfrm>
          <a:prstGeom prst="line">
            <a:avLst/>
          </a:prstGeom>
          <a:ln>
            <a:solidFill>
              <a:srgbClr val="33CCC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Прямая соединительная линия 212">
            <a:extLst>
              <a:ext uri="{FF2B5EF4-FFF2-40B4-BE49-F238E27FC236}">
                <a16:creationId xmlns:a16="http://schemas.microsoft.com/office/drawing/2014/main" xmlns="" id="{89D22830-D325-4DF0-9524-9677AF66F583}"/>
              </a:ext>
            </a:extLst>
          </p:cNvPr>
          <p:cNvCxnSpPr>
            <a:cxnSpLocks/>
          </p:cNvCxnSpPr>
          <p:nvPr/>
        </p:nvCxnSpPr>
        <p:spPr>
          <a:xfrm flipH="1">
            <a:off x="2163991" y="5682006"/>
            <a:ext cx="4823543" cy="0"/>
          </a:xfrm>
          <a:prstGeom prst="line">
            <a:avLst/>
          </a:prstGeom>
          <a:ln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Прямая соединительная линия 213">
            <a:extLst>
              <a:ext uri="{FF2B5EF4-FFF2-40B4-BE49-F238E27FC236}">
                <a16:creationId xmlns:a16="http://schemas.microsoft.com/office/drawing/2014/main" xmlns="" id="{24755F67-90EE-45EC-A12E-F969190081C4}"/>
              </a:ext>
            </a:extLst>
          </p:cNvPr>
          <p:cNvCxnSpPr>
            <a:cxnSpLocks/>
          </p:cNvCxnSpPr>
          <p:nvPr/>
        </p:nvCxnSpPr>
        <p:spPr>
          <a:xfrm flipH="1">
            <a:off x="2142331" y="5997700"/>
            <a:ext cx="4845203" cy="0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" name="Рисунок 214" descr="Значок &quot;Крестик&quot; со сплошной заливкой">
            <a:extLst>
              <a:ext uri="{FF2B5EF4-FFF2-40B4-BE49-F238E27FC236}">
                <a16:creationId xmlns:a16="http://schemas.microsoft.com/office/drawing/2014/main" xmlns="" id="{7C66928D-D3F8-4CC2-8793-FB5349FB8E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628375" y="4993595"/>
            <a:ext cx="346363" cy="346363"/>
          </a:xfrm>
          <a:prstGeom prst="rect">
            <a:avLst/>
          </a:prstGeom>
        </p:spPr>
      </p:pic>
      <p:pic>
        <p:nvPicPr>
          <p:cNvPr id="216" name="Рисунок 21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A60D2761-B2F7-40F9-96CA-ED50012CE6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967981" y="5004267"/>
            <a:ext cx="346363" cy="346363"/>
          </a:xfrm>
          <a:prstGeom prst="rect">
            <a:avLst/>
          </a:prstGeom>
        </p:spPr>
      </p:pic>
      <p:pic>
        <p:nvPicPr>
          <p:cNvPr id="217" name="Рисунок 216" descr="Значок &quot;Крестик&quot; со сплошной заливкой">
            <a:extLst>
              <a:ext uri="{FF2B5EF4-FFF2-40B4-BE49-F238E27FC236}">
                <a16:creationId xmlns:a16="http://schemas.microsoft.com/office/drawing/2014/main" xmlns="" id="{2756B466-8077-401A-84BA-35E5059C2D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967981" y="5363758"/>
            <a:ext cx="346363" cy="346363"/>
          </a:xfrm>
          <a:prstGeom prst="rect">
            <a:avLst/>
          </a:prstGeom>
        </p:spPr>
      </p:pic>
      <p:pic>
        <p:nvPicPr>
          <p:cNvPr id="218" name="Рисунок 21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2DC2F2BC-F46D-407B-BB46-77EA0C0260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967981" y="5684538"/>
            <a:ext cx="346363" cy="346363"/>
          </a:xfrm>
          <a:prstGeom prst="rect">
            <a:avLst/>
          </a:prstGeom>
        </p:spPr>
      </p:pic>
      <p:pic>
        <p:nvPicPr>
          <p:cNvPr id="219" name="Рисунок 218" descr="Значок &quot;Крестик&quot; со сплошной заливкой">
            <a:extLst>
              <a:ext uri="{FF2B5EF4-FFF2-40B4-BE49-F238E27FC236}">
                <a16:creationId xmlns:a16="http://schemas.microsoft.com/office/drawing/2014/main" xmlns="" id="{9E6AAB3E-2A8C-4BFF-8D9D-65E3451CB7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628375" y="5673387"/>
            <a:ext cx="346363" cy="346363"/>
          </a:xfrm>
          <a:prstGeom prst="rect">
            <a:avLst/>
          </a:prstGeom>
        </p:spPr>
      </p:pic>
      <p:pic>
        <p:nvPicPr>
          <p:cNvPr id="220" name="Рисунок 219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A5A34386-6FEC-4BB8-8A5A-E1D939C264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967981" y="6012277"/>
            <a:ext cx="346363" cy="346363"/>
          </a:xfrm>
          <a:prstGeom prst="rect">
            <a:avLst/>
          </a:prstGeom>
        </p:spPr>
      </p:pic>
      <p:pic>
        <p:nvPicPr>
          <p:cNvPr id="221" name="Рисунок 220" descr="Значок &quot;Крестик&quot; со сплошной заливкой">
            <a:extLst>
              <a:ext uri="{FF2B5EF4-FFF2-40B4-BE49-F238E27FC236}">
                <a16:creationId xmlns:a16="http://schemas.microsoft.com/office/drawing/2014/main" xmlns="" id="{E7415804-0624-4FE2-886C-B728F002B15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628375" y="6001126"/>
            <a:ext cx="346363" cy="346363"/>
          </a:xfrm>
          <a:prstGeom prst="rect">
            <a:avLst/>
          </a:prstGeom>
        </p:spPr>
      </p:pic>
      <p:grpSp>
        <p:nvGrpSpPr>
          <p:cNvPr id="222" name="Группа 221">
            <a:extLst>
              <a:ext uri="{FF2B5EF4-FFF2-40B4-BE49-F238E27FC236}">
                <a16:creationId xmlns:a16="http://schemas.microsoft.com/office/drawing/2014/main" xmlns="" id="{1E61D261-95CD-4960-89D0-28C0FD9CDF1F}"/>
              </a:ext>
            </a:extLst>
          </p:cNvPr>
          <p:cNvGrpSpPr/>
          <p:nvPr/>
        </p:nvGrpSpPr>
        <p:grpSpPr>
          <a:xfrm>
            <a:off x="5283541" y="4200014"/>
            <a:ext cx="387816" cy="2159895"/>
            <a:chOff x="6599718" y="4187594"/>
            <a:chExt cx="387816" cy="2159895"/>
          </a:xfrm>
        </p:grpSpPr>
        <p:pic>
          <p:nvPicPr>
            <p:cNvPr id="223" name="Рисунок 222">
              <a:extLst>
                <a:ext uri="{FF2B5EF4-FFF2-40B4-BE49-F238E27FC236}">
                  <a16:creationId xmlns:a16="http://schemas.microsoft.com/office/drawing/2014/main" xmlns="" id="{9AA1F01F-E4D2-40ED-BC4B-27213F9AD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8981" y="4187594"/>
              <a:ext cx="338553" cy="338553"/>
            </a:xfrm>
            <a:prstGeom prst="rect">
              <a:avLst/>
            </a:prstGeom>
          </p:spPr>
        </p:pic>
        <p:pic>
          <p:nvPicPr>
            <p:cNvPr id="224" name="Рисунок 223" descr="Значок &quot;Галочка1&quot; со сплошной заливкой">
              <a:extLst>
                <a:ext uri="{FF2B5EF4-FFF2-40B4-BE49-F238E27FC236}">
                  <a16:creationId xmlns:a16="http://schemas.microsoft.com/office/drawing/2014/main" xmlns="" id="{9E23D67C-39F0-49A2-8DE7-DF6FA1095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599718" y="4576138"/>
              <a:ext cx="346363" cy="346363"/>
            </a:xfrm>
            <a:prstGeom prst="rect">
              <a:avLst/>
            </a:prstGeom>
          </p:spPr>
        </p:pic>
        <p:pic>
          <p:nvPicPr>
            <p:cNvPr id="225" name="Рисунок 224" descr="Значок &quot;Галочка1&quot; со сплошной заливкой">
              <a:extLst>
                <a:ext uri="{FF2B5EF4-FFF2-40B4-BE49-F238E27FC236}">
                  <a16:creationId xmlns:a16="http://schemas.microsoft.com/office/drawing/2014/main" xmlns="" id="{89607330-D1A3-44B6-80D9-EB7843EC9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599718" y="5352607"/>
              <a:ext cx="346363" cy="346363"/>
            </a:xfrm>
            <a:prstGeom prst="rect">
              <a:avLst/>
            </a:prstGeom>
          </p:spPr>
        </p:pic>
        <p:pic>
          <p:nvPicPr>
            <p:cNvPr id="226" name="Рисунок 225" descr="Значок &quot;Крестик&quot; со сплошной заливкой">
              <a:extLst>
                <a:ext uri="{FF2B5EF4-FFF2-40B4-BE49-F238E27FC236}">
                  <a16:creationId xmlns:a16="http://schemas.microsoft.com/office/drawing/2014/main" xmlns="" id="{6BDF1AED-C3A0-4AD1-900B-3CC86BD1E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6599718" y="5001555"/>
              <a:ext cx="346363" cy="346363"/>
            </a:xfrm>
            <a:prstGeom prst="rect">
              <a:avLst/>
            </a:prstGeom>
          </p:spPr>
        </p:pic>
        <p:pic>
          <p:nvPicPr>
            <p:cNvPr id="227" name="Рисунок 226" descr="Значок &quot;Крестик&quot; со сплошной заливкой">
              <a:extLst>
                <a:ext uri="{FF2B5EF4-FFF2-40B4-BE49-F238E27FC236}">
                  <a16:creationId xmlns:a16="http://schemas.microsoft.com/office/drawing/2014/main" xmlns="" id="{DA7033FB-C1D1-46FD-B07B-0DF6A8AB1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6599718" y="5673387"/>
              <a:ext cx="346363" cy="346363"/>
            </a:xfrm>
            <a:prstGeom prst="rect">
              <a:avLst/>
            </a:prstGeom>
          </p:spPr>
        </p:pic>
        <p:pic>
          <p:nvPicPr>
            <p:cNvPr id="228" name="Рисунок 227" descr="Значок &quot;Крестик&quot; со сплошной заливкой">
              <a:extLst>
                <a:ext uri="{FF2B5EF4-FFF2-40B4-BE49-F238E27FC236}">
                  <a16:creationId xmlns:a16="http://schemas.microsoft.com/office/drawing/2014/main" xmlns="" id="{DA629A0F-C6D2-412C-82C9-204DC1821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6599718" y="6001126"/>
              <a:ext cx="346363" cy="346363"/>
            </a:xfrm>
            <a:prstGeom prst="rect">
              <a:avLst/>
            </a:prstGeom>
          </p:spPr>
        </p:pic>
      </p:grpSp>
      <p:sp>
        <p:nvSpPr>
          <p:cNvPr id="229" name="Прямоугольник 228">
            <a:extLst>
              <a:ext uri="{FF2B5EF4-FFF2-40B4-BE49-F238E27FC236}">
                <a16:creationId xmlns:a16="http://schemas.microsoft.com/office/drawing/2014/main" xmlns="" id="{FE54EB2D-8B2A-494C-820B-4086E7EB06EE}"/>
              </a:ext>
            </a:extLst>
          </p:cNvPr>
          <p:cNvSpPr/>
          <p:nvPr/>
        </p:nvSpPr>
        <p:spPr>
          <a:xfrm>
            <a:off x="7253193" y="4145149"/>
            <a:ext cx="4797071" cy="2648211"/>
          </a:xfrm>
          <a:prstGeom prst="rect">
            <a:avLst/>
          </a:prstGeom>
          <a:solidFill>
            <a:srgbClr val="33CCCC">
              <a:alpha val="18000"/>
            </a:srgbClr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xmlns="" id="{CD820D45-F1A5-40ED-A7E6-53683FFEE99E}"/>
              </a:ext>
            </a:extLst>
          </p:cNvPr>
          <p:cNvSpPr txBox="1"/>
          <p:nvPr/>
        </p:nvSpPr>
        <p:spPr>
          <a:xfrm>
            <a:off x="399201" y="980142"/>
            <a:ext cx="30482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Получатели сертификатов:</a:t>
            </a:r>
          </a:p>
        </p:txBody>
      </p:sp>
      <p:sp>
        <p:nvSpPr>
          <p:cNvPr id="231" name="Прямоугольник 230">
            <a:extLst>
              <a:ext uri="{FF2B5EF4-FFF2-40B4-BE49-F238E27FC236}">
                <a16:creationId xmlns:a16="http://schemas.microsoft.com/office/drawing/2014/main" xmlns="" id="{2155F300-F39E-4128-BFD5-79F4069BBDCE}"/>
              </a:ext>
            </a:extLst>
          </p:cNvPr>
          <p:cNvSpPr/>
          <p:nvPr/>
        </p:nvSpPr>
        <p:spPr>
          <a:xfrm>
            <a:off x="6651310" y="972641"/>
            <a:ext cx="2236559" cy="263903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xmlns="" id="{0E7423C9-C455-408B-A5FB-8E4139EA9C37}"/>
              </a:ext>
            </a:extLst>
          </p:cNvPr>
          <p:cNvSpPr txBox="1"/>
          <p:nvPr/>
        </p:nvSpPr>
        <p:spPr>
          <a:xfrm>
            <a:off x="6651310" y="970697"/>
            <a:ext cx="1557589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Эффект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xmlns="" id="{5B40859D-7DD3-476E-8486-6A7C390FD553}"/>
              </a:ext>
            </a:extLst>
          </p:cNvPr>
          <p:cNvSpPr txBox="1"/>
          <p:nvPr/>
        </p:nvSpPr>
        <p:spPr>
          <a:xfrm>
            <a:off x="3971424" y="2496108"/>
            <a:ext cx="773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>
                <a:solidFill>
                  <a:srgbClr val="33CC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xmlns="" id="{42F147B7-8909-4894-A678-D322D7078AD5}"/>
              </a:ext>
            </a:extLst>
          </p:cNvPr>
          <p:cNvSpPr txBox="1"/>
          <p:nvPr/>
        </p:nvSpPr>
        <p:spPr>
          <a:xfrm>
            <a:off x="4500472" y="2510199"/>
            <a:ext cx="822824" cy="346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>
                <a:solidFill>
                  <a:srgbClr val="33CC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**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3502E05C-7161-4B92-BC8B-A3F96BE6E7EB}"/>
              </a:ext>
            </a:extLst>
          </p:cNvPr>
          <p:cNvSpPr txBox="1"/>
          <p:nvPr/>
        </p:nvSpPr>
        <p:spPr>
          <a:xfrm>
            <a:off x="7257053" y="4152092"/>
            <a:ext cx="3046730" cy="400110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Концепция:</a:t>
            </a:r>
          </a:p>
        </p:txBody>
      </p:sp>
      <p:sp>
        <p:nvSpPr>
          <p:cNvPr id="236" name="Параллелограмм 235">
            <a:extLst>
              <a:ext uri="{FF2B5EF4-FFF2-40B4-BE49-F238E27FC236}">
                <a16:creationId xmlns:a16="http://schemas.microsoft.com/office/drawing/2014/main" xmlns="" id="{897F4503-DFFA-42ED-B0D2-90E1833B6539}"/>
              </a:ext>
            </a:extLst>
          </p:cNvPr>
          <p:cNvSpPr/>
          <p:nvPr/>
        </p:nvSpPr>
        <p:spPr>
          <a:xfrm>
            <a:off x="7321494" y="4669699"/>
            <a:ext cx="267101" cy="233591"/>
          </a:xfrm>
          <a:prstGeom prst="parallelogram">
            <a:avLst>
              <a:gd name="adj" fmla="val 26802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7" name="Параллелограмм 236">
            <a:extLst>
              <a:ext uri="{FF2B5EF4-FFF2-40B4-BE49-F238E27FC236}">
                <a16:creationId xmlns:a16="http://schemas.microsoft.com/office/drawing/2014/main" xmlns="" id="{0D615A08-902E-4FC5-9EE0-7B3098BA4EB1}"/>
              </a:ext>
            </a:extLst>
          </p:cNvPr>
          <p:cNvSpPr/>
          <p:nvPr/>
        </p:nvSpPr>
        <p:spPr>
          <a:xfrm>
            <a:off x="7321494" y="5494327"/>
            <a:ext cx="267101" cy="233591"/>
          </a:xfrm>
          <a:prstGeom prst="parallelogram">
            <a:avLst>
              <a:gd name="adj" fmla="val 26802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8" name="Параллелограмм 237">
            <a:extLst>
              <a:ext uri="{FF2B5EF4-FFF2-40B4-BE49-F238E27FC236}">
                <a16:creationId xmlns:a16="http://schemas.microsoft.com/office/drawing/2014/main" xmlns="" id="{7D0A485C-E1DA-42B1-9421-AC277128DA40}"/>
              </a:ext>
            </a:extLst>
          </p:cNvPr>
          <p:cNvSpPr/>
          <p:nvPr/>
        </p:nvSpPr>
        <p:spPr>
          <a:xfrm>
            <a:off x="7321494" y="6102208"/>
            <a:ext cx="267101" cy="233591"/>
          </a:xfrm>
          <a:prstGeom prst="parallelogram">
            <a:avLst>
              <a:gd name="adj" fmla="val 26802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xmlns="" id="{8B7AE42F-7C00-46E9-8309-E908466E02ED}"/>
              </a:ext>
            </a:extLst>
          </p:cNvPr>
          <p:cNvSpPr txBox="1"/>
          <p:nvPr/>
        </p:nvSpPr>
        <p:spPr>
          <a:xfrm>
            <a:off x="7579786" y="4598304"/>
            <a:ext cx="44704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>
                <a:latin typeface="Helvetica" panose="020B0604020202020204" pitchFamily="34" charset="0"/>
                <a:cs typeface="Helvetica" panose="020B0604020202020204" pitchFamily="34" charset="0"/>
              </a:rPr>
              <a:t>В России имеется существенный потенциал для использования белых сертификатов </a:t>
            </a:r>
            <a:r>
              <a:rPr lang="ru-RU" sz="1600" b="1">
                <a:latin typeface="Helvetica" panose="020B0604020202020204" pitchFamily="34" charset="0"/>
                <a:cs typeface="Helvetica" panose="020B0604020202020204" pitchFamily="34" charset="0"/>
              </a:rPr>
              <a:t>как торгуемого инструмента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xmlns="" id="{825A9126-BBD1-44FD-9F55-93D810DFC9C4}"/>
              </a:ext>
            </a:extLst>
          </p:cNvPr>
          <p:cNvSpPr txBox="1"/>
          <p:nvPr/>
        </p:nvSpPr>
        <p:spPr>
          <a:xfrm>
            <a:off x="7579786" y="5399242"/>
            <a:ext cx="44887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>
                <a:latin typeface="Helvetica" panose="020B0604020202020204" pitchFamily="34" charset="0"/>
                <a:cs typeface="Helvetica" panose="020B0604020202020204" pitchFamily="34" charset="0"/>
              </a:rPr>
              <a:t>Приоритетное внедрение механизма предлагается реализовать </a:t>
            </a:r>
            <a:r>
              <a:rPr lang="ru-RU" sz="1600" b="1">
                <a:latin typeface="Helvetica" panose="020B0604020202020204" pitchFamily="34" charset="0"/>
                <a:cs typeface="Helvetica" panose="020B0604020202020204" pitchFamily="34" charset="0"/>
              </a:rPr>
              <a:t>за счет энергоемких отраслей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xmlns="" id="{87061860-DEEB-4AD5-9006-AC361A03059E}"/>
              </a:ext>
            </a:extLst>
          </p:cNvPr>
          <p:cNvSpPr txBox="1"/>
          <p:nvPr/>
        </p:nvSpPr>
        <p:spPr>
          <a:xfrm>
            <a:off x="2251086" y="6247520"/>
            <a:ext cx="242887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Другие секторы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xmlns="" id="{84926BBA-9FE1-4C42-BE94-F98CD688CAAB}"/>
              </a:ext>
            </a:extLst>
          </p:cNvPr>
          <p:cNvSpPr txBox="1"/>
          <p:nvPr/>
        </p:nvSpPr>
        <p:spPr>
          <a:xfrm>
            <a:off x="7582878" y="5995250"/>
            <a:ext cx="45283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>
                <a:latin typeface="Helvetica" panose="020B0604020202020204" pitchFamily="34" charset="0"/>
                <a:cs typeface="Helvetica" panose="020B0604020202020204" pitchFamily="34" charset="0"/>
              </a:rPr>
              <a:t>Отдельный акцент должен быть на стимулировании</a:t>
            </a:r>
            <a:r>
              <a:rPr lang="ru-RU" sz="160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1600" b="1">
                <a:latin typeface="Helvetica" panose="020B0604020202020204" pitchFamily="34" charset="0"/>
                <a:cs typeface="Helvetica" panose="020B0604020202020204" pitchFamily="34" charset="0"/>
              </a:rPr>
              <a:t>энергоэффективности МКД (ЖКХ) как мера снижения платы граждан за ЖКУ</a:t>
            </a:r>
          </a:p>
        </p:txBody>
      </p:sp>
      <p:pic>
        <p:nvPicPr>
          <p:cNvPr id="243" name="Рисунок 242" descr="Значок &quot;Крестик&quot; со сплошной заливкой">
            <a:extLst>
              <a:ext uri="{FF2B5EF4-FFF2-40B4-BE49-F238E27FC236}">
                <a16:creationId xmlns:a16="http://schemas.microsoft.com/office/drawing/2014/main" xmlns="" id="{0C6330D6-8689-43D7-AC32-5008B87709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628375" y="5352607"/>
            <a:ext cx="346363" cy="346363"/>
          </a:xfrm>
          <a:prstGeom prst="rect">
            <a:avLst/>
          </a:prstGeom>
        </p:spPr>
      </p:pic>
      <p:cxnSp>
        <p:nvCxnSpPr>
          <p:cNvPr id="244" name="Прямая соединительная линия 243">
            <a:extLst>
              <a:ext uri="{FF2B5EF4-FFF2-40B4-BE49-F238E27FC236}">
                <a16:creationId xmlns:a16="http://schemas.microsoft.com/office/drawing/2014/main" xmlns="" id="{B980A140-0343-44A4-8758-4BB15D0550FA}"/>
              </a:ext>
            </a:extLst>
          </p:cNvPr>
          <p:cNvCxnSpPr>
            <a:cxnSpLocks/>
          </p:cNvCxnSpPr>
          <p:nvPr/>
        </p:nvCxnSpPr>
        <p:spPr>
          <a:xfrm flipH="1">
            <a:off x="486286" y="3732031"/>
            <a:ext cx="11382832" cy="1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Параллелограмм 244">
            <a:extLst>
              <a:ext uri="{FF2B5EF4-FFF2-40B4-BE49-F238E27FC236}">
                <a16:creationId xmlns:a16="http://schemas.microsoft.com/office/drawing/2014/main" xmlns="" id="{00771880-0DCE-4C33-BFAC-2D30FAEDA00E}"/>
              </a:ext>
            </a:extLst>
          </p:cNvPr>
          <p:cNvSpPr/>
          <p:nvPr/>
        </p:nvSpPr>
        <p:spPr>
          <a:xfrm>
            <a:off x="504781" y="3849383"/>
            <a:ext cx="267101" cy="233591"/>
          </a:xfrm>
          <a:prstGeom prst="parallelogram">
            <a:avLst>
              <a:gd name="adj" fmla="val 26802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6" name="Параллелограмм 245">
            <a:extLst>
              <a:ext uri="{FF2B5EF4-FFF2-40B4-BE49-F238E27FC236}">
                <a16:creationId xmlns:a16="http://schemas.microsoft.com/office/drawing/2014/main" xmlns="" id="{7626FBEA-D546-44C6-B637-212FAF63CC2C}"/>
              </a:ext>
            </a:extLst>
          </p:cNvPr>
          <p:cNvSpPr/>
          <p:nvPr/>
        </p:nvSpPr>
        <p:spPr>
          <a:xfrm>
            <a:off x="504781" y="634220"/>
            <a:ext cx="267101" cy="233591"/>
          </a:xfrm>
          <a:prstGeom prst="parallelogram">
            <a:avLst>
              <a:gd name="adj" fmla="val 26802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47" name="Группа 246">
            <a:extLst>
              <a:ext uri="{FF2B5EF4-FFF2-40B4-BE49-F238E27FC236}">
                <a16:creationId xmlns:a16="http://schemas.microsoft.com/office/drawing/2014/main" xmlns="" id="{CD842583-D795-466F-95F4-5D23E664CD5A}"/>
              </a:ext>
            </a:extLst>
          </p:cNvPr>
          <p:cNvGrpSpPr/>
          <p:nvPr/>
        </p:nvGrpSpPr>
        <p:grpSpPr>
          <a:xfrm>
            <a:off x="6427011" y="4159512"/>
            <a:ext cx="651900" cy="2381804"/>
            <a:chOff x="5127223" y="4145149"/>
            <a:chExt cx="651900" cy="2381804"/>
          </a:xfrm>
        </p:grpSpPr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xmlns="" id="{94C2204E-6F05-4A79-8AB7-2C5E48AC3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5123" y="4187594"/>
              <a:ext cx="338554" cy="338554"/>
            </a:xfrm>
            <a:prstGeom prst="rect">
              <a:avLst/>
            </a:prstGeom>
          </p:spPr>
        </p:pic>
        <p:pic>
          <p:nvPicPr>
            <p:cNvPr id="249" name="Рисунок 248" descr="Значок &quot;Галочка1&quot; со сплошной заливкой">
              <a:extLst>
                <a:ext uri="{FF2B5EF4-FFF2-40B4-BE49-F238E27FC236}">
                  <a16:creationId xmlns:a16="http://schemas.microsoft.com/office/drawing/2014/main" xmlns="" id="{FA3B94DC-F011-46CC-B1AF-5013258D4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296705" y="4576138"/>
              <a:ext cx="346363" cy="346363"/>
            </a:xfrm>
            <a:prstGeom prst="rect">
              <a:avLst/>
            </a:prstGeom>
          </p:spPr>
        </p:pic>
        <p:pic>
          <p:nvPicPr>
            <p:cNvPr id="250" name="Рисунок 249" descr="Значок &quot;Галочка1&quot; со сплошной заливкой">
              <a:extLst>
                <a:ext uri="{FF2B5EF4-FFF2-40B4-BE49-F238E27FC236}">
                  <a16:creationId xmlns:a16="http://schemas.microsoft.com/office/drawing/2014/main" xmlns="" id="{F98E6C4A-5BF2-4BDA-952D-304C16406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296705" y="4991423"/>
              <a:ext cx="346363" cy="346363"/>
            </a:xfrm>
            <a:prstGeom prst="rect">
              <a:avLst/>
            </a:prstGeom>
          </p:spPr>
        </p:pic>
        <p:pic>
          <p:nvPicPr>
            <p:cNvPr id="251" name="Рисунок 250" descr="Значок &quot;Крестик&quot; со сплошной заливкой">
              <a:extLst>
                <a:ext uri="{FF2B5EF4-FFF2-40B4-BE49-F238E27FC236}">
                  <a16:creationId xmlns:a16="http://schemas.microsoft.com/office/drawing/2014/main" xmlns="" id="{97AB92AB-0BBB-4BC2-843B-D067BC913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5296705" y="5352607"/>
              <a:ext cx="346363" cy="346363"/>
            </a:xfrm>
            <a:prstGeom prst="rect">
              <a:avLst/>
            </a:prstGeom>
          </p:spPr>
        </p:pic>
        <p:pic>
          <p:nvPicPr>
            <p:cNvPr id="252" name="Рисунок 251" descr="Значок &quot;Крестик&quot; со сплошной заливкой">
              <a:extLst>
                <a:ext uri="{FF2B5EF4-FFF2-40B4-BE49-F238E27FC236}">
                  <a16:creationId xmlns:a16="http://schemas.microsoft.com/office/drawing/2014/main" xmlns="" id="{6335D519-E75D-4BB3-B888-04CFDF55C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5296705" y="5673387"/>
              <a:ext cx="346363" cy="346363"/>
            </a:xfrm>
            <a:prstGeom prst="rect">
              <a:avLst/>
            </a:prstGeom>
          </p:spPr>
        </p:pic>
        <p:pic>
          <p:nvPicPr>
            <p:cNvPr id="253" name="Рисунок 252" descr="Значок &quot;Галочка1&quot; со сплошной заливкой">
              <a:extLst>
                <a:ext uri="{FF2B5EF4-FFF2-40B4-BE49-F238E27FC236}">
                  <a16:creationId xmlns:a16="http://schemas.microsoft.com/office/drawing/2014/main" xmlns="" id="{82AC2A9E-62A5-4D6C-9CC5-5309828C5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296705" y="6001126"/>
              <a:ext cx="346363" cy="346363"/>
            </a:xfrm>
            <a:prstGeom prst="rect">
              <a:avLst/>
            </a:prstGeom>
          </p:spPr>
        </p:pic>
        <p:sp>
          <p:nvSpPr>
            <p:cNvPr id="254" name="Прямоугольник 253">
              <a:extLst>
                <a:ext uri="{FF2B5EF4-FFF2-40B4-BE49-F238E27FC236}">
                  <a16:creationId xmlns:a16="http://schemas.microsoft.com/office/drawing/2014/main" xmlns="" id="{74A0673B-C709-4DA8-8D58-7E59050BACFA}"/>
                </a:ext>
              </a:extLst>
            </p:cNvPr>
            <p:cNvSpPr/>
            <p:nvPr/>
          </p:nvSpPr>
          <p:spPr>
            <a:xfrm>
              <a:off x="5127223" y="4145149"/>
              <a:ext cx="651900" cy="2381804"/>
            </a:xfrm>
            <a:prstGeom prst="rect">
              <a:avLst/>
            </a:prstGeom>
            <a:solidFill>
              <a:srgbClr val="44546A">
                <a:alpha val="18000"/>
              </a:srgbClr>
            </a:solidFill>
            <a:ln>
              <a:solidFill>
                <a:srgbClr val="4454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55" name="Рисунок 254" descr="Значок &quot;Крестик&quot; со сплошной заливкой">
            <a:extLst>
              <a:ext uri="{FF2B5EF4-FFF2-40B4-BE49-F238E27FC236}">
                <a16:creationId xmlns:a16="http://schemas.microsoft.com/office/drawing/2014/main" xmlns="" id="{C11B11B4-99E7-4A9C-AA3F-C30621F2BE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928109" y="3191451"/>
            <a:ext cx="346363" cy="346363"/>
          </a:xfrm>
          <a:prstGeom prst="rect">
            <a:avLst/>
          </a:prstGeom>
        </p:spPr>
      </p:pic>
      <p:pic>
        <p:nvPicPr>
          <p:cNvPr id="256" name="Рисунок 25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1487EF2-374F-45DB-9FBE-44FB181BC1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056796" y="1475158"/>
            <a:ext cx="346363" cy="34636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8194444-7B1D-4097-B6B5-A4687C1E7DC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6416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3280</TotalTime>
  <Words>949</Words>
  <Application>Microsoft Office PowerPoint</Application>
  <PresentationFormat>Широкоэкранный</PresentationFormat>
  <Paragraphs>242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Helvetica</vt:lpstr>
      <vt:lpstr>Stem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Осокин Никита Андреевич</dc:creator>
  <cp:lastModifiedBy>user</cp:lastModifiedBy>
  <cp:revision>201</cp:revision>
  <dcterms:created xsi:type="dcterms:W3CDTF">2021-05-18T10:28:36Z</dcterms:created>
  <dcterms:modified xsi:type="dcterms:W3CDTF">2021-06-06T07:00:26Z</dcterms:modified>
</cp:coreProperties>
</file>