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6" r:id="rId3"/>
    <p:sldId id="355" r:id="rId4"/>
    <p:sldId id="356" r:id="rId5"/>
    <p:sldId id="357" r:id="rId6"/>
    <p:sldId id="358" r:id="rId7"/>
    <p:sldId id="359" r:id="rId8"/>
    <p:sldId id="361" r:id="rId9"/>
    <p:sldId id="362" r:id="rId10"/>
    <p:sldId id="363" r:id="rId11"/>
    <p:sldId id="364" r:id="rId12"/>
  </p:sldIdLst>
  <p:sldSz cx="9144000" cy="5143500" type="screen16x9"/>
  <p:notesSz cx="9144000" cy="5143500"/>
  <p:defaultTextStyle>
    <a:defPPr>
      <a:defRPr lang="ru-RU"/>
    </a:defPPr>
    <a:lvl1pPr marL="0" algn="l" defTabSz="685800">
      <a:defRPr sz="14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>
      <a:defRPr sz="14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>
      <a:defRPr sz="14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>
      <a:defRPr sz="14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>
      <a:defRPr sz="14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>
      <a:defRPr sz="14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>
      <a:defRPr sz="14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>
      <a:defRPr sz="14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>
      <a:defRPr sz="14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CC"/>
    <a:srgbClr val="CCFF99"/>
    <a:srgbClr val="008000"/>
    <a:srgbClr val="FFCC99"/>
    <a:srgbClr val="FF5050"/>
    <a:srgbClr val="FFCC00"/>
    <a:srgbClr val="FF9900"/>
    <a:srgbClr val="FF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DD627F-B677-7602-04D6-C6581F1BA7ED}">
  <a:tblStyle styleId="{B2DD627F-B677-7602-04D6-C6581F1BA7ED}" styleName="Светлый стиль 1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band2V>
      <a:tcStyle>
        <a:tcBdr/>
        <a:fill>
          <a:solidFill>
            <a:schemeClr val="tx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tx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tx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67" autoAdjust="0"/>
  </p:normalViewPr>
  <p:slideViewPr>
    <p:cSldViewPr>
      <p:cViewPr varScale="1">
        <p:scale>
          <a:sx n="134" d="100"/>
          <a:sy n="134" d="100"/>
        </p:scale>
        <p:origin x="14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0" y="0"/>
            <a:ext cx="8707817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 bwMode="auto">
          <a:xfrm>
            <a:off x="3030069" y="2161979"/>
            <a:ext cx="5412059" cy="911231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r">
              <a:defRPr sz="2500" b="1">
                <a:solidFill>
                  <a:srgbClr val="222C77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3612776" y="3238388"/>
            <a:ext cx="4829354" cy="35892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marR="0" indent="0" algn="r" defTabSz="6858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defRPr sz="1200" b="1">
                <a:solidFill>
                  <a:srgbClr val="232C77"/>
                </a:solidFill>
                <a:latin typeface="Arial"/>
                <a:cs typeface="Arial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Докладчик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4356847" y="3616936"/>
            <a:ext cx="4085283" cy="71301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rgbClr val="232C77"/>
                </a:solidFill>
              </a:defRPr>
            </a:lvl1pPr>
            <a:lvl2pPr marL="342900" indent="0">
              <a:buNone/>
              <a:defRPr/>
            </a:lvl2pPr>
          </a:lstStyle>
          <a:p>
            <a:pPr lvl="0">
              <a:defRPr/>
            </a:pPr>
            <a:r>
              <a:rPr lang="ru-RU"/>
              <a:t>Должность</a:t>
            </a:r>
            <a:endParaRPr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698929" y="4619910"/>
            <a:ext cx="2743200" cy="3589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rgbClr val="00B0F0"/>
                </a:solidFill>
              </a:defRPr>
            </a:lvl1pPr>
          </a:lstStyle>
          <a:p>
            <a:pPr lvl="0">
              <a:defRPr/>
            </a:pPr>
            <a:r>
              <a:rPr lang="ru-RU"/>
              <a:t>Дата</a:t>
            </a:r>
            <a:endParaRPr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399488" y="1024040"/>
            <a:ext cx="1916519" cy="5727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>
          <a:xfrm>
            <a:off x="361950" y="195532"/>
            <a:ext cx="6516178" cy="477591"/>
          </a:xfrm>
          <a:prstGeom prst="rect">
            <a:avLst/>
          </a:prstGeom>
        </p:spPr>
        <p:txBody>
          <a:bodyPr lIns="0" anchor="b">
            <a:noAutofit/>
          </a:bodyPr>
          <a:lstStyle>
            <a:lvl1pPr>
              <a:defRPr sz="1800" b="1">
                <a:solidFill>
                  <a:srgbClr val="232C77"/>
                </a:solidFill>
                <a:latin typeface="Arial Narrow"/>
                <a:cs typeface="Arial"/>
              </a:defRPr>
            </a:lvl1pPr>
          </a:lstStyle>
          <a:p>
            <a:pPr>
              <a:defRPr/>
            </a:pPr>
            <a:r>
              <a:rPr lang="ru-RU"/>
              <a:t>Название слайда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61950" y="845507"/>
            <a:ext cx="8420099" cy="3605723"/>
          </a:xfrm>
          <a:prstGeom prst="rect">
            <a:avLst/>
          </a:prstGeom>
        </p:spPr>
        <p:txBody>
          <a:bodyPr/>
          <a:lstStyle>
            <a:lvl1pPr marL="171450" indent="-171450">
              <a:buFont typeface="Wingdings"/>
              <a:buChar char="§"/>
              <a:defRPr sz="1100" b="0">
                <a:solidFill>
                  <a:schemeClr val="tx1"/>
                </a:solidFill>
                <a:latin typeface="Arial"/>
                <a:cs typeface="Arial"/>
              </a:defRPr>
            </a:lvl1pPr>
            <a:lvl2pPr marL="514350" indent="-171450">
              <a:buFont typeface="Wingdings"/>
              <a:buChar char="§"/>
              <a:defRPr sz="1100" b="0">
                <a:solidFill>
                  <a:schemeClr val="tx1"/>
                </a:solidFill>
                <a:latin typeface="Arial"/>
                <a:cs typeface="Arial"/>
              </a:defRPr>
            </a:lvl2pPr>
            <a:lvl3pPr marL="857250" indent="-171450">
              <a:buFont typeface="Wingdings"/>
              <a:buChar char="§"/>
              <a:defRPr sz="1100" b="0">
                <a:solidFill>
                  <a:schemeClr val="tx1"/>
                </a:solidFill>
                <a:latin typeface="Arial"/>
                <a:cs typeface="Arial"/>
              </a:defRPr>
            </a:lvl3pPr>
            <a:lvl4pPr marL="1200150" indent="-171450">
              <a:buFont typeface="Wingdings"/>
              <a:buChar char="§"/>
              <a:defRPr sz="1100" b="0">
                <a:solidFill>
                  <a:schemeClr val="tx1"/>
                </a:solidFill>
                <a:latin typeface="Arial"/>
                <a:cs typeface="Arial"/>
              </a:defRPr>
            </a:lvl4pPr>
            <a:lvl5pPr marL="1543050" indent="-171450">
              <a:buFont typeface="Wingdings"/>
              <a:buChar char="§"/>
              <a:defRPr sz="1100" b="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515349" y="4727006"/>
            <a:ext cx="285373" cy="273844"/>
          </a:xfrm>
          <a:prstGeom prst="rect">
            <a:avLst/>
          </a:prstGeom>
        </p:spPr>
        <p:txBody>
          <a:bodyPr lIns="0" tIns="0" rIns="0"/>
          <a:lstStyle>
            <a:lvl1pPr algn="r">
              <a:defRPr sz="1200">
                <a:solidFill>
                  <a:srgbClr val="29ABE2"/>
                </a:solidFill>
                <a:latin typeface="Arial Narrow"/>
                <a:cs typeface="Arial"/>
              </a:defRPr>
            </a:lvl1pPr>
          </a:lstStyle>
          <a:p>
            <a:pPr>
              <a:defRPr/>
            </a:pPr>
            <a:fld id="{28E65BE1-C8A9-4E7E-A6F3-0D921848BF45}" type="slidenum">
              <a:rPr lang="ru-RU"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>
            <a:cxnSpLocks/>
          </p:cNvCxnSpPr>
          <p:nvPr userDrawn="1"/>
        </p:nvCxnSpPr>
        <p:spPr bwMode="auto">
          <a:xfrm flipV="1">
            <a:off x="361950" y="717549"/>
            <a:ext cx="8420100" cy="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 userDrawn="1"/>
        </p:nvCxnSpPr>
        <p:spPr bwMode="auto">
          <a:xfrm>
            <a:off x="361950" y="4600575"/>
            <a:ext cx="8420099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781950" y="342910"/>
            <a:ext cx="1000099" cy="2988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515349" y="4727006"/>
            <a:ext cx="285373" cy="273844"/>
          </a:xfrm>
          <a:prstGeom prst="rect">
            <a:avLst/>
          </a:prstGeom>
        </p:spPr>
        <p:txBody>
          <a:bodyPr lIns="0" tIns="0" rIns="0"/>
          <a:lstStyle>
            <a:lvl1pPr algn="r">
              <a:defRPr sz="1200">
                <a:solidFill>
                  <a:srgbClr val="29ABE2"/>
                </a:solidFill>
                <a:latin typeface="Arial Narrow"/>
                <a:cs typeface="Arial"/>
              </a:defRPr>
            </a:lvl1pPr>
          </a:lstStyle>
          <a:p>
            <a:pPr>
              <a:defRPr/>
            </a:pPr>
            <a:fld id="{28E65BE1-C8A9-4E7E-A6F3-0D921848BF45}" type="slidenum">
              <a:rPr lang="ru-RU"/>
              <a:t>‹#›</a:t>
            </a:fld>
            <a:endParaRPr lang="ru-RU"/>
          </a:p>
        </p:txBody>
      </p:sp>
      <p:cxnSp>
        <p:nvCxnSpPr>
          <p:cNvPr id="5" name="Прямая соединительная линия 4"/>
          <p:cNvCxnSpPr>
            <a:cxnSpLocks/>
          </p:cNvCxnSpPr>
          <p:nvPr userDrawn="1"/>
        </p:nvCxnSpPr>
        <p:spPr bwMode="auto">
          <a:xfrm>
            <a:off x="361950" y="4600575"/>
            <a:ext cx="8420099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781950" y="342910"/>
            <a:ext cx="1000099" cy="2988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Пользовательский маке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781950" y="342910"/>
            <a:ext cx="1000099" cy="29885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4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843809" y="1995687"/>
            <a:ext cx="5598320" cy="10775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ПРОФЕССИОНАЛЬНЫЙ </a:t>
            </a:r>
            <a:r>
              <a:rPr lang="ru-RU" dirty="0" smtClean="0"/>
              <a:t>СТАНДАРТ</a:t>
            </a:r>
            <a:r>
              <a:rPr lang="en-US" dirty="0" smtClean="0"/>
              <a:t> (</a:t>
            </a:r>
            <a:r>
              <a:rPr lang="ru-RU" dirty="0" smtClean="0"/>
              <a:t>проект)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/>
              <a:t>Специалист в области регулирования выбросов парниковых газов</a:t>
            </a:r>
            <a:br>
              <a:rPr lang="ru-RU" sz="1800" dirty="0"/>
            </a:br>
            <a:r>
              <a:rPr lang="ru-RU" dirty="0"/>
              <a:t> </a:t>
            </a:r>
            <a:br>
              <a:rPr lang="ru-RU" dirty="0"/>
            </a:br>
            <a:endParaRPr sz="18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 err="1" smtClean="0"/>
              <a:t>М.П.Волосатова</a:t>
            </a:r>
            <a:endParaRPr dirty="0"/>
          </a:p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 smtClean="0"/>
              <a:t>Нач. отдела правового сопровождения экологической политики в сфере ТЭК</a:t>
            </a:r>
            <a:endParaRPr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 smtClean="0"/>
              <a:t>июнь  2024 </a:t>
            </a:r>
            <a:r>
              <a:rPr lang="ru-RU" dirty="0"/>
              <a:t>г.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Экономика климатических проектов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110" y="771550"/>
            <a:ext cx="8429613" cy="39462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</a:t>
            </a:r>
            <a:r>
              <a:rPr lang="ru-RU" sz="1000" dirty="0" smtClean="0"/>
              <a:t>10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71110" y="743622"/>
            <a:ext cx="84200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Законом </a:t>
            </a:r>
            <a:r>
              <a:rPr lang="ru-RU" sz="1200" dirty="0" smtClean="0"/>
              <a:t>№ 296-ФЗ </a:t>
            </a:r>
            <a:r>
              <a:rPr lang="ru-RU" sz="1200" dirty="0" smtClean="0"/>
              <a:t>установлена </a:t>
            </a:r>
            <a:r>
              <a:rPr lang="ru-RU" sz="1200" dirty="0" smtClean="0"/>
              <a:t>возможность оборота углеродных единиц, образованных в результате реализации климатических проектов.</a:t>
            </a:r>
          </a:p>
          <a:p>
            <a:pPr algn="just"/>
            <a:r>
              <a:rPr lang="ru-RU" sz="1200" dirty="0" smtClean="0"/>
              <a:t>Одновременно Федеральным законом </a:t>
            </a:r>
            <a:r>
              <a:rPr lang="ru-RU" sz="1200" dirty="0"/>
              <a:t>от 06.03.2022 </a:t>
            </a:r>
            <a:r>
              <a:rPr lang="ru-RU" sz="1200" dirty="0" smtClean="0"/>
              <a:t>№ </a:t>
            </a:r>
            <a:r>
              <a:rPr lang="ru-RU" sz="1200" dirty="0"/>
              <a:t>34-ФЗ </a:t>
            </a:r>
            <a:r>
              <a:rPr lang="ru-RU" sz="1200" dirty="0" smtClean="0"/>
              <a:t>«О </a:t>
            </a:r>
            <a:r>
              <a:rPr lang="ru-RU" sz="1200" dirty="0"/>
              <a:t>проведении эксперимента по ограничению выбросов парниковых газов в отдельных субъектах Российской </a:t>
            </a:r>
            <a:r>
              <a:rPr lang="ru-RU" sz="1200" dirty="0" smtClean="0"/>
              <a:t>Федерации» введена система квотирования выбросов ПГ и  платы за превышение квоты (первоначально - на территории Сахалинской области). </a:t>
            </a:r>
          </a:p>
          <a:p>
            <a:pPr algn="just"/>
            <a:r>
              <a:rPr lang="ru-RU" sz="1200" dirty="0" smtClean="0"/>
              <a:t>В настоящее время в соответствии с постановлением </a:t>
            </a:r>
            <a:r>
              <a:rPr lang="ru-RU" sz="1200" dirty="0"/>
              <a:t>Правительства РФ от 18.08.2022 </a:t>
            </a:r>
            <a:r>
              <a:rPr lang="ru-RU" sz="1200" dirty="0" smtClean="0"/>
              <a:t>№ </a:t>
            </a:r>
            <a:r>
              <a:rPr lang="ru-RU" sz="1200" dirty="0"/>
              <a:t>1441 </a:t>
            </a:r>
            <a:r>
              <a:rPr lang="ru-RU" sz="1200" dirty="0" smtClean="0"/>
              <a:t>«О </a:t>
            </a:r>
            <a:r>
              <a:rPr lang="ru-RU" sz="1200" dirty="0"/>
              <a:t>ставке платы за превышение квоты выбросов парниковых газов в рамках проведения эксперимента по ограничению выбросов парниковых газов на территории Сахалинской </a:t>
            </a:r>
            <a:r>
              <a:rPr lang="ru-RU" sz="1200" dirty="0" smtClean="0"/>
              <a:t>области» размер платы составляет 1 тыс. </a:t>
            </a:r>
            <a:r>
              <a:rPr lang="ru-RU" sz="1200" dirty="0"/>
              <a:t>рублей  </a:t>
            </a:r>
            <a:r>
              <a:rPr lang="ru-RU" sz="1200" dirty="0" smtClean="0"/>
              <a:t>за 1 тонну  эквивалента диоксида углерода.</a:t>
            </a:r>
            <a:endParaRPr lang="ru-RU" sz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0765" y="2497660"/>
            <a:ext cx="1344996" cy="508282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Регулируемая организация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804248" y="2455393"/>
            <a:ext cx="1872208" cy="5785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Исполнитель климатического проекта – собственник углеродных единиц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5211" y="3185413"/>
            <a:ext cx="936104" cy="1258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Квота регулируемой организации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647902" y="3651871"/>
            <a:ext cx="936104" cy="7920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Фактическое исполнение квоты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47902" y="3185661"/>
            <a:ext cx="936104" cy="4398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Дефицит квот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974775" y="2565715"/>
            <a:ext cx="1245297" cy="357921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Брокер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890054" y="3161477"/>
            <a:ext cx="1414737" cy="886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Биржа углеродных единиц</a:t>
            </a:r>
            <a:endParaRPr lang="ru-RU" sz="1000" dirty="0"/>
          </a:p>
        </p:txBody>
      </p:sp>
      <p:cxnSp>
        <p:nvCxnSpPr>
          <p:cNvPr id="16" name="Прямая со стрелкой 15"/>
          <p:cNvCxnSpPr>
            <a:stCxn id="13" idx="2"/>
            <a:endCxn id="14" idx="0"/>
          </p:cNvCxnSpPr>
          <p:nvPr/>
        </p:nvCxnSpPr>
        <p:spPr>
          <a:xfrm flipH="1">
            <a:off x="4597423" y="2923636"/>
            <a:ext cx="1" cy="237841"/>
          </a:xfrm>
          <a:prstGeom prst="straightConnector1">
            <a:avLst/>
          </a:prstGeom>
          <a:ln w="222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37" idx="1"/>
            <a:endCxn id="13" idx="3"/>
          </p:cNvCxnSpPr>
          <p:nvPr/>
        </p:nvCxnSpPr>
        <p:spPr>
          <a:xfrm flipH="1">
            <a:off x="5220072" y="2744675"/>
            <a:ext cx="1584176" cy="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7" idx="3"/>
          </p:cNvCxnSpPr>
          <p:nvPr/>
        </p:nvCxnSpPr>
        <p:spPr>
          <a:xfrm flipH="1">
            <a:off x="1805761" y="2744675"/>
            <a:ext cx="2169014" cy="712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2439227" y="2534996"/>
            <a:ext cx="990790" cy="512210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Покупка УЕ в недостающем объеме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42" name="Соединительная линия уступом 41"/>
          <p:cNvCxnSpPr>
            <a:stCxn id="33" idx="1"/>
          </p:cNvCxnSpPr>
          <p:nvPr/>
        </p:nvCxnSpPr>
        <p:spPr>
          <a:xfrm rot="16200000" flipH="1">
            <a:off x="4484788" y="1497040"/>
            <a:ext cx="1096076" cy="4196408"/>
          </a:xfrm>
          <a:prstGeom prst="bentConnector2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Блок-схема: процесс 42"/>
          <p:cNvSpPr/>
          <p:nvPr/>
        </p:nvSpPr>
        <p:spPr>
          <a:xfrm>
            <a:off x="7131028" y="3534766"/>
            <a:ext cx="1440160" cy="998292"/>
          </a:xfrm>
          <a:prstGeom prst="flowChart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Реестр УЕ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2910930" y="4143280"/>
            <a:ext cx="43016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Погашение дефицита квот и списание УЕ в углеродном реестре</a:t>
            </a:r>
            <a:endParaRPr lang="ru-RU" sz="1050" dirty="0"/>
          </a:p>
        </p:txBody>
      </p:sp>
      <p:cxnSp>
        <p:nvCxnSpPr>
          <p:cNvPr id="67" name="Прямая соединительная линия 66"/>
          <p:cNvCxnSpPr>
            <a:stCxn id="7" idx="2"/>
            <a:endCxn id="12" idx="0"/>
          </p:cNvCxnSpPr>
          <p:nvPr/>
        </p:nvCxnSpPr>
        <p:spPr>
          <a:xfrm>
            <a:off x="1133263" y="3005942"/>
            <a:ext cx="0" cy="17947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37" idx="2"/>
          </p:cNvCxnSpPr>
          <p:nvPr/>
        </p:nvCxnSpPr>
        <p:spPr>
          <a:xfrm>
            <a:off x="7740352" y="3033957"/>
            <a:ext cx="0" cy="50080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5383837" y="245203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Договор об оказании брокерских услуг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1502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 Рынок углеродных единиц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1110" y="771550"/>
            <a:ext cx="8429613" cy="39462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</a:t>
            </a:r>
            <a:r>
              <a:rPr lang="ru-RU" sz="1000" dirty="0" smtClean="0"/>
              <a:t>10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4860032" y="787003"/>
            <a:ext cx="39311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/>
              <a:t>30 ноября 2023 года на Национальной товарной бирже (НТБ, входит в Группу "Московская Биржа") успешно проведен аукцион по продаже углеродных единиц. Это первый крупный биржевой аукцион по продаже углеродных единиц с сентября 2022 года, когда вступило в действие регулирование этого рынка и была запущена инфраструктура выпуска и обращения углеродных единиц.</a:t>
            </a:r>
          </a:p>
          <a:p>
            <a:pPr algn="just"/>
            <a:endParaRPr lang="ru-RU" sz="1000" dirty="0"/>
          </a:p>
          <a:p>
            <a:pPr algn="just"/>
            <a:r>
              <a:rPr lang="ru-RU" sz="1000" dirty="0"/>
              <a:t>Продавцом и заказчиком аукциона выступила компания СИБУР.</a:t>
            </a:r>
          </a:p>
          <a:p>
            <a:pPr algn="just"/>
            <a:endParaRPr lang="ru-RU" sz="1000" dirty="0"/>
          </a:p>
          <a:p>
            <a:pPr algn="just"/>
            <a:r>
              <a:rPr lang="ru-RU" sz="1000" dirty="0"/>
              <a:t>По итогам торгов заключено 2 сделки купли-продажи общим объемом 2735 углеродных единиц. Покупателями выступили Газпромбанк (в лице дочерней компании) и компания "Карбон </a:t>
            </a:r>
            <a:r>
              <a:rPr lang="ru-RU" sz="1000" dirty="0" err="1"/>
              <a:t>Зиро</a:t>
            </a:r>
            <a:r>
              <a:rPr lang="ru-RU" sz="1000" dirty="0"/>
              <a:t>". Средневзвешенная цена продажи составила 700 российских рублей за углеродную единицу.</a:t>
            </a:r>
          </a:p>
          <a:p>
            <a:pPr algn="just"/>
            <a:endParaRPr lang="ru-RU" sz="1000" dirty="0"/>
          </a:p>
          <a:p>
            <a:pPr algn="just"/>
            <a:r>
              <a:rPr lang="ru-RU" sz="1000" dirty="0"/>
              <a:t>Углеродные единицы были сгенерированы в результате реализации климатического проекта на предприятии "СИБУР-Химпром", предусматривающего сокращение выбросов парниковых газов при производстве </a:t>
            </a:r>
            <a:r>
              <a:rPr lang="ru-RU" sz="1000" dirty="0" err="1"/>
              <a:t>диоктилтерефталата</a:t>
            </a:r>
            <a:r>
              <a:rPr lang="ru-RU" sz="1000" dirty="0"/>
              <a:t> (ДОТФ). Изменение технологии позволило снизить удельное потребление природного газа на единицу произведенной продукции.</a:t>
            </a:r>
            <a:endParaRPr lang="ru-RU" sz="1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9878" y="987574"/>
            <a:ext cx="1368152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Продавец</a:t>
            </a:r>
            <a:r>
              <a:rPr lang="ru-RU" dirty="0" smtClean="0">
                <a:solidFill>
                  <a:schemeClr val="tx1"/>
                </a:solidFill>
              </a:rPr>
              <a:t> -СИБУР-Химпром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9878" y="2319789"/>
            <a:ext cx="1368152" cy="720080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Брокер -</a:t>
            </a:r>
            <a:r>
              <a:rPr lang="ru-RU" dirty="0" smtClean="0">
                <a:solidFill>
                  <a:schemeClr val="tx1"/>
                </a:solidFill>
              </a:rPr>
              <a:t>Карбон </a:t>
            </a:r>
            <a:r>
              <a:rPr lang="ru-RU" dirty="0" err="1" smtClean="0">
                <a:solidFill>
                  <a:schemeClr val="tx1"/>
                </a:solidFill>
              </a:rPr>
              <a:t>Зиро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794" y="3784934"/>
            <a:ext cx="1440320" cy="720080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Покупатель -</a:t>
            </a:r>
            <a:r>
              <a:rPr lang="ru-RU" dirty="0" smtClean="0">
                <a:solidFill>
                  <a:schemeClr val="tx1"/>
                </a:solidFill>
              </a:rPr>
              <a:t>Газпромбанк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66170" y="1880647"/>
            <a:ext cx="1769130" cy="1728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Национальная товарная биржа</a:t>
            </a:r>
          </a:p>
        </p:txBody>
      </p:sp>
      <p:cxnSp>
        <p:nvCxnSpPr>
          <p:cNvPr id="12" name="Прямая со стрелкой 11"/>
          <p:cNvCxnSpPr>
            <a:stCxn id="6" idx="2"/>
            <a:endCxn id="7" idx="0"/>
          </p:cNvCxnSpPr>
          <p:nvPr/>
        </p:nvCxnSpPr>
        <p:spPr>
          <a:xfrm>
            <a:off x="1213954" y="1707654"/>
            <a:ext cx="0" cy="61213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07544" y="2499742"/>
            <a:ext cx="100827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 flipV="1">
            <a:off x="1898030" y="2859783"/>
            <a:ext cx="980901" cy="48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3243748" y="1707733"/>
            <a:ext cx="1013973" cy="6120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Биржевой товар - углеродные единицы (УЕ)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2186140" y="2811061"/>
            <a:ext cx="525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8000"/>
                </a:solidFill>
              </a:rPr>
              <a:t>УЕ</a:t>
            </a:r>
            <a:endParaRPr lang="ru-RU" sz="1200" dirty="0">
              <a:solidFill>
                <a:srgbClr val="008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186140" y="2256312"/>
            <a:ext cx="525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8000"/>
                </a:solidFill>
              </a:rPr>
              <a:t>УЕ</a:t>
            </a:r>
            <a:endParaRPr lang="ru-RU" sz="1200" dirty="0">
              <a:solidFill>
                <a:srgbClr val="008000"/>
              </a:solidFill>
            </a:endParaRPr>
          </a:p>
        </p:txBody>
      </p:sp>
      <p:cxnSp>
        <p:nvCxnSpPr>
          <p:cNvPr id="25" name="Прямая со стрелкой 24"/>
          <p:cNvCxnSpPr>
            <a:stCxn id="7" idx="2"/>
            <a:endCxn id="8" idx="0"/>
          </p:cNvCxnSpPr>
          <p:nvPr/>
        </p:nvCxnSpPr>
        <p:spPr>
          <a:xfrm>
            <a:off x="1213954" y="3039869"/>
            <a:ext cx="0" cy="74506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 bwMode="auto">
          <a:xfrm>
            <a:off x="539393" y="3379268"/>
            <a:ext cx="24484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8000"/>
                </a:solidFill>
              </a:rPr>
              <a:t>2735 УЕ    по цене 700 </a:t>
            </a:r>
            <a:r>
              <a:rPr lang="ru-RU" sz="1000" dirty="0" err="1" smtClean="0">
                <a:solidFill>
                  <a:srgbClr val="008000"/>
                </a:solidFill>
              </a:rPr>
              <a:t>руб</a:t>
            </a:r>
            <a:r>
              <a:rPr lang="ru-RU" sz="1000" dirty="0" smtClean="0">
                <a:solidFill>
                  <a:srgbClr val="008000"/>
                </a:solidFill>
              </a:rPr>
              <a:t>/т СО</a:t>
            </a:r>
            <a:r>
              <a:rPr lang="ru-RU" sz="900" dirty="0" smtClean="0">
                <a:solidFill>
                  <a:srgbClr val="008000"/>
                </a:solidFill>
              </a:rPr>
              <a:t>2</a:t>
            </a:r>
            <a:r>
              <a:rPr lang="ru-RU" sz="1000" dirty="0" smtClean="0">
                <a:solidFill>
                  <a:srgbClr val="008000"/>
                </a:solidFill>
              </a:rPr>
              <a:t>-экв. </a:t>
            </a:r>
            <a:endParaRPr lang="ru-RU" sz="1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Потребность в разработке и применении профессионального стандарта 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Необходимость выделения отдельного направления специализации работников народного хозяйства в области регулирования выбросов парниковых газов связана с международными обязательствами Российской Федерации как Стороны </a:t>
            </a:r>
            <a:r>
              <a:rPr lang="ru-RU" dirty="0"/>
              <a:t>Рамочной конвенции ООН об изменении </a:t>
            </a:r>
            <a:r>
              <a:rPr lang="ru-RU" dirty="0" smtClean="0"/>
              <a:t>климата (Российская </a:t>
            </a:r>
            <a:r>
              <a:rPr lang="ru-RU" dirty="0"/>
              <a:t>Федерация стала </a:t>
            </a:r>
            <a:r>
              <a:rPr lang="ru-RU" dirty="0" smtClean="0"/>
              <a:t>Стороной </a:t>
            </a:r>
            <a:r>
              <a:rPr lang="ru-RU" dirty="0"/>
              <a:t>Рамочной конвенции ООН </a:t>
            </a:r>
            <a:r>
              <a:rPr lang="ru-RU" dirty="0" smtClean="0"/>
              <a:t>об </a:t>
            </a:r>
            <a:r>
              <a:rPr lang="ru-RU" dirty="0"/>
              <a:t>изменении </a:t>
            </a:r>
            <a:r>
              <a:rPr lang="ru-RU" dirty="0" smtClean="0"/>
              <a:t>климата – РКИК ООН </a:t>
            </a:r>
            <a:r>
              <a:rPr lang="ru-RU" dirty="0"/>
              <a:t>25 марта 1995 года </a:t>
            </a:r>
            <a:r>
              <a:rPr lang="ru-RU" dirty="0" smtClean="0"/>
              <a:t>после принятия Федерального закона о ее ратификации № 34-ФЗ от 4 </a:t>
            </a:r>
            <a:r>
              <a:rPr lang="ru-RU" dirty="0"/>
              <a:t>ноября 1994 г</a:t>
            </a:r>
            <a:r>
              <a:rPr lang="ru-RU" dirty="0" smtClean="0"/>
              <a:t>.),  а также с формированием и реализацией в Российской Федерации национальных политики и мер по смягчению </a:t>
            </a:r>
            <a:r>
              <a:rPr lang="ru-RU" dirty="0"/>
              <a:t>последствий изменения </a:t>
            </a:r>
            <a:r>
              <a:rPr lang="ru-RU" dirty="0" smtClean="0"/>
              <a:t>климата.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В соответствии </a:t>
            </a:r>
            <a:r>
              <a:rPr lang="ru-RU" dirty="0"/>
              <a:t>со своими обязательствами Стороны РКИК </a:t>
            </a:r>
            <a:r>
              <a:rPr lang="ru-RU" dirty="0" smtClean="0"/>
              <a:t>ООН, включая РФ, «…формулируют</a:t>
            </a:r>
            <a:r>
              <a:rPr lang="ru-RU" dirty="0"/>
              <a:t>, осуществляют, публикуют и регулярно обновляют национальные и, в соответствующих случаях, региональные программы, содержащие меры по смягчению последствий изменения климата путем решения проблемы антропогенных выбросов из источников и абсорбции поглотителями всех парниковых газов, не регулируемых </a:t>
            </a:r>
            <a:r>
              <a:rPr lang="ru-RU" dirty="0" err="1"/>
              <a:t>Монреальским</a:t>
            </a:r>
            <a:r>
              <a:rPr lang="ru-RU" dirty="0"/>
              <a:t> протоколом, и меры по содействию адекватной адаптации к изменению </a:t>
            </a:r>
            <a:r>
              <a:rPr lang="ru-RU" dirty="0" smtClean="0"/>
              <a:t>климата» (п. «б» статьи 4 РКИК ООН) 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10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000" dirty="0" smtClean="0"/>
              <a:t>вызванным ростом концентрации парниковых газов в атмосфере, который в значительной степени обусловлен антропогенным влиянием  хозяйственной и иной деятельности.</a:t>
            </a:r>
          </a:p>
          <a:p>
            <a:pPr marL="0" indent="0" algn="just">
              <a:buNone/>
            </a:pPr>
            <a:endParaRPr lang="ru-RU" sz="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67545" y="4727006"/>
            <a:ext cx="8333178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</a:t>
            </a:r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55726"/>
            <a:ext cx="1440160" cy="80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2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Потребность в разработке и применении профессионального стандарта 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(2)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Вслед за ратификацией РКИК ООН Российская Федерация (с 2004 года) стала участником Киотского протокола (1997 г.) к РКИК ООН, а впоследствии присоединилась к Парижскому климатическому соглашению (2015 г.).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В период 2010-2012 гг. в соответствии с положениями статьи 6 Киотского протокола в России было реализовано 108 климатических проектов в рамках механизма «совместного осуществления» (статья 6 Киотского протокола), направленных на сокращение выбросов парниковых газов на предприятиях нефтяной и газовой промышленности, металлургии, химической и целлюлозно-бумажной отраслей.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Таким образом, уже с начала 2000-х годов многие предприятия столкнулись с необходимостью выполнения профессионально подготовленными специалистами определенных видов работ в сфере разработки мер по сокращению выбросов парниковых газов (ПГ), учету и документированию достигнутых сокращений выбросов ПГ, подготовке проектной документации в международно-признаваемом формате, детерминации и </a:t>
            </a:r>
            <a:r>
              <a:rPr lang="ru-RU" dirty="0" err="1" smtClean="0"/>
              <a:t>валидации</a:t>
            </a:r>
            <a:r>
              <a:rPr lang="ru-RU" dirty="0" smtClean="0"/>
              <a:t> проектов, сертификации единиц сокращения выбросов ПГ.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В законодательном поле появились НПА, регулирующие порядок подготовки и реализации «киотских</a:t>
            </a:r>
            <a:r>
              <a:rPr lang="ru-RU" dirty="0"/>
              <a:t>» проектов </a:t>
            </a:r>
            <a:r>
              <a:rPr lang="ru-RU" dirty="0" smtClean="0"/>
              <a:t>(постановление Правительства Российской Федерации от </a:t>
            </a:r>
            <a:r>
              <a:rPr lang="ru-RU" dirty="0"/>
              <a:t>15 сентября 2011 г. </a:t>
            </a:r>
            <a:r>
              <a:rPr lang="ru-RU" dirty="0" smtClean="0"/>
              <a:t>№ 780 «О мерах по реализации статьи 6 киотского протокола к Рамочной конвенции ООН об изменении климата»).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67545" y="4727006"/>
            <a:ext cx="8333178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1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Потребность в разработке и применении профессионального стандарта 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(3)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67545" y="4727006"/>
            <a:ext cx="8333178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4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467545" y="843558"/>
            <a:ext cx="833317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В настоящее время в Российской Федерации созданы институциональные условия для реализации мер, направленных на смягчение последствий изменения климата, а также на адаптацию отраслей экономики к климатическим изменениям.</a:t>
            </a:r>
          </a:p>
          <a:p>
            <a:pPr algn="just"/>
            <a:endParaRPr lang="ru-RU" sz="1200" dirty="0" smtClean="0"/>
          </a:p>
          <a:p>
            <a:pPr algn="just">
              <a:spcAft>
                <a:spcPts val="600"/>
              </a:spcAft>
            </a:pPr>
            <a:r>
              <a:rPr lang="ru-RU" sz="1200" dirty="0" smtClean="0"/>
              <a:t>Указом Президента Российской Федерации от 26</a:t>
            </a:r>
            <a:r>
              <a:rPr lang="ru-RU" sz="1200" dirty="0"/>
              <a:t> октября 2023 года </a:t>
            </a:r>
            <a:r>
              <a:rPr lang="ru-RU" sz="1200" dirty="0" smtClean="0"/>
              <a:t>№</a:t>
            </a:r>
            <a:r>
              <a:rPr lang="ru-RU" sz="1200" dirty="0"/>
              <a:t> </a:t>
            </a:r>
            <a:r>
              <a:rPr lang="ru-RU" sz="1200" dirty="0" smtClean="0"/>
              <a:t>812 утверждена Климатическая доктрина Российской Федерации.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/>
              <a:t>Указом Президента Российской Федерации от 4 ноября 2020 г. </a:t>
            </a:r>
            <a:r>
              <a:rPr lang="ru-RU" sz="1200" dirty="0"/>
              <a:t>№ 666 </a:t>
            </a:r>
            <a:r>
              <a:rPr lang="ru-RU" sz="1200" dirty="0" smtClean="0"/>
              <a:t>«О сокращении выбросов парниковых газов» </a:t>
            </a:r>
            <a:r>
              <a:rPr lang="ru-RU" sz="1200" dirty="0"/>
              <a:t>установлена цель «обеспечить к 2030 году сокращение выбросов парниковых газов до 70 процентов относительно уровня 1990 года с учетом максимально возможной поглощающей способности лесов и иных экосистем и при условии устойчивого и сбалансированного социально-экономического развития Российской Федерации</a:t>
            </a:r>
            <a:r>
              <a:rPr lang="ru-RU" sz="1200" dirty="0" smtClean="0"/>
              <a:t>».</a:t>
            </a:r>
            <a:endParaRPr lang="ru-RU" sz="1200" dirty="0"/>
          </a:p>
          <a:p>
            <a:pPr algn="just"/>
            <a:r>
              <a:rPr lang="ru-RU" sz="1200" dirty="0"/>
              <a:t>Распоряжением Правительства Российской Федерации от 29 октября 2021 г. </a:t>
            </a:r>
            <a:r>
              <a:rPr lang="ru-RU" sz="1200" dirty="0" smtClean="0"/>
              <a:t>№ </a:t>
            </a:r>
            <a:r>
              <a:rPr lang="ru-RU" sz="1200" dirty="0"/>
              <a:t>3052-р утверждена Стратегия социально-экономического развития Российской Федерации с низким уровнем выбросов парниковых газов до 2050 года</a:t>
            </a:r>
            <a:r>
              <a:rPr lang="ru-RU" sz="1200" dirty="0" smtClean="0"/>
              <a:t>.</a:t>
            </a:r>
          </a:p>
          <a:p>
            <a:pPr algn="just"/>
            <a:r>
              <a:rPr lang="ru-RU" sz="1200" dirty="0" smtClean="0"/>
              <a:t>Важнейшим регуляторным документом в указанной области является Федеральный закон 2</a:t>
            </a:r>
            <a:r>
              <a:rPr lang="ru-RU" sz="1200" dirty="0"/>
              <a:t> июля 2021 года </a:t>
            </a:r>
            <a:r>
              <a:rPr lang="ru-RU" sz="1200" dirty="0" smtClean="0"/>
              <a:t>№</a:t>
            </a:r>
            <a:r>
              <a:rPr lang="ru-RU" sz="1200" dirty="0"/>
              <a:t> </a:t>
            </a:r>
            <a:r>
              <a:rPr lang="ru-RU" sz="1200" dirty="0" smtClean="0"/>
              <a:t>296-ФЗ «Об ограничении выбросов парниковых газов» (далее – Закон № 296-ФЗ)</a:t>
            </a:r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  <a:p>
            <a:pPr algn="just"/>
            <a:endParaRPr lang="ru-RU" sz="1200" dirty="0" smtClean="0"/>
          </a:p>
          <a:p>
            <a:pPr algn="just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874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Потребность в разработке и применении профессионального стандарта 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(4)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  5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80624" y="843558"/>
            <a:ext cx="8420099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Важнейшим регуляторным документом в сфере изменения климата является Федеральный закон 2</a:t>
            </a:r>
            <a:r>
              <a:rPr lang="ru-RU" sz="1200" dirty="0"/>
              <a:t> июля 2021 года </a:t>
            </a:r>
            <a:r>
              <a:rPr lang="ru-RU" sz="1200" dirty="0" smtClean="0"/>
              <a:t>№</a:t>
            </a:r>
            <a:r>
              <a:rPr lang="ru-RU" sz="1200" dirty="0"/>
              <a:t> </a:t>
            </a:r>
            <a:r>
              <a:rPr lang="ru-RU" sz="1200" dirty="0" smtClean="0"/>
              <a:t>296-ФЗ «Об ограничении выбросов парниковых газов» (далее – Закон № 296-ФЗ). С его принятием </a:t>
            </a:r>
            <a:r>
              <a:rPr lang="ru-RU" sz="1200" dirty="0"/>
              <a:t>значительно </a:t>
            </a:r>
            <a:r>
              <a:rPr lang="ru-RU" sz="1200" dirty="0" smtClean="0"/>
              <a:t>возросла актуальность стандартизированных требований к специалистам в области регулирования выбросов парниковых газов.</a:t>
            </a:r>
          </a:p>
          <a:p>
            <a:pPr algn="just"/>
            <a:r>
              <a:rPr lang="ru-RU" sz="1200" dirty="0" smtClean="0"/>
              <a:t>Это связано в первую очередь с масштабами охвата субъектов хозяйственной деятельности мерами регулирования, установлением для регулируемых организаций обязательной отчетности о выбросах ПГ, необходимостью соблюдения специалистами определенных регламентов выполнения их трудовых функций при решении задач, стоящих перед регулируемыми организациями.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/>
              <a:t>Законом № 296-ФЗ к регулируемым организациям отнесены «</a:t>
            </a:r>
            <a:r>
              <a:rPr lang="ru-RU" sz="1200" i="1" dirty="0" smtClean="0"/>
              <a:t>юридические </a:t>
            </a:r>
            <a:r>
              <a:rPr lang="ru-RU" sz="1200" i="1" dirty="0"/>
              <a:t>лица и индивидуальные предприниматели, хозяйственная и иная деятельность которых сопровождается выбросами парниковых газов, масса которых определяется в соответствии со статьей 7 настоящего Федерального </a:t>
            </a:r>
            <a:r>
              <a:rPr lang="ru-RU" sz="1200" i="1" dirty="0" smtClean="0"/>
              <a:t>закона</a:t>
            </a:r>
            <a:r>
              <a:rPr lang="ru-RU" sz="1200" dirty="0" smtClean="0"/>
              <a:t>».</a:t>
            </a:r>
          </a:p>
          <a:p>
            <a:pPr algn="just"/>
            <a:r>
              <a:rPr lang="ru-RU" sz="1200" dirty="0" smtClean="0"/>
              <a:t>Соответственно статьей 7 Закона № 296-ФЗ определено, что отнесение </a:t>
            </a:r>
            <a:r>
              <a:rPr lang="ru-RU" sz="1200" dirty="0"/>
              <a:t>юридических лиц и индивидуальных предпринимателей к регулируемым организациям осуществляется на основании критериев, устанавливаемых Правительством Российской Федерации в отношении хозяйственной и иной деятельности, сопровождаемой выбросами парниковых газов, масса которых эквивалентна 150 и более тысячам тонн углекислого газа в год за период до 1 января 2024 года или 50 и более тысячам тонн углекислого газа в год за период с 1 января 2024 года. Указанные критерии включают перечни видов хозяйственной и иной деятельности, сопровождаемой выбросами парниковых газов, и показатели такой деятельности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75637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право 16"/>
          <p:cNvSpPr/>
          <p:nvPr/>
        </p:nvSpPr>
        <p:spPr>
          <a:xfrm>
            <a:off x="4272078" y="2195144"/>
            <a:ext cx="612035" cy="22086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Содержание трудовых функций, установленных профессиональным стандартом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 6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80624" y="843558"/>
            <a:ext cx="84200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Установленные Законом № 296-ФЗ требования к регулируемым организациям, а также к организациям осуществляющим учет выбросов и поглощений ПГ на добровольной основе, предполагают осуществление работниками таких предприятий обобщенных трудовых функций, к числу которых относятся: инвентаризация источников выбросов ПГ, учет выбросов ПГ в соответствии с утвержденными методиками, разработка мероприятий по сокращению выбросов.</a:t>
            </a:r>
            <a:endParaRPr lang="ru-RU" sz="12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915816" y="3453604"/>
            <a:ext cx="1383064" cy="841495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Выбросы ПГ равны или превышают 50 тыс. т </a:t>
            </a:r>
            <a:r>
              <a:rPr lang="ru-RU" sz="900" dirty="0" smtClean="0">
                <a:solidFill>
                  <a:schemeClr val="tx1"/>
                </a:solidFill>
              </a:rPr>
              <a:t>СО2-экв</a:t>
            </a:r>
            <a:r>
              <a:rPr lang="ru-RU" sz="800" dirty="0" smtClean="0">
                <a:solidFill>
                  <a:schemeClr val="tx1"/>
                </a:solidFill>
              </a:rPr>
              <a:t>.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39552" y="1971262"/>
            <a:ext cx="1872208" cy="96052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Идентификация субъекта хозяйственной деятельности как регулируемой </a:t>
            </a:r>
            <a:r>
              <a:rPr lang="ru-RU" sz="900" dirty="0" smtClean="0">
                <a:solidFill>
                  <a:schemeClr val="tx1"/>
                </a:solidFill>
              </a:rPr>
              <a:t>организации</a:t>
            </a:r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>
            <a:off x="2934236" y="1984039"/>
            <a:ext cx="1440160" cy="64203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Инвентаризация источников выбросов ПГ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533196" y="3435285"/>
            <a:ext cx="1878564" cy="1095001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Критерии отнесения юридических лиц и индивидуальных предпринимателей к регулируемым организациям, установленные постановлением Правительства </a:t>
            </a:r>
            <a:r>
              <a:rPr lang="ru-RU" sz="800" dirty="0">
                <a:solidFill>
                  <a:schemeClr val="tx1"/>
                </a:solidFill>
              </a:rPr>
              <a:t>РФ </a:t>
            </a:r>
            <a:r>
              <a:rPr lang="ru-RU" sz="800" dirty="0" smtClean="0">
                <a:solidFill>
                  <a:schemeClr val="tx1"/>
                </a:solidFill>
              </a:rPr>
              <a:t>от </a:t>
            </a:r>
            <a:r>
              <a:rPr lang="ru-RU" sz="800" dirty="0">
                <a:solidFill>
                  <a:schemeClr val="tx1"/>
                </a:solidFill>
              </a:rPr>
              <a:t>14 марта 2022 </a:t>
            </a:r>
            <a:r>
              <a:rPr lang="ru-RU" sz="800" dirty="0" smtClean="0">
                <a:solidFill>
                  <a:schemeClr val="tx1"/>
                </a:solidFill>
              </a:rPr>
              <a:t>г. № 355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1295636" y="2931789"/>
            <a:ext cx="360040" cy="503495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5400000">
            <a:off x="2483768" y="3617250"/>
            <a:ext cx="360040" cy="504056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 rot="5400000">
            <a:off x="4388785" y="3520188"/>
            <a:ext cx="474932" cy="63316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Нет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965361" y="3568780"/>
            <a:ext cx="999187" cy="54603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Завершение процесса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3167844" y="2627081"/>
            <a:ext cx="864786" cy="824514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4884113" y="1971262"/>
            <a:ext cx="1440160" cy="64203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Расчет выбросов ПГ от источников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9" name="Блок-схема: документ 18"/>
          <p:cNvSpPr/>
          <p:nvPr/>
        </p:nvSpPr>
        <p:spPr>
          <a:xfrm>
            <a:off x="4442896" y="2847944"/>
            <a:ext cx="2640215" cy="608795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Методика количественного определения объема выбросов парниковых газов, утвержденная </a:t>
            </a:r>
            <a:r>
              <a:rPr lang="ru-RU" sz="800" dirty="0">
                <a:solidFill>
                  <a:schemeClr val="tx1"/>
                </a:solidFill>
              </a:rPr>
              <a:t>приказом Минприроды </a:t>
            </a:r>
            <a:r>
              <a:rPr lang="ru-RU" sz="800" dirty="0" smtClean="0">
                <a:solidFill>
                  <a:schemeClr val="tx1"/>
                </a:solidFill>
              </a:rPr>
              <a:t>России от 27.05.2022 №</a:t>
            </a:r>
            <a:r>
              <a:rPr lang="en-US" sz="800" dirty="0" smtClean="0">
                <a:solidFill>
                  <a:schemeClr val="tx1"/>
                </a:solidFill>
              </a:rPr>
              <a:t>371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0" name="Стрелка вверх 19"/>
          <p:cNvSpPr/>
          <p:nvPr/>
        </p:nvSpPr>
        <p:spPr>
          <a:xfrm>
            <a:off x="5364778" y="2609710"/>
            <a:ext cx="360040" cy="241797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6324273" y="3618969"/>
            <a:ext cx="1951190" cy="769183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Программа мероприятий </a:t>
            </a:r>
            <a:r>
              <a:rPr lang="ru-RU" sz="1000" dirty="0">
                <a:solidFill>
                  <a:schemeClr val="tx1"/>
                </a:solidFill>
              </a:rPr>
              <a:t>по сокращению </a:t>
            </a:r>
            <a:r>
              <a:rPr lang="ru-RU" sz="1000" dirty="0" smtClean="0">
                <a:solidFill>
                  <a:schemeClr val="tx1"/>
                </a:solidFill>
              </a:rPr>
              <a:t>выбросов ПГ</a:t>
            </a:r>
            <a:endParaRPr lang="ru-RU" sz="1000" dirty="0"/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6355196" y="1944658"/>
            <a:ext cx="1217184" cy="720799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Установлены целевые показатели сокращения выбросов ПГ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4" name="Стрелка вверх 23"/>
          <p:cNvSpPr/>
          <p:nvPr/>
        </p:nvSpPr>
        <p:spPr>
          <a:xfrm rot="10800000">
            <a:off x="7030018" y="2669687"/>
            <a:ext cx="443760" cy="936200"/>
          </a:xfrm>
          <a:prstGeom prst="upArrow">
            <a:avLst>
              <a:gd name="adj1" fmla="val 50000"/>
              <a:gd name="adj2" fmla="val 4919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Да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5" name="Стрелка вверх 24"/>
          <p:cNvSpPr/>
          <p:nvPr/>
        </p:nvSpPr>
        <p:spPr>
          <a:xfrm rot="5400000">
            <a:off x="7624539" y="2088256"/>
            <a:ext cx="348313" cy="43360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Нет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8018604" y="2107442"/>
            <a:ext cx="791633" cy="40455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Завершение процесса</a:t>
            </a:r>
            <a:endParaRPr lang="ru-RU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4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Обобщенные трудовые функции профессионального стандарта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43558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  7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380151" y="843558"/>
            <a:ext cx="829583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Характеристика </a:t>
            </a:r>
            <a:r>
              <a:rPr lang="ru-RU" sz="1200" dirty="0"/>
              <a:t>обобщенных трудовых функций	</a:t>
            </a:r>
          </a:p>
          <a:p>
            <a:pPr algn="just">
              <a:spcAft>
                <a:spcPts val="600"/>
              </a:spcAft>
            </a:pPr>
            <a:r>
              <a:rPr lang="ru-RU" sz="1200" dirty="0"/>
              <a:t>3.1. Обобщенная трудовая функция «Осуществление учета и контроля данных о выбросах и поглощениях парниковых газов»	</a:t>
            </a:r>
          </a:p>
          <a:p>
            <a:pPr algn="just">
              <a:spcAft>
                <a:spcPts val="600"/>
              </a:spcAft>
            </a:pPr>
            <a:r>
              <a:rPr lang="ru-RU" sz="1200" dirty="0"/>
              <a:t>3.2. Обобщенная трудовая функция «Осуществление анализа и систематизации данных о выбросах парниковых газов и поглощении парниковых газов от хозяйственной деятельности, имеющихся баз технологических решений, способствующих минимизации выбросов парниковых газов, либо способствующих увеличению их поглощения, в целях выработки соответствующих управленческих и технологических решений»	</a:t>
            </a:r>
          </a:p>
          <a:p>
            <a:pPr algn="just">
              <a:spcAft>
                <a:spcPts val="600"/>
              </a:spcAft>
            </a:pPr>
            <a:r>
              <a:rPr lang="ru-RU" sz="1200" dirty="0"/>
              <a:t>3.3. Обобщенная трудовая функция «Обеспечение соблюдения требований законодательства Российской Федерации в области ограничения выбросов парниковых газов при осуществлении хозяйственной деятельности»	</a:t>
            </a:r>
          </a:p>
          <a:p>
            <a:pPr algn="just">
              <a:spcAft>
                <a:spcPts val="600"/>
              </a:spcAft>
            </a:pPr>
            <a:r>
              <a:rPr lang="ru-RU" sz="1200" dirty="0"/>
              <a:t>3.4. Обобщенная трудовая функция «Осуществление мероприятий по реализации климатического проекта (комплекса мероприятий, обеспечивающих сокращение (предотвращение) выбросов парниковых газов или увеличение поглощения парниковых газов)»	</a:t>
            </a:r>
          </a:p>
          <a:p>
            <a:pPr algn="just">
              <a:spcAft>
                <a:spcPts val="600"/>
              </a:spcAft>
            </a:pPr>
            <a:r>
              <a:rPr lang="ru-RU" sz="1200" dirty="0"/>
              <a:t>3.5. Разработка и внедрение решений, </a:t>
            </a:r>
            <a:r>
              <a:rPr lang="ru-RU" sz="1200" dirty="0" err="1"/>
              <a:t>минимизирующих</a:t>
            </a:r>
            <a:r>
              <a:rPr lang="ru-RU" sz="1200" dirty="0"/>
              <a:t> и (или) предотвращающих выбросы парниковых газов, либо увеличивающих их поглощение	</a:t>
            </a:r>
          </a:p>
          <a:p>
            <a:pPr algn="just"/>
            <a:r>
              <a:rPr lang="ru-RU" sz="1200" dirty="0"/>
              <a:t>3.6. </a:t>
            </a:r>
            <a:r>
              <a:rPr lang="ru-RU" sz="1200" dirty="0" smtClean="0"/>
              <a:t>Подготовка отчетов о </a:t>
            </a:r>
            <a:r>
              <a:rPr lang="ru-RU" sz="1200" dirty="0"/>
              <a:t>верификации </a:t>
            </a:r>
            <a:r>
              <a:rPr lang="ru-RU" sz="1200" dirty="0" smtClean="0"/>
              <a:t>результатов </a:t>
            </a:r>
            <a:r>
              <a:rPr lang="ru-RU" sz="1200" dirty="0"/>
              <a:t>реализации климатического </a:t>
            </a:r>
            <a:r>
              <a:rPr lang="ru-RU" sz="1200" dirty="0" smtClean="0"/>
              <a:t>проекта (при наличии) и внесение данных в реестр углеродных единиц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29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Пример описания трудовой функции в проекте профессионального стандарта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4613" y="3434961"/>
            <a:ext cx="6985857" cy="106107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 smtClean="0"/>
              <a:t>Нормативные </a:t>
            </a:r>
            <a:r>
              <a:rPr lang="ru-RU" sz="800" dirty="0"/>
              <a:t>правовые акты в области регулирования выбросов парниковых </a:t>
            </a:r>
            <a:r>
              <a:rPr lang="ru-RU" sz="800" dirty="0" smtClean="0"/>
              <a:t>газов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 smtClean="0"/>
              <a:t>Устройство</a:t>
            </a:r>
            <a:r>
              <a:rPr lang="ru-RU" sz="800" dirty="0"/>
              <a:t>, принципы действия, технические характеристики оборудования, в результате эксплуатации которого происходят выбросы парниковых </a:t>
            </a:r>
            <a:r>
              <a:rPr lang="ru-RU" sz="800" dirty="0" smtClean="0"/>
              <a:t>газов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 smtClean="0"/>
              <a:t>Технологические </a:t>
            </a:r>
            <a:r>
              <a:rPr lang="ru-RU" sz="800" dirty="0"/>
              <a:t>процессы, в результате которых происходят выбросы парниковых </a:t>
            </a:r>
            <a:r>
              <a:rPr lang="ru-RU" sz="800" dirty="0" smtClean="0"/>
              <a:t>газов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 smtClean="0"/>
              <a:t>Техническая </a:t>
            </a:r>
            <a:r>
              <a:rPr lang="ru-RU" sz="800" dirty="0"/>
              <a:t>документация, регламентирующая правила и условия эксплуатации оборудования, в результате эксплуатации которого происходят выбросы парниковых </a:t>
            </a:r>
            <a:r>
              <a:rPr lang="ru-RU" sz="800" dirty="0" smtClean="0"/>
              <a:t>газов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800" dirty="0" smtClean="0"/>
              <a:t>Методы </a:t>
            </a:r>
            <a:r>
              <a:rPr lang="ru-RU" sz="800" dirty="0"/>
              <a:t>и приемы работы с информацией, в том числе с использованием программного обеспечения и средств автоматизации рабочего </a:t>
            </a:r>
            <a:r>
              <a:rPr lang="ru-RU" sz="800" dirty="0" smtClean="0"/>
              <a:t>процесса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</a:t>
            </a:r>
            <a:r>
              <a:rPr lang="ru-RU" sz="1000" smtClean="0"/>
              <a:t>изменений                                                                                                                                  8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1834615" y="925667"/>
            <a:ext cx="6985857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800" dirty="0"/>
              <a:t>Обращение с данными о выбросах парниковых газов от осуществляемой хозяйственной деятельности, включая их сбор и хранение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380624" y="915566"/>
            <a:ext cx="138306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Наименование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8315" y="1319602"/>
            <a:ext cx="1365373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Трудовые действия</a:t>
            </a:r>
          </a:p>
          <a:p>
            <a:pPr algn="ctr"/>
            <a:endParaRPr lang="ru-RU" sz="1200" dirty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427477" y="2353556"/>
            <a:ext cx="13362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Необходимые умения</a:t>
            </a:r>
          </a:p>
          <a:p>
            <a:pPr algn="ctr"/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34614" y="2353556"/>
            <a:ext cx="6985857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800" dirty="0"/>
              <a:t>Выполнять систематизацию информации, в том числе данных мониторинга, с использованием статистических приемов и методов математического моделирования</a:t>
            </a:r>
          </a:p>
          <a:p>
            <a:r>
              <a:rPr lang="ru-RU" sz="800" dirty="0"/>
              <a:t>Производить сравнительный и корреляционный анализ информации, с использованием средств программного обеспечения</a:t>
            </a:r>
          </a:p>
          <a:p>
            <a:r>
              <a:rPr lang="ru-RU" sz="800" dirty="0"/>
              <a:t>Производить оценку и определять объем выбросов парниковых газов при осуществлении хозяйственной деятельности с использованием математического моделирования данных</a:t>
            </a:r>
          </a:p>
          <a:p>
            <a:r>
              <a:rPr lang="ru-RU" sz="800" dirty="0"/>
              <a:t>Формировать базы данных о выбросах парниковых газов, в соответствии с требованиями нормативных правовых актов в области регулирования выбросов парниковых газов с использованием программного обеспечения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1323482"/>
            <a:ext cx="6984776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800" dirty="0"/>
              <a:t>Сбор информации о выбросах парниковых газов, в том числе определение источников таких выбросов (инвентаризация выбросов парниковых газов)</a:t>
            </a:r>
          </a:p>
          <a:p>
            <a:r>
              <a:rPr lang="ru-RU" sz="800" dirty="0"/>
              <a:t>Систематизация данных о выбросах парниковых газов</a:t>
            </a:r>
          </a:p>
          <a:p>
            <a:r>
              <a:rPr lang="ru-RU" sz="800" dirty="0"/>
              <a:t>Контроль динамики выбросов парниковых газов при осуществлении хозяйственной деятельности</a:t>
            </a:r>
          </a:p>
          <a:p>
            <a:r>
              <a:rPr lang="ru-RU" sz="800" dirty="0"/>
              <a:t>Сбор и систематизация информации о влиянии эксплуатируемого оборудования на объем выбросов парниковых газов</a:t>
            </a:r>
          </a:p>
          <a:p>
            <a:r>
              <a:rPr lang="ru-RU" sz="800" dirty="0"/>
              <a:t>Сбор и систематизация информации о влиянии используемых технологий на объем выбросов парниковых газов</a:t>
            </a:r>
          </a:p>
          <a:p>
            <a:r>
              <a:rPr lang="ru-RU" sz="800" dirty="0"/>
              <a:t>Обобщение и составление отчета о влиянии эксплуатируемого оборудования на объем выбросов парниковых газов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7477" y="3434961"/>
            <a:ext cx="133621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Необходимые знания</a:t>
            </a:r>
          </a:p>
          <a:p>
            <a:pPr algn="ctr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632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Блок-схема: процесс 85"/>
          <p:cNvSpPr/>
          <p:nvPr/>
        </p:nvSpPr>
        <p:spPr>
          <a:xfrm>
            <a:off x="6777880" y="1492314"/>
            <a:ext cx="1458786" cy="710607"/>
          </a:xfrm>
          <a:prstGeom prst="flowChart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Счет углеродных единиц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2607535" y="3483217"/>
            <a:ext cx="293638" cy="22086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624" y="253926"/>
            <a:ext cx="7143704" cy="477591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Содержание трудовых функций, установленных профессиональным стандартом </a:t>
            </a: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«Специалист в области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регулирования выбросов парниковых газов»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(2)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. Верификация выбросов ПГ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624" y="834354"/>
            <a:ext cx="8420099" cy="388344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</a:t>
            </a:r>
            <a:endParaRPr lang="ru-RU" sz="8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80624" y="4727006"/>
            <a:ext cx="8420099" cy="273844"/>
          </a:xfrm>
        </p:spPr>
        <p:txBody>
          <a:bodyPr/>
          <a:lstStyle/>
          <a:p>
            <a:pPr algn="l">
              <a:defRPr/>
            </a:pPr>
            <a:r>
              <a:rPr lang="ru-RU" sz="1000" dirty="0" smtClean="0"/>
              <a:t>Специалист в области регулирования выбросов парниковых газов климатических изменений                                                                                                                                 </a:t>
            </a:r>
            <a:r>
              <a:rPr lang="ru-RU" sz="1000" dirty="0" smtClean="0"/>
              <a:t>9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371110" y="743622"/>
            <a:ext cx="8420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Законом </a:t>
            </a:r>
            <a:r>
              <a:rPr lang="ru-RU" sz="1200" dirty="0" smtClean="0"/>
              <a:t>№ 296-ФЗ </a:t>
            </a:r>
            <a:r>
              <a:rPr lang="ru-RU" sz="1200" dirty="0" smtClean="0"/>
              <a:t>установлена </a:t>
            </a:r>
            <a:r>
              <a:rPr lang="ru-RU" sz="1200" dirty="0" smtClean="0"/>
              <a:t>возможность реализации климатических проектов. Климатический проект определен как комплекс </a:t>
            </a:r>
            <a:r>
              <a:rPr lang="ru-RU" sz="1200" dirty="0"/>
              <a:t>мероприятий, обеспечивающих сокращение (предотвращение) выбросов парниковых газов или увеличение поглощения </a:t>
            </a:r>
            <a:r>
              <a:rPr lang="ru-RU" sz="1200" dirty="0" smtClean="0"/>
              <a:t>парниковых газов (пункт 7 статьи 2 Закона № 296-ФЗ).</a:t>
            </a:r>
            <a:endParaRPr lang="ru-RU" sz="1200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31569" y="2301668"/>
            <a:ext cx="1616672" cy="815783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Проверка </a:t>
            </a:r>
            <a:r>
              <a:rPr lang="ru-RU" sz="800" dirty="0">
                <a:solidFill>
                  <a:schemeClr val="tx1"/>
                </a:solidFill>
              </a:rPr>
              <a:t>на соответствие </a:t>
            </a:r>
            <a:r>
              <a:rPr lang="ru-RU" sz="800" dirty="0" smtClean="0">
                <a:solidFill>
                  <a:schemeClr val="tx1"/>
                </a:solidFill>
              </a:rPr>
              <a:t>критериям </a:t>
            </a:r>
            <a:r>
              <a:rPr lang="ru-RU" sz="800" dirty="0">
                <a:solidFill>
                  <a:schemeClr val="tx1"/>
                </a:solidFill>
              </a:rPr>
              <a:t>отнесения </a:t>
            </a:r>
            <a:r>
              <a:rPr lang="ru-RU" sz="800" dirty="0" smtClean="0">
                <a:solidFill>
                  <a:schemeClr val="tx1"/>
                </a:solidFill>
              </a:rPr>
              <a:t>проектов </a:t>
            </a:r>
            <a:r>
              <a:rPr lang="ru-RU" sz="800" dirty="0">
                <a:solidFill>
                  <a:schemeClr val="tx1"/>
                </a:solidFill>
              </a:rPr>
              <a:t>к климатическим проектам (Приказ Минэкономразвития России от 11.05.2022 </a:t>
            </a:r>
            <a:r>
              <a:rPr lang="ru-RU" sz="800" dirty="0" smtClean="0">
                <a:solidFill>
                  <a:schemeClr val="tx1"/>
                </a:solidFill>
              </a:rPr>
              <a:t>№ 248)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57785" y="1537973"/>
            <a:ext cx="1550966" cy="449977"/>
          </a:xfrm>
          <a:prstGeom prst="flowChartProcess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Климатический проект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Блок-схема: документ 9"/>
          <p:cNvSpPr/>
          <p:nvPr/>
        </p:nvSpPr>
        <p:spPr>
          <a:xfrm>
            <a:off x="2126262" y="3744814"/>
            <a:ext cx="917327" cy="571326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Отчет о </a:t>
            </a:r>
            <a:r>
              <a:rPr lang="ru-RU" sz="800" dirty="0" err="1" smtClean="0">
                <a:solidFill>
                  <a:schemeClr val="tx1"/>
                </a:solidFill>
              </a:rPr>
              <a:t>валидации</a:t>
            </a:r>
            <a:r>
              <a:rPr lang="ru-RU" sz="800" dirty="0" smtClean="0">
                <a:solidFill>
                  <a:schemeClr val="tx1"/>
                </a:solidFill>
              </a:rPr>
              <a:t> проекта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 rot="10800000">
            <a:off x="1053249" y="1992744"/>
            <a:ext cx="360040" cy="312313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110697" y="2916005"/>
            <a:ext cx="1812000" cy="517294"/>
          </a:xfrm>
          <a:prstGeom prst="flowChart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Орган по </a:t>
            </a:r>
            <a:r>
              <a:rPr lang="ru-RU" sz="800" dirty="0" err="1" smtClean="0">
                <a:solidFill>
                  <a:schemeClr val="tx1"/>
                </a:solidFill>
              </a:rPr>
              <a:t>валидации</a:t>
            </a: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800" dirty="0">
                <a:solidFill>
                  <a:schemeClr val="tx1"/>
                </a:solidFill>
              </a:rPr>
              <a:t>и верификации </a:t>
            </a:r>
            <a:r>
              <a:rPr lang="ru-RU" sz="800" dirty="0" smtClean="0">
                <a:solidFill>
                  <a:schemeClr val="tx1"/>
                </a:solidFill>
              </a:rPr>
              <a:t>ПГ, аккредитованный </a:t>
            </a:r>
            <a:r>
              <a:rPr lang="ru-RU" sz="800" dirty="0">
                <a:solidFill>
                  <a:schemeClr val="tx1"/>
                </a:solidFill>
              </a:rPr>
              <a:t>в национальной системе </a:t>
            </a:r>
            <a:r>
              <a:rPr lang="ru-RU" sz="800" dirty="0" smtClean="0">
                <a:solidFill>
                  <a:schemeClr val="tx1"/>
                </a:solidFill>
              </a:rPr>
              <a:t>аккредитации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3407596" y="1479558"/>
            <a:ext cx="1644821" cy="720799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Включение </a:t>
            </a:r>
            <a:r>
              <a:rPr lang="ru-RU" sz="800" dirty="0">
                <a:solidFill>
                  <a:schemeClr val="tx1"/>
                </a:solidFill>
              </a:rPr>
              <a:t>сведений о планируемом (реализуемом) </a:t>
            </a:r>
            <a:r>
              <a:rPr lang="ru-RU" sz="800" dirty="0" smtClean="0">
                <a:solidFill>
                  <a:schemeClr val="tx1"/>
                </a:solidFill>
              </a:rPr>
              <a:t>климатическом </a:t>
            </a:r>
            <a:r>
              <a:rPr lang="ru-RU" sz="800" dirty="0">
                <a:solidFill>
                  <a:schemeClr val="tx1"/>
                </a:solidFill>
              </a:rPr>
              <a:t>проекте в реестр углеродных единиц 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434686" y="3707049"/>
            <a:ext cx="1611428" cy="68067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err="1" smtClean="0">
                <a:solidFill>
                  <a:schemeClr val="tx1"/>
                </a:solidFill>
              </a:rPr>
              <a:t>Валидация</a:t>
            </a:r>
            <a:r>
              <a:rPr lang="ru-RU" sz="800" dirty="0" smtClean="0">
                <a:solidFill>
                  <a:schemeClr val="tx1"/>
                </a:solidFill>
              </a:rPr>
              <a:t> проекта</a:t>
            </a:r>
            <a:r>
              <a:rPr lang="ru-RU" sz="800" dirty="0" smtClean="0">
                <a:solidFill>
                  <a:schemeClr val="tx1"/>
                </a:solidFill>
              </a:rPr>
              <a:t> (Приложение № 2 к приказу </a:t>
            </a:r>
            <a:r>
              <a:rPr lang="ru-RU" sz="800" dirty="0">
                <a:solidFill>
                  <a:schemeClr val="tx1"/>
                </a:solidFill>
              </a:rPr>
              <a:t>Минэкономразвития России от 11.05.2022 </a:t>
            </a:r>
            <a:r>
              <a:rPr lang="ru-RU" sz="800" dirty="0" smtClean="0">
                <a:solidFill>
                  <a:schemeClr val="tx1"/>
                </a:solidFill>
              </a:rPr>
              <a:t>№ 248)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18" name="Соединительная линия уступом 17"/>
          <p:cNvCxnSpPr>
            <a:stCxn id="6" idx="2"/>
            <a:endCxn id="27" idx="0"/>
          </p:cNvCxnSpPr>
          <p:nvPr/>
        </p:nvCxnSpPr>
        <p:spPr>
          <a:xfrm rot="16200000" flipH="1">
            <a:off x="945353" y="3412002"/>
            <a:ext cx="589598" cy="495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Блок-схема: документ 33"/>
          <p:cNvSpPr/>
          <p:nvPr/>
        </p:nvSpPr>
        <p:spPr>
          <a:xfrm>
            <a:off x="2995951" y="3816393"/>
            <a:ext cx="956525" cy="571326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Положительное заключение о  </a:t>
            </a:r>
            <a:r>
              <a:rPr lang="ru-RU" sz="800" dirty="0" err="1" smtClean="0">
                <a:solidFill>
                  <a:schemeClr val="tx1"/>
                </a:solidFill>
              </a:rPr>
              <a:t>валидации</a:t>
            </a:r>
            <a:r>
              <a:rPr lang="ru-RU" sz="800" dirty="0" smtClean="0">
                <a:solidFill>
                  <a:schemeClr val="tx1"/>
                </a:solidFill>
              </a:rPr>
              <a:t> проекта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5" name="Стрелка вправо 34"/>
          <p:cNvSpPr/>
          <p:nvPr/>
        </p:nvSpPr>
        <p:spPr>
          <a:xfrm rot="5400000">
            <a:off x="3168133" y="3514626"/>
            <a:ext cx="368058" cy="22086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Соединительная линия уступом 35"/>
          <p:cNvCxnSpPr>
            <a:stCxn id="34" idx="3"/>
            <a:endCxn id="23" idx="2"/>
          </p:cNvCxnSpPr>
          <p:nvPr/>
        </p:nvCxnSpPr>
        <p:spPr>
          <a:xfrm flipV="1">
            <a:off x="3952476" y="2200357"/>
            <a:ext cx="277531" cy="1901699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процесс 44"/>
          <p:cNvSpPr/>
          <p:nvPr/>
        </p:nvSpPr>
        <p:spPr>
          <a:xfrm>
            <a:off x="5388554" y="1489889"/>
            <a:ext cx="1380743" cy="710607"/>
          </a:xfrm>
          <a:prstGeom prst="flowChart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 smtClean="0">
              <a:solidFill>
                <a:schemeClr val="tx1"/>
              </a:solidFill>
            </a:endParaRPr>
          </a:p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Реестр углеродных единиц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46" name="Блок-схема: процесс 45"/>
          <p:cNvSpPr/>
          <p:nvPr/>
        </p:nvSpPr>
        <p:spPr>
          <a:xfrm>
            <a:off x="4346672" y="2526827"/>
            <a:ext cx="1265323" cy="552500"/>
          </a:xfrm>
          <a:prstGeom prst="flowChartProcess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Реализация климатического проекта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7" name="Блок-схема: документ 46"/>
          <p:cNvSpPr/>
          <p:nvPr/>
        </p:nvSpPr>
        <p:spPr>
          <a:xfrm>
            <a:off x="4390979" y="3604327"/>
            <a:ext cx="1230460" cy="728691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Отчет о верификации результатов климатического проекта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48" name="Соединительная линия уступом 47"/>
          <p:cNvCxnSpPr>
            <a:stCxn id="46" idx="2"/>
            <a:endCxn id="22" idx="3"/>
          </p:cNvCxnSpPr>
          <p:nvPr/>
        </p:nvCxnSpPr>
        <p:spPr>
          <a:xfrm rot="5400000">
            <a:off x="4403354" y="2598671"/>
            <a:ext cx="95325" cy="1056637"/>
          </a:xfrm>
          <a:prstGeom prst="bentConnector2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/>
          <p:nvPr/>
        </p:nvCxnSpPr>
        <p:spPr>
          <a:xfrm>
            <a:off x="3932211" y="3330654"/>
            <a:ext cx="1045562" cy="273673"/>
          </a:xfrm>
          <a:prstGeom prst="bentConnector3">
            <a:avLst>
              <a:gd name="adj1" fmla="val 10056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оединительная линия уступом 59"/>
          <p:cNvCxnSpPr/>
          <p:nvPr/>
        </p:nvCxnSpPr>
        <p:spPr>
          <a:xfrm rot="5400000" flipH="1" flipV="1">
            <a:off x="3316419" y="3395599"/>
            <a:ext cx="182354" cy="1584724"/>
          </a:xfrm>
          <a:prstGeom prst="bentConnector4">
            <a:avLst>
              <a:gd name="adj1" fmla="val -125361"/>
              <a:gd name="adj2" fmla="val 100083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endCxn id="45" idx="2"/>
          </p:cNvCxnSpPr>
          <p:nvPr/>
        </p:nvCxnSpPr>
        <p:spPr>
          <a:xfrm rot="5400000" flipH="1" flipV="1">
            <a:off x="4982317" y="2507718"/>
            <a:ext cx="1403831" cy="789388"/>
          </a:xfrm>
          <a:prstGeom prst="bentConnector3">
            <a:avLst>
              <a:gd name="adj1" fmla="val 20485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Блок-схема: процесс 82"/>
          <p:cNvSpPr/>
          <p:nvPr/>
        </p:nvSpPr>
        <p:spPr>
          <a:xfrm>
            <a:off x="2045805" y="1538836"/>
            <a:ext cx="1254992" cy="449977"/>
          </a:xfrm>
          <a:prstGeom prst="flowChartProcess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Исполнитель климатического проекта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2" name="Блок-схема: альтернативный процесс 91"/>
          <p:cNvSpPr/>
          <p:nvPr/>
        </p:nvSpPr>
        <p:spPr>
          <a:xfrm>
            <a:off x="6701559" y="2459238"/>
            <a:ext cx="1611428" cy="680670"/>
          </a:xfrm>
          <a:prstGeom prst="flowChartAlternateProcess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Выпуск в обращение углеродных единиц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05" name="Прямая соединительная линия 104"/>
          <p:cNvCxnSpPr>
            <a:stCxn id="92" idx="0"/>
            <a:endCxn id="86" idx="2"/>
          </p:cNvCxnSpPr>
          <p:nvPr/>
        </p:nvCxnSpPr>
        <p:spPr>
          <a:xfrm flipV="1">
            <a:off x="7507273" y="2202921"/>
            <a:ext cx="0" cy="25631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Соединительная линия уступом 110"/>
          <p:cNvCxnSpPr>
            <a:stCxn id="86" idx="3"/>
            <a:endCxn id="83" idx="0"/>
          </p:cNvCxnSpPr>
          <p:nvPr/>
        </p:nvCxnSpPr>
        <p:spPr>
          <a:xfrm flipH="1" flipV="1">
            <a:off x="2673301" y="1538836"/>
            <a:ext cx="5563365" cy="308782"/>
          </a:xfrm>
          <a:prstGeom prst="bentConnector4">
            <a:avLst>
              <a:gd name="adj1" fmla="val -4109"/>
              <a:gd name="adj2" fmla="val 145142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Блок-схема: документ 139"/>
          <p:cNvSpPr/>
          <p:nvPr/>
        </p:nvSpPr>
        <p:spPr>
          <a:xfrm>
            <a:off x="6228184" y="3363842"/>
            <a:ext cx="2232248" cy="1101484"/>
          </a:xfrm>
          <a:prstGeom prst="flowChartDocumen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Постановление Правительства РФ от 30.04.2022 </a:t>
            </a:r>
            <a:r>
              <a:rPr lang="ru-RU" sz="800" dirty="0" smtClean="0">
                <a:solidFill>
                  <a:schemeClr val="tx1"/>
                </a:solidFill>
              </a:rPr>
              <a:t>№ </a:t>
            </a:r>
            <a:r>
              <a:rPr lang="ru-RU" sz="800" dirty="0">
                <a:solidFill>
                  <a:schemeClr val="tx1"/>
                </a:solidFill>
              </a:rPr>
              <a:t>790 </a:t>
            </a:r>
            <a:r>
              <a:rPr lang="ru-RU" sz="800" dirty="0" smtClean="0">
                <a:solidFill>
                  <a:schemeClr val="tx1"/>
                </a:solidFill>
              </a:rPr>
              <a:t>"</a:t>
            </a:r>
            <a:r>
              <a:rPr lang="ru-RU" sz="800" dirty="0">
                <a:solidFill>
                  <a:schemeClr val="tx1"/>
                </a:solidFill>
              </a:rPr>
              <a:t>Об утверждении Правил создания и ведения реестра углеродных единиц, а также проведения операций с углеродными единицами в реестре углеродных единиц"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 flipV="1">
            <a:off x="6372200" y="2200496"/>
            <a:ext cx="0" cy="1163346"/>
          </a:xfrm>
          <a:prstGeom prst="line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Блок-схема: процесс 143"/>
          <p:cNvSpPr/>
          <p:nvPr/>
        </p:nvSpPr>
        <p:spPr>
          <a:xfrm>
            <a:off x="5924080" y="1495697"/>
            <a:ext cx="1860929" cy="233409"/>
          </a:xfrm>
          <a:prstGeom prst="flowChartProcess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</a:rPr>
              <a:t>Оператор</a:t>
            </a:r>
            <a:r>
              <a:rPr lang="ru-RU" sz="800" dirty="0" smtClean="0">
                <a:solidFill>
                  <a:schemeClr val="tx1"/>
                </a:solidFill>
              </a:rPr>
              <a:t> углеродных единиц</a:t>
            </a:r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156" name="Соединительная линия уступом 155"/>
          <p:cNvCxnSpPr>
            <a:endCxn id="22" idx="1"/>
          </p:cNvCxnSpPr>
          <p:nvPr/>
        </p:nvCxnSpPr>
        <p:spPr>
          <a:xfrm flipV="1">
            <a:off x="1494176" y="3174652"/>
            <a:ext cx="616521" cy="532397"/>
          </a:xfrm>
          <a:prstGeom prst="bentConnector3">
            <a:avLst>
              <a:gd name="adj1" fmla="val -3301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>
            <a:stCxn id="23" idx="3"/>
            <a:endCxn id="45" idx="1"/>
          </p:cNvCxnSpPr>
          <p:nvPr/>
        </p:nvCxnSpPr>
        <p:spPr>
          <a:xfrm>
            <a:off x="5052417" y="1839958"/>
            <a:ext cx="336137" cy="52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езентация">
      <a:dk1>
        <a:srgbClr val="000000"/>
      </a:dk1>
      <a:lt1>
        <a:srgbClr val="FFFFFF"/>
      </a:lt1>
      <a:dk2>
        <a:srgbClr val="232C77"/>
      </a:dk2>
      <a:lt2>
        <a:srgbClr val="F2F2F2"/>
      </a:lt2>
      <a:accent1>
        <a:srgbClr val="232C77"/>
      </a:accent1>
      <a:accent2>
        <a:srgbClr val="29AAE1"/>
      </a:accent2>
      <a:accent3>
        <a:srgbClr val="2A3957"/>
      </a:accent3>
      <a:accent4>
        <a:srgbClr val="386192"/>
      </a:accent4>
      <a:accent5>
        <a:srgbClr val="588ABE"/>
      </a:accent5>
      <a:accent6>
        <a:srgbClr val="80AFDA"/>
      </a:accent6>
      <a:hlink>
        <a:srgbClr val="0099FF"/>
      </a:hlink>
      <a:folHlink>
        <a:srgbClr val="BEBFBE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prstGeom prst="rect">
          <a:avLst/>
        </a:prstGeom>
        <a:noFill/>
      </a:spPr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презентации_28.02</Template>
  <TotalTime>2915</TotalTime>
  <Words>2096</Words>
  <Application>Microsoft Office PowerPoint</Application>
  <DocSecurity>0</DocSecurity>
  <PresentationFormat>Экран (16:9)</PresentationFormat>
  <Paragraphs>178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Arial Narrow</vt:lpstr>
      <vt:lpstr>Wingdings</vt:lpstr>
      <vt:lpstr>Тема Office</vt:lpstr>
      <vt:lpstr>ПРОФЕССИОНАЛЬНЫЙ СТАНДАРТ (проект) Специалист в области регулирования выбросов парниковых газов   </vt:lpstr>
      <vt:lpstr>Потребность в разработке и применении профессионального стандарта «Специалист в области регулирования выбросов парниковых газов»</vt:lpstr>
      <vt:lpstr>Потребность в разработке и применении профессионального стандарта «Специалист в области регулирования выбросов парниковых газов» (2)</vt:lpstr>
      <vt:lpstr>Потребность в разработке и применении профессионального стандарта «Специалист в области регулирования выбросов парниковых газов» (3)</vt:lpstr>
      <vt:lpstr>Потребность в разработке и применении профессионального стандарта «Специалист в области регулирования выбросов парниковых газов» (4)</vt:lpstr>
      <vt:lpstr>Содержание трудовых функций, установленных профессиональным стандартом «Специалист в области регулирования выбросов парниковых газов» </vt:lpstr>
      <vt:lpstr>Обобщенные трудовые функции профессионального стандарта «Специалист в области регулирования выбросов парниковых газов» </vt:lpstr>
      <vt:lpstr>Пример описания трудовой функции в проекте профессионального стандарта «Специалист в области регулирования выбросов парниковых газов» </vt:lpstr>
      <vt:lpstr>Содержание трудовых функций, установленных профессиональным стандартом «Специалист в области регулирования выбросов парниковых газов» (2). Верификация выбросов ПГ</vt:lpstr>
      <vt:lpstr>Экономика климатических проектов</vt:lpstr>
      <vt:lpstr> Рынок углеродных единиц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деятельности в 2021-2022 годах</dc:title>
  <dc:subject/>
  <dc:creator>irina.ambrosova@outlook.com</dc:creator>
  <cp:keywords/>
  <dc:description/>
  <cp:lastModifiedBy>Максимов Владимир Алексеевич</cp:lastModifiedBy>
  <cp:revision>323</cp:revision>
  <dcterms:created xsi:type="dcterms:W3CDTF">2022-03-01T07:04:20Z</dcterms:created>
  <dcterms:modified xsi:type="dcterms:W3CDTF">2024-05-30T11:00:02Z</dcterms:modified>
  <cp:category/>
  <dc:identifier/>
  <cp:contentStatus/>
  <dc:language/>
  <cp:version/>
</cp:coreProperties>
</file>