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2" r:id="rId4"/>
    <p:sldMasterId id="2147483719" r:id="rId5"/>
  </p:sldMasterIdLst>
  <p:notesMasterIdLst>
    <p:notesMasterId r:id="rId23"/>
  </p:notesMasterIdLst>
  <p:handoutMasterIdLst>
    <p:handoutMasterId r:id="rId24"/>
  </p:handoutMasterIdLst>
  <p:sldIdLst>
    <p:sldId id="643" r:id="rId6"/>
    <p:sldId id="730" r:id="rId7"/>
    <p:sldId id="674" r:id="rId8"/>
    <p:sldId id="733" r:id="rId9"/>
    <p:sldId id="685" r:id="rId10"/>
    <p:sldId id="748" r:id="rId11"/>
    <p:sldId id="653" r:id="rId12"/>
    <p:sldId id="684" r:id="rId13"/>
    <p:sldId id="655" r:id="rId14"/>
    <p:sldId id="689" r:id="rId15"/>
    <p:sldId id="656" r:id="rId16"/>
    <p:sldId id="739" r:id="rId17"/>
    <p:sldId id="740" r:id="rId18"/>
    <p:sldId id="731" r:id="rId19"/>
    <p:sldId id="751" r:id="rId20"/>
    <p:sldId id="741" r:id="rId21"/>
    <p:sldId id="639" r:id="rId22"/>
  </p:sldIdLst>
  <p:sldSz cx="13439775" cy="7559675"/>
  <p:notesSz cx="6797675" cy="9928225"/>
  <p:defaultTextStyle>
    <a:defPPr>
      <a:defRPr lang="ru-RU"/>
    </a:defPPr>
    <a:lvl1pPr algn="l" rtl="0" eaLnBrk="0" fontAlgn="base" hangingPunct="0">
      <a:lnSpc>
        <a:spcPct val="110000"/>
      </a:lnSpc>
      <a:spcBef>
        <a:spcPct val="70000"/>
      </a:spcBef>
      <a:spcAft>
        <a:spcPct val="0"/>
      </a:spcAft>
      <a:buClr>
        <a:srgbClr val="C0C0C0"/>
      </a:buClr>
      <a:buSzPct val="92000"/>
      <a:buFont typeface="Wingdings" pitchFamily="2" charset="2"/>
      <a:defRPr sz="11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1pPr>
    <a:lvl2pPr marL="519234" algn="l" rtl="0" eaLnBrk="0" fontAlgn="base" hangingPunct="0">
      <a:lnSpc>
        <a:spcPct val="110000"/>
      </a:lnSpc>
      <a:spcBef>
        <a:spcPct val="70000"/>
      </a:spcBef>
      <a:spcAft>
        <a:spcPct val="0"/>
      </a:spcAft>
      <a:buClr>
        <a:srgbClr val="C0C0C0"/>
      </a:buClr>
      <a:buSzPct val="92000"/>
      <a:buFont typeface="Wingdings" pitchFamily="2" charset="2"/>
      <a:defRPr sz="11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2pPr>
    <a:lvl3pPr marL="1038495" algn="l" rtl="0" eaLnBrk="0" fontAlgn="base" hangingPunct="0">
      <a:lnSpc>
        <a:spcPct val="110000"/>
      </a:lnSpc>
      <a:spcBef>
        <a:spcPct val="70000"/>
      </a:spcBef>
      <a:spcAft>
        <a:spcPct val="0"/>
      </a:spcAft>
      <a:buClr>
        <a:srgbClr val="C0C0C0"/>
      </a:buClr>
      <a:buSzPct val="92000"/>
      <a:buFont typeface="Wingdings" pitchFamily="2" charset="2"/>
      <a:defRPr sz="11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3pPr>
    <a:lvl4pPr marL="1557747" algn="l" rtl="0" eaLnBrk="0" fontAlgn="base" hangingPunct="0">
      <a:lnSpc>
        <a:spcPct val="110000"/>
      </a:lnSpc>
      <a:spcBef>
        <a:spcPct val="70000"/>
      </a:spcBef>
      <a:spcAft>
        <a:spcPct val="0"/>
      </a:spcAft>
      <a:buClr>
        <a:srgbClr val="C0C0C0"/>
      </a:buClr>
      <a:buSzPct val="92000"/>
      <a:buFont typeface="Wingdings" pitchFamily="2" charset="2"/>
      <a:defRPr sz="11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4pPr>
    <a:lvl5pPr marL="2076995" algn="l" rtl="0" eaLnBrk="0" fontAlgn="base" hangingPunct="0">
      <a:lnSpc>
        <a:spcPct val="110000"/>
      </a:lnSpc>
      <a:spcBef>
        <a:spcPct val="70000"/>
      </a:spcBef>
      <a:spcAft>
        <a:spcPct val="0"/>
      </a:spcAft>
      <a:buClr>
        <a:srgbClr val="C0C0C0"/>
      </a:buClr>
      <a:buSzPct val="92000"/>
      <a:buFont typeface="Wingdings" pitchFamily="2" charset="2"/>
      <a:defRPr sz="11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5pPr>
    <a:lvl6pPr marL="2596243" algn="l" defTabSz="1038495" rtl="0" eaLnBrk="1" latinLnBrk="0" hangingPunct="1">
      <a:defRPr sz="11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6pPr>
    <a:lvl7pPr marL="3115495" algn="l" defTabSz="1038495" rtl="0" eaLnBrk="1" latinLnBrk="0" hangingPunct="1">
      <a:defRPr sz="11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7pPr>
    <a:lvl8pPr marL="3634744" algn="l" defTabSz="1038495" rtl="0" eaLnBrk="1" latinLnBrk="0" hangingPunct="1">
      <a:defRPr sz="11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8pPr>
    <a:lvl9pPr marL="4153992" algn="l" defTabSz="1038495" rtl="0" eaLnBrk="1" latinLnBrk="0" hangingPunct="1">
      <a:defRPr sz="11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оманова Анастасия Алексеевна" initials="РАА" lastIdx="10" clrIdx="0">
    <p:extLst>
      <p:ext uri="{19B8F6BF-5375-455C-9EA6-DF929625EA0E}">
        <p15:presenceInfo xmlns:p15="http://schemas.microsoft.com/office/powerpoint/2012/main" userId="S-1-5-21-146082052-397093643-868425949-162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A93E"/>
    <a:srgbClr val="EC6608"/>
    <a:srgbClr val="FF7927"/>
    <a:srgbClr val="FF7923"/>
    <a:srgbClr val="B26B1A"/>
    <a:srgbClr val="27251F"/>
    <a:srgbClr val="4A4D59"/>
    <a:srgbClr val="887B73"/>
    <a:srgbClr val="E7A16D"/>
    <a:srgbClr val="D6D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3" autoAdjust="0"/>
    <p:restoredTop sz="96395" autoAdjust="0"/>
  </p:normalViewPr>
  <p:slideViewPr>
    <p:cSldViewPr>
      <p:cViewPr varScale="1">
        <p:scale>
          <a:sx n="71" d="100"/>
          <a:sy n="71" d="100"/>
        </p:scale>
        <p:origin x="976" y="60"/>
      </p:cViewPr>
      <p:guideLst>
        <p:guide orient="horz" pos="2381"/>
        <p:guide pos="42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342" y="114"/>
      </p:cViewPr>
      <p:guideLst>
        <p:guide orient="horz" pos="3128"/>
        <p:guide pos="2141"/>
      </p:guideLst>
    </p:cSldViewPr>
  </p:notesViewPr>
  <p:gridSpacing cx="43200" cy="43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</a:rPr>
              <a:t>Динамика объема выбросов ПГ Группы ТМК </a:t>
            </a:r>
            <a:r>
              <a:rPr lang="ru-RU" sz="1100" b="0" dirty="0">
                <a:solidFill>
                  <a:schemeClr val="accent6">
                    <a:lumMod val="75000"/>
                  </a:schemeClr>
                </a:solidFill>
              </a:rPr>
              <a:t>(тыс т СО2-экв) 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</a:rPr>
              <a:t>и объема выплавки стали </a:t>
            </a:r>
            <a:r>
              <a:rPr lang="ru-RU" sz="1100" b="0" dirty="0">
                <a:solidFill>
                  <a:schemeClr val="accent6">
                    <a:lumMod val="75000"/>
                  </a:schemeClr>
                </a:solidFill>
              </a:rPr>
              <a:t>(млн т)</a:t>
            </a:r>
          </a:p>
        </c:rich>
      </c:tx>
      <c:layout>
        <c:manualLayout>
          <c:xMode val="edge"/>
          <c:yMode val="edge"/>
          <c:x val="0.103546971234523"/>
          <c:y val="1.69012485033721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008917469171399"/>
          <c:y val="0.216619527252149"/>
          <c:w val="0.76728932650377701"/>
          <c:h val="0.61559409479708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Охват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1972</c:v>
                </c:pt>
                <c:pt idx="1">
                  <c:v>2045</c:v>
                </c:pt>
                <c:pt idx="2">
                  <c:v>2004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3A-465F-9EA1-162C76A8F06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Охват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1601</c:v>
                </c:pt>
                <c:pt idx="1">
                  <c:v>1532</c:v>
                </c:pt>
                <c:pt idx="2">
                  <c:v>1505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3A-465F-9EA1-162C76A8F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43460856"/>
        <c:axId val="2143464712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Объем выплавки стали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0965298934516201E-2"/>
                  <c:y val="-1.57836937676247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A3A-465F-9EA1-162C76A8F06C}"/>
                </c:ext>
              </c:extLst>
            </c:dLbl>
            <c:dLbl>
              <c:idx val="1"/>
              <c:layout>
                <c:manualLayout>
                  <c:x val="-3.9159617442139603E-2"/>
                  <c:y val="-2.341331013609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A3A-465F-9EA1-162C76A8F06C}"/>
                </c:ext>
              </c:extLst>
            </c:dLbl>
            <c:dLbl>
              <c:idx val="2"/>
              <c:layout>
                <c:manualLayout>
                  <c:x val="-3.9159617442139603E-2"/>
                  <c:y val="-2.34133101360954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A3A-465F-9EA1-162C76A8F0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3.88</c:v>
                </c:pt>
                <c:pt idx="1">
                  <c:v>4.34</c:v>
                </c:pt>
                <c:pt idx="2">
                  <c:v>4.43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A3A-465F-9EA1-162C76A8F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3471992"/>
        <c:axId val="2143468456"/>
      </c:lineChart>
      <c:catAx>
        <c:axId val="2143460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3464712"/>
        <c:crosses val="autoZero"/>
        <c:auto val="1"/>
        <c:lblAlgn val="ctr"/>
        <c:lblOffset val="100"/>
        <c:noMultiLvlLbl val="0"/>
      </c:catAx>
      <c:valAx>
        <c:axId val="2143464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3460856"/>
        <c:crosses val="autoZero"/>
        <c:crossBetween val="between"/>
      </c:valAx>
      <c:valAx>
        <c:axId val="2143468456"/>
        <c:scaling>
          <c:orientation val="minMax"/>
          <c:max val="5"/>
          <c:min val="3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3471992"/>
        <c:crosses val="max"/>
        <c:crossBetween val="between"/>
        <c:majorUnit val="0.5"/>
        <c:minorUnit val="0.5"/>
      </c:valAx>
      <c:catAx>
        <c:axId val="2143471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434684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План экономии ТЭР,</a:t>
            </a:r>
            <a:r>
              <a:rPr lang="ru-RU" sz="1400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baseline="0" dirty="0" err="1">
                <a:solidFill>
                  <a:schemeClr val="accent5">
                    <a:lumMod val="50000"/>
                  </a:schemeClr>
                </a:solidFill>
              </a:rPr>
              <a:t>т.у.т</a:t>
            </a:r>
            <a:r>
              <a:rPr lang="ru-RU" baseline="0" dirty="0"/>
              <a:t>.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006-4CB5-889F-C76E82DD53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006-4CB5-889F-C76E82DD53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006-4CB5-889F-C76E82DD53C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электроэнергия</c:v>
                </c:pt>
                <c:pt idx="1">
                  <c:v>теплоэнергия</c:v>
                </c:pt>
                <c:pt idx="2">
                  <c:v>прир.газ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34547</c:v>
                </c:pt>
                <c:pt idx="1">
                  <c:v>5399</c:v>
                </c:pt>
                <c:pt idx="2">
                  <c:v>55556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82-4E70-9C62-5947A65BB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E391B6-7A0C-4989-B60F-8FB06149A629}" type="doc">
      <dgm:prSet loTypeId="urn:microsoft.com/office/officeart/2005/8/layout/process1" loCatId="process" qsTypeId="urn:microsoft.com/office/officeart/2005/8/quickstyle/simple1" qsCatId="simple" csTypeId="urn:microsoft.com/office/officeart/2005/8/colors/accent5_1" csCatId="accent5" phldr="1"/>
      <dgm:spPr/>
    </dgm:pt>
    <dgm:pt modelId="{A04611B0-4FAF-41B2-A182-49BE0529CB9E}">
      <dgm:prSet phldrT="[Текст]" custT="1"/>
      <dgm:spPr>
        <a:ln w="19050">
          <a:solidFill>
            <a:schemeClr val="accent1"/>
          </a:solidFill>
        </a:ln>
      </dgm:spPr>
      <dgm:t>
        <a:bodyPr/>
        <a:lstStyle/>
        <a:p>
          <a:r>
            <a:rPr lang="ru-RU" sz="1200" b="1" dirty="0">
              <a:latin typeface="Verdana" panose="020B0604030504040204" pitchFamily="34" charset="0"/>
              <a:ea typeface="Verdana" panose="020B0604030504040204" pitchFamily="34" charset="0"/>
            </a:rPr>
            <a:t>Стратегия</a:t>
          </a:r>
          <a:endParaRPr lang="ru-RU" sz="105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288A617-AC92-442F-A646-7A9ED985D621}" type="parTrans" cxnId="{8BF97795-95B0-4285-88B5-67C443CA557C}">
      <dgm:prSet/>
      <dgm:spPr/>
      <dgm:t>
        <a:bodyPr/>
        <a:lstStyle/>
        <a:p>
          <a:endParaRPr lang="ru-RU"/>
        </a:p>
      </dgm:t>
    </dgm:pt>
    <dgm:pt modelId="{DD7F5AC3-3175-499A-B3A3-F5B2EAA3C0ED}" type="sibTrans" cxnId="{8BF97795-95B0-4285-88B5-67C443CA557C}">
      <dgm:prSet/>
      <dgm:spPr>
        <a:solidFill>
          <a:schemeClr val="bg1">
            <a:lumMod val="85000"/>
          </a:schemeClr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endParaRPr lang="ru-RU"/>
        </a:p>
      </dgm:t>
    </dgm:pt>
    <dgm:pt modelId="{3C1B9336-8762-460E-AB92-6F322267C118}">
      <dgm:prSet phldrT="[Текст]" custT="1"/>
      <dgm:spPr>
        <a:ln w="19050">
          <a:solidFill>
            <a:schemeClr val="accent1"/>
          </a:solidFill>
        </a:ln>
      </dgm:spPr>
      <dgm:t>
        <a:bodyPr/>
        <a:lstStyle/>
        <a:p>
          <a:r>
            <a:rPr lang="ru-RU" sz="1200" b="1" dirty="0">
              <a:latin typeface="Verdana" panose="020B0604030504040204" pitchFamily="34" charset="0"/>
              <a:ea typeface="Verdana" panose="020B0604030504040204" pitchFamily="34" charset="0"/>
            </a:rPr>
            <a:t>Политика</a:t>
          </a:r>
        </a:p>
      </dgm:t>
    </dgm:pt>
    <dgm:pt modelId="{E9DB73BE-6531-48EF-8941-D6DB4D386AC7}" type="parTrans" cxnId="{873808F7-C055-4D00-964E-A53BFB22985D}">
      <dgm:prSet/>
      <dgm:spPr/>
      <dgm:t>
        <a:bodyPr/>
        <a:lstStyle/>
        <a:p>
          <a:endParaRPr lang="ru-RU"/>
        </a:p>
      </dgm:t>
    </dgm:pt>
    <dgm:pt modelId="{62C90D6E-CE33-425B-BD2A-B6280DE45902}" type="sibTrans" cxnId="{873808F7-C055-4D00-964E-A53BFB22985D}">
      <dgm:prSet/>
      <dgm:spPr>
        <a:solidFill>
          <a:schemeClr val="bg1">
            <a:lumMod val="85000"/>
          </a:schemeClr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endParaRPr lang="ru-RU"/>
        </a:p>
      </dgm:t>
    </dgm:pt>
    <dgm:pt modelId="{777019D1-B1C6-4D17-B177-077EEBECBCB4}">
      <dgm:prSet phldrT="[Текст]" custT="1"/>
      <dgm:spPr>
        <a:ln w="19050">
          <a:solidFill>
            <a:schemeClr val="accent1"/>
          </a:solidFill>
        </a:ln>
      </dgm:spPr>
      <dgm:t>
        <a:bodyPr/>
        <a:lstStyle/>
        <a:p>
          <a:r>
            <a:rPr lang="ru-RU" sz="1200" b="1" dirty="0">
              <a:latin typeface="Verdana" panose="020B0604030504040204" pitchFamily="34" charset="0"/>
              <a:ea typeface="Verdana" panose="020B0604030504040204" pitchFamily="34" charset="0"/>
            </a:rPr>
            <a:t>Дорожная карта</a:t>
          </a:r>
        </a:p>
      </dgm:t>
    </dgm:pt>
    <dgm:pt modelId="{6D40F63C-D25F-4734-82A0-B21AD43A8809}" type="parTrans" cxnId="{B6F0E427-ECA4-4FC2-899B-AD6F705B5C81}">
      <dgm:prSet/>
      <dgm:spPr/>
      <dgm:t>
        <a:bodyPr/>
        <a:lstStyle/>
        <a:p>
          <a:endParaRPr lang="ru-RU"/>
        </a:p>
      </dgm:t>
    </dgm:pt>
    <dgm:pt modelId="{3D330649-C8A2-40BC-A0C1-94674F310FF4}" type="sibTrans" cxnId="{B6F0E427-ECA4-4FC2-899B-AD6F705B5C81}">
      <dgm:prSet/>
      <dgm:spPr>
        <a:solidFill>
          <a:schemeClr val="bg1">
            <a:lumMod val="85000"/>
          </a:schemeClr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endParaRPr lang="ru-RU"/>
        </a:p>
      </dgm:t>
    </dgm:pt>
    <dgm:pt modelId="{CD51840B-BBC4-4415-807C-2D2EFF467F30}">
      <dgm:prSet phldrT="[Текст]" custT="1"/>
      <dgm:spPr>
        <a:ln w="19050">
          <a:solidFill>
            <a:schemeClr val="accent1"/>
          </a:solidFill>
        </a:ln>
      </dgm:spPr>
      <dgm:t>
        <a:bodyPr/>
        <a:lstStyle/>
        <a:p>
          <a:r>
            <a:rPr lang="ru-RU" sz="1200" b="1" dirty="0">
              <a:latin typeface="Verdana" panose="020B0604030504040204" pitchFamily="34" charset="0"/>
              <a:ea typeface="Verdana" panose="020B0604030504040204" pitchFamily="34" charset="0"/>
            </a:rPr>
            <a:t>  Коммуникационный план</a:t>
          </a:r>
        </a:p>
      </dgm:t>
    </dgm:pt>
    <dgm:pt modelId="{F9E51EC5-EE0E-48D5-BA48-D6D3F748ECF1}" type="parTrans" cxnId="{D030AB9E-BE60-47B9-80A3-D8877A930058}">
      <dgm:prSet/>
      <dgm:spPr/>
      <dgm:t>
        <a:bodyPr/>
        <a:lstStyle/>
        <a:p>
          <a:endParaRPr lang="ru-RU"/>
        </a:p>
      </dgm:t>
    </dgm:pt>
    <dgm:pt modelId="{09A0D830-83ED-456B-814B-AFF644431505}" type="sibTrans" cxnId="{D030AB9E-BE60-47B9-80A3-D8877A930058}">
      <dgm:prSet/>
      <dgm:spPr>
        <a:solidFill>
          <a:schemeClr val="bg1">
            <a:lumMod val="85000"/>
          </a:schemeClr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endParaRPr lang="ru-RU"/>
        </a:p>
      </dgm:t>
    </dgm:pt>
    <dgm:pt modelId="{824E5094-54C8-4439-A8BB-3C6FAE598A81}">
      <dgm:prSet phldrT="[Текст]" custT="1"/>
      <dgm:spPr>
        <a:ln w="19050">
          <a:solidFill>
            <a:schemeClr val="accent1"/>
          </a:solidFill>
        </a:ln>
      </dgm:spPr>
      <dgm:t>
        <a:bodyPr/>
        <a:lstStyle/>
        <a:p>
          <a:r>
            <a:rPr lang="ru-RU" sz="1200" b="1" dirty="0">
              <a:latin typeface="Verdana" panose="020B0604030504040204" pitchFamily="34" charset="0"/>
              <a:ea typeface="Verdana" panose="020B0604030504040204" pitchFamily="34" charset="0"/>
            </a:rPr>
            <a:t>  Корпоративная программа</a:t>
          </a:r>
        </a:p>
      </dgm:t>
    </dgm:pt>
    <dgm:pt modelId="{734D6E64-758D-4ED4-AA7E-4C33A2FC87D9}" type="parTrans" cxnId="{97535EE5-A2FF-44B3-A1E1-5CD8B54141AE}">
      <dgm:prSet/>
      <dgm:spPr/>
      <dgm:t>
        <a:bodyPr/>
        <a:lstStyle/>
        <a:p>
          <a:endParaRPr lang="ru-RU"/>
        </a:p>
      </dgm:t>
    </dgm:pt>
    <dgm:pt modelId="{DBE93209-410B-4291-A232-02C35D035B03}" type="sibTrans" cxnId="{97535EE5-A2FF-44B3-A1E1-5CD8B54141AE}">
      <dgm:prSet/>
      <dgm:spPr/>
      <dgm:t>
        <a:bodyPr/>
        <a:lstStyle/>
        <a:p>
          <a:endParaRPr lang="ru-RU"/>
        </a:p>
      </dgm:t>
    </dgm:pt>
    <dgm:pt modelId="{8617C5C9-47C1-4EEB-9987-F22F10C50962}" type="pres">
      <dgm:prSet presAssocID="{88E391B6-7A0C-4989-B60F-8FB06149A629}" presName="Name0" presStyleCnt="0">
        <dgm:presLayoutVars>
          <dgm:dir/>
          <dgm:resizeHandles val="exact"/>
        </dgm:presLayoutVars>
      </dgm:prSet>
      <dgm:spPr/>
    </dgm:pt>
    <dgm:pt modelId="{2E0B3084-A235-4CA3-8638-F08E7617F70F}" type="pres">
      <dgm:prSet presAssocID="{A04611B0-4FAF-41B2-A182-49BE0529CB9E}" presName="node" presStyleLbl="node1" presStyleIdx="0" presStyleCnt="5" custScaleY="58313">
        <dgm:presLayoutVars>
          <dgm:bulletEnabled val="1"/>
        </dgm:presLayoutVars>
      </dgm:prSet>
      <dgm:spPr/>
    </dgm:pt>
    <dgm:pt modelId="{78683E7C-71B6-455A-AEAE-8703C2489586}" type="pres">
      <dgm:prSet presAssocID="{DD7F5AC3-3175-499A-B3A3-F5B2EAA3C0ED}" presName="sibTrans" presStyleLbl="sibTrans2D1" presStyleIdx="0" presStyleCnt="4" custLinFactNeighborX="-29056" custLinFactNeighborY="9199"/>
      <dgm:spPr/>
    </dgm:pt>
    <dgm:pt modelId="{41A42562-5726-4C7D-A839-89C2D3129EFE}" type="pres">
      <dgm:prSet presAssocID="{DD7F5AC3-3175-499A-B3A3-F5B2EAA3C0ED}" presName="connectorText" presStyleLbl="sibTrans2D1" presStyleIdx="0" presStyleCnt="4"/>
      <dgm:spPr/>
    </dgm:pt>
    <dgm:pt modelId="{66569D13-E933-47FA-88D3-0609375B7FB9}" type="pres">
      <dgm:prSet presAssocID="{3C1B9336-8762-460E-AB92-6F322267C118}" presName="node" presStyleLbl="node1" presStyleIdx="1" presStyleCnt="5" custScaleY="58313">
        <dgm:presLayoutVars>
          <dgm:bulletEnabled val="1"/>
        </dgm:presLayoutVars>
      </dgm:prSet>
      <dgm:spPr/>
    </dgm:pt>
    <dgm:pt modelId="{850A64F3-BC55-4CD0-B633-3536B7355FC4}" type="pres">
      <dgm:prSet presAssocID="{62C90D6E-CE33-425B-BD2A-B6280DE45902}" presName="sibTrans" presStyleLbl="sibTrans2D1" presStyleIdx="1" presStyleCnt="4" custLinFactNeighborX="-30151" custLinFactNeighborY="11795"/>
      <dgm:spPr/>
    </dgm:pt>
    <dgm:pt modelId="{A7CBE10F-0003-4648-ACCE-8BF1984D7ADB}" type="pres">
      <dgm:prSet presAssocID="{62C90D6E-CE33-425B-BD2A-B6280DE45902}" presName="connectorText" presStyleLbl="sibTrans2D1" presStyleIdx="1" presStyleCnt="4"/>
      <dgm:spPr/>
    </dgm:pt>
    <dgm:pt modelId="{A231ACC5-7AE7-432B-A17F-FE4002A9D697}" type="pres">
      <dgm:prSet presAssocID="{777019D1-B1C6-4D17-B177-077EEBECBCB4}" presName="node" presStyleLbl="node1" presStyleIdx="2" presStyleCnt="5" custScaleY="58313">
        <dgm:presLayoutVars>
          <dgm:bulletEnabled val="1"/>
        </dgm:presLayoutVars>
      </dgm:prSet>
      <dgm:spPr/>
    </dgm:pt>
    <dgm:pt modelId="{6737B191-D875-4A1E-846A-BCF26FE5B720}" type="pres">
      <dgm:prSet presAssocID="{3D330649-C8A2-40BC-A0C1-94674F310FF4}" presName="sibTrans" presStyleLbl="sibTrans2D1" presStyleIdx="2" presStyleCnt="4" custLinFactNeighborX="-24055" custLinFactNeighborY="9859"/>
      <dgm:spPr/>
    </dgm:pt>
    <dgm:pt modelId="{6EC324C8-6F97-4EC3-A09A-31EA175E4B0D}" type="pres">
      <dgm:prSet presAssocID="{3D330649-C8A2-40BC-A0C1-94674F310FF4}" presName="connectorText" presStyleLbl="sibTrans2D1" presStyleIdx="2" presStyleCnt="4"/>
      <dgm:spPr/>
    </dgm:pt>
    <dgm:pt modelId="{5B701B22-36FF-4AC1-94DE-2A06C3C38E77}" type="pres">
      <dgm:prSet presAssocID="{CD51840B-BBC4-4415-807C-2D2EFF467F30}" presName="node" presStyleLbl="node1" presStyleIdx="3" presStyleCnt="5" custScaleX="123398" custScaleY="58313">
        <dgm:presLayoutVars>
          <dgm:bulletEnabled val="1"/>
        </dgm:presLayoutVars>
      </dgm:prSet>
      <dgm:spPr/>
    </dgm:pt>
    <dgm:pt modelId="{B11AE08F-8D78-4FE0-B8B1-23377F9EFA7E}" type="pres">
      <dgm:prSet presAssocID="{09A0D830-83ED-456B-814B-AFF644431505}" presName="sibTrans" presStyleLbl="sibTrans2D1" presStyleIdx="3" presStyleCnt="4" custLinFactNeighborX="-29951" custLinFactNeighborY="8980"/>
      <dgm:spPr/>
    </dgm:pt>
    <dgm:pt modelId="{6C7C7865-2710-427F-A506-360DC063B8EF}" type="pres">
      <dgm:prSet presAssocID="{09A0D830-83ED-456B-814B-AFF644431505}" presName="connectorText" presStyleLbl="sibTrans2D1" presStyleIdx="3" presStyleCnt="4"/>
      <dgm:spPr/>
    </dgm:pt>
    <dgm:pt modelId="{8A4FE489-8534-4D9B-A63D-698B9E9971DC}" type="pres">
      <dgm:prSet presAssocID="{824E5094-54C8-4439-A8BB-3C6FAE598A81}" presName="node" presStyleLbl="node1" presStyleIdx="4" presStyleCnt="5" custScaleY="58313">
        <dgm:presLayoutVars>
          <dgm:bulletEnabled val="1"/>
        </dgm:presLayoutVars>
      </dgm:prSet>
      <dgm:spPr/>
    </dgm:pt>
  </dgm:ptLst>
  <dgm:cxnLst>
    <dgm:cxn modelId="{94918501-35B2-4956-A779-F523CEBC3C02}" type="presOf" srcId="{62C90D6E-CE33-425B-BD2A-B6280DE45902}" destId="{850A64F3-BC55-4CD0-B633-3536B7355FC4}" srcOrd="0" destOrd="0" presId="urn:microsoft.com/office/officeart/2005/8/layout/process1"/>
    <dgm:cxn modelId="{62E4FD18-6111-4657-B822-379BE3C94DDF}" type="presOf" srcId="{777019D1-B1C6-4D17-B177-077EEBECBCB4}" destId="{A231ACC5-7AE7-432B-A17F-FE4002A9D697}" srcOrd="0" destOrd="0" presId="urn:microsoft.com/office/officeart/2005/8/layout/process1"/>
    <dgm:cxn modelId="{B6F0E427-ECA4-4FC2-899B-AD6F705B5C81}" srcId="{88E391B6-7A0C-4989-B60F-8FB06149A629}" destId="{777019D1-B1C6-4D17-B177-077EEBECBCB4}" srcOrd="2" destOrd="0" parTransId="{6D40F63C-D25F-4734-82A0-B21AD43A8809}" sibTransId="{3D330649-C8A2-40BC-A0C1-94674F310FF4}"/>
    <dgm:cxn modelId="{5E3CAE34-68A2-4131-A54C-ACD2C536CD3D}" type="presOf" srcId="{3C1B9336-8762-460E-AB92-6F322267C118}" destId="{66569D13-E933-47FA-88D3-0609375B7FB9}" srcOrd="0" destOrd="0" presId="urn:microsoft.com/office/officeart/2005/8/layout/process1"/>
    <dgm:cxn modelId="{99626861-EA62-4D83-B39A-C5F38E76B3CD}" type="presOf" srcId="{DD7F5AC3-3175-499A-B3A3-F5B2EAA3C0ED}" destId="{41A42562-5726-4C7D-A839-89C2D3129EFE}" srcOrd="1" destOrd="0" presId="urn:microsoft.com/office/officeart/2005/8/layout/process1"/>
    <dgm:cxn modelId="{DB42FF53-437F-4E8D-BF8B-19FF4585C6DB}" type="presOf" srcId="{88E391B6-7A0C-4989-B60F-8FB06149A629}" destId="{8617C5C9-47C1-4EEB-9987-F22F10C50962}" srcOrd="0" destOrd="0" presId="urn:microsoft.com/office/officeart/2005/8/layout/process1"/>
    <dgm:cxn modelId="{4285457B-5F98-40AE-964F-14877D2D5E34}" type="presOf" srcId="{A04611B0-4FAF-41B2-A182-49BE0529CB9E}" destId="{2E0B3084-A235-4CA3-8638-F08E7617F70F}" srcOrd="0" destOrd="0" presId="urn:microsoft.com/office/officeart/2005/8/layout/process1"/>
    <dgm:cxn modelId="{9E06FE80-253A-441F-A1B9-CE995767EF7E}" type="presOf" srcId="{DD7F5AC3-3175-499A-B3A3-F5B2EAA3C0ED}" destId="{78683E7C-71B6-455A-AEAE-8703C2489586}" srcOrd="0" destOrd="0" presId="urn:microsoft.com/office/officeart/2005/8/layout/process1"/>
    <dgm:cxn modelId="{F2AEDD82-C171-4E7D-AEDD-1FDCBE138CE5}" type="presOf" srcId="{62C90D6E-CE33-425B-BD2A-B6280DE45902}" destId="{A7CBE10F-0003-4648-ACCE-8BF1984D7ADB}" srcOrd="1" destOrd="0" presId="urn:microsoft.com/office/officeart/2005/8/layout/process1"/>
    <dgm:cxn modelId="{8BF97795-95B0-4285-88B5-67C443CA557C}" srcId="{88E391B6-7A0C-4989-B60F-8FB06149A629}" destId="{A04611B0-4FAF-41B2-A182-49BE0529CB9E}" srcOrd="0" destOrd="0" parTransId="{0288A617-AC92-442F-A646-7A9ED985D621}" sibTransId="{DD7F5AC3-3175-499A-B3A3-F5B2EAA3C0ED}"/>
    <dgm:cxn modelId="{D030AB9E-BE60-47B9-80A3-D8877A930058}" srcId="{88E391B6-7A0C-4989-B60F-8FB06149A629}" destId="{CD51840B-BBC4-4415-807C-2D2EFF467F30}" srcOrd="3" destOrd="0" parTransId="{F9E51EC5-EE0E-48D5-BA48-D6D3F748ECF1}" sibTransId="{09A0D830-83ED-456B-814B-AFF644431505}"/>
    <dgm:cxn modelId="{944465BA-197E-4205-A3E3-F7BABEBEC042}" type="presOf" srcId="{CD51840B-BBC4-4415-807C-2D2EFF467F30}" destId="{5B701B22-36FF-4AC1-94DE-2A06C3C38E77}" srcOrd="0" destOrd="0" presId="urn:microsoft.com/office/officeart/2005/8/layout/process1"/>
    <dgm:cxn modelId="{3FCF58C7-FC19-432D-B9B9-C50AFDEF53E0}" type="presOf" srcId="{824E5094-54C8-4439-A8BB-3C6FAE598A81}" destId="{8A4FE489-8534-4D9B-A63D-698B9E9971DC}" srcOrd="0" destOrd="0" presId="urn:microsoft.com/office/officeart/2005/8/layout/process1"/>
    <dgm:cxn modelId="{2F442ED2-AD7B-47B4-A269-B323CD8D26B9}" type="presOf" srcId="{3D330649-C8A2-40BC-A0C1-94674F310FF4}" destId="{6EC324C8-6F97-4EC3-A09A-31EA175E4B0D}" srcOrd="1" destOrd="0" presId="urn:microsoft.com/office/officeart/2005/8/layout/process1"/>
    <dgm:cxn modelId="{97535EE5-A2FF-44B3-A1E1-5CD8B54141AE}" srcId="{88E391B6-7A0C-4989-B60F-8FB06149A629}" destId="{824E5094-54C8-4439-A8BB-3C6FAE598A81}" srcOrd="4" destOrd="0" parTransId="{734D6E64-758D-4ED4-AA7E-4C33A2FC87D9}" sibTransId="{DBE93209-410B-4291-A232-02C35D035B03}"/>
    <dgm:cxn modelId="{6B3242EB-5274-4D6A-B809-743F750BF83E}" type="presOf" srcId="{09A0D830-83ED-456B-814B-AFF644431505}" destId="{B11AE08F-8D78-4FE0-B8B1-23377F9EFA7E}" srcOrd="0" destOrd="0" presId="urn:microsoft.com/office/officeart/2005/8/layout/process1"/>
    <dgm:cxn modelId="{163165EC-CAB4-474E-BB16-F3BEA02EC3D8}" type="presOf" srcId="{09A0D830-83ED-456B-814B-AFF644431505}" destId="{6C7C7865-2710-427F-A506-360DC063B8EF}" srcOrd="1" destOrd="0" presId="urn:microsoft.com/office/officeart/2005/8/layout/process1"/>
    <dgm:cxn modelId="{50952EF3-6FBF-4AE2-BB26-47A060E94AF5}" type="presOf" srcId="{3D330649-C8A2-40BC-A0C1-94674F310FF4}" destId="{6737B191-D875-4A1E-846A-BCF26FE5B720}" srcOrd="0" destOrd="0" presId="urn:microsoft.com/office/officeart/2005/8/layout/process1"/>
    <dgm:cxn modelId="{873808F7-C055-4D00-964E-A53BFB22985D}" srcId="{88E391B6-7A0C-4989-B60F-8FB06149A629}" destId="{3C1B9336-8762-460E-AB92-6F322267C118}" srcOrd="1" destOrd="0" parTransId="{E9DB73BE-6531-48EF-8941-D6DB4D386AC7}" sibTransId="{62C90D6E-CE33-425B-BD2A-B6280DE45902}"/>
    <dgm:cxn modelId="{D01F56C9-1B75-4D11-A3D0-7D8D81DFD654}" type="presParOf" srcId="{8617C5C9-47C1-4EEB-9987-F22F10C50962}" destId="{2E0B3084-A235-4CA3-8638-F08E7617F70F}" srcOrd="0" destOrd="0" presId="urn:microsoft.com/office/officeart/2005/8/layout/process1"/>
    <dgm:cxn modelId="{C86F3F87-4DA6-456A-83FE-03C5A7753600}" type="presParOf" srcId="{8617C5C9-47C1-4EEB-9987-F22F10C50962}" destId="{78683E7C-71B6-455A-AEAE-8703C2489586}" srcOrd="1" destOrd="0" presId="urn:microsoft.com/office/officeart/2005/8/layout/process1"/>
    <dgm:cxn modelId="{C1E3816E-3091-4CB2-B96F-B7742BE0BC28}" type="presParOf" srcId="{78683E7C-71B6-455A-AEAE-8703C2489586}" destId="{41A42562-5726-4C7D-A839-89C2D3129EFE}" srcOrd="0" destOrd="0" presId="urn:microsoft.com/office/officeart/2005/8/layout/process1"/>
    <dgm:cxn modelId="{AD2AB0BA-47CD-4C96-9025-9DB7B48BE7E2}" type="presParOf" srcId="{8617C5C9-47C1-4EEB-9987-F22F10C50962}" destId="{66569D13-E933-47FA-88D3-0609375B7FB9}" srcOrd="2" destOrd="0" presId="urn:microsoft.com/office/officeart/2005/8/layout/process1"/>
    <dgm:cxn modelId="{033A690D-1145-49F3-A725-0E93669E63C0}" type="presParOf" srcId="{8617C5C9-47C1-4EEB-9987-F22F10C50962}" destId="{850A64F3-BC55-4CD0-B633-3536B7355FC4}" srcOrd="3" destOrd="0" presId="urn:microsoft.com/office/officeart/2005/8/layout/process1"/>
    <dgm:cxn modelId="{F41E4E30-367E-47CB-8B80-E72A291219E9}" type="presParOf" srcId="{850A64F3-BC55-4CD0-B633-3536B7355FC4}" destId="{A7CBE10F-0003-4648-ACCE-8BF1984D7ADB}" srcOrd="0" destOrd="0" presId="urn:microsoft.com/office/officeart/2005/8/layout/process1"/>
    <dgm:cxn modelId="{A86DC799-3336-439F-A05F-62F8495A937B}" type="presParOf" srcId="{8617C5C9-47C1-4EEB-9987-F22F10C50962}" destId="{A231ACC5-7AE7-432B-A17F-FE4002A9D697}" srcOrd="4" destOrd="0" presId="urn:microsoft.com/office/officeart/2005/8/layout/process1"/>
    <dgm:cxn modelId="{C5981D3B-72AE-469A-8377-C995868E5FA3}" type="presParOf" srcId="{8617C5C9-47C1-4EEB-9987-F22F10C50962}" destId="{6737B191-D875-4A1E-846A-BCF26FE5B720}" srcOrd="5" destOrd="0" presId="urn:microsoft.com/office/officeart/2005/8/layout/process1"/>
    <dgm:cxn modelId="{18F651E2-68AC-4EE8-9EAD-EB01ED02373D}" type="presParOf" srcId="{6737B191-D875-4A1E-846A-BCF26FE5B720}" destId="{6EC324C8-6F97-4EC3-A09A-31EA175E4B0D}" srcOrd="0" destOrd="0" presId="urn:microsoft.com/office/officeart/2005/8/layout/process1"/>
    <dgm:cxn modelId="{DD4E4F67-7AFE-4481-8E27-67DC7DA43D1E}" type="presParOf" srcId="{8617C5C9-47C1-4EEB-9987-F22F10C50962}" destId="{5B701B22-36FF-4AC1-94DE-2A06C3C38E77}" srcOrd="6" destOrd="0" presId="urn:microsoft.com/office/officeart/2005/8/layout/process1"/>
    <dgm:cxn modelId="{AA5DAE25-B2BC-4DB6-9F08-46F1B283EC0A}" type="presParOf" srcId="{8617C5C9-47C1-4EEB-9987-F22F10C50962}" destId="{B11AE08F-8D78-4FE0-B8B1-23377F9EFA7E}" srcOrd="7" destOrd="0" presId="urn:microsoft.com/office/officeart/2005/8/layout/process1"/>
    <dgm:cxn modelId="{60AA5F5D-F147-473B-9BDC-74004DFA3714}" type="presParOf" srcId="{B11AE08F-8D78-4FE0-B8B1-23377F9EFA7E}" destId="{6C7C7865-2710-427F-A506-360DC063B8EF}" srcOrd="0" destOrd="0" presId="urn:microsoft.com/office/officeart/2005/8/layout/process1"/>
    <dgm:cxn modelId="{3045EFAE-5AFA-458C-93FA-ACE1B38DE92A}" type="presParOf" srcId="{8617C5C9-47C1-4EEB-9987-F22F10C50962}" destId="{8A4FE489-8534-4D9B-A63D-698B9E9971DC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6DF476-E90B-40BD-B44D-8A552001362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2DC6679-E61F-42EE-AAC1-7B2476BF078A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Охрана окружающей среды</a:t>
          </a:r>
        </a:p>
      </dgm:t>
    </dgm:pt>
    <dgm:pt modelId="{EB13AD3E-BBB6-4654-A898-215D1BCF0CD8}" type="parTrans" cxnId="{1C1B5712-1A4C-4D77-94F5-427AE1AA8C59}">
      <dgm:prSet/>
      <dgm:spPr/>
      <dgm:t>
        <a:bodyPr/>
        <a:lstStyle/>
        <a:p>
          <a:endParaRPr lang="ru-RU"/>
        </a:p>
      </dgm:t>
    </dgm:pt>
    <dgm:pt modelId="{06E30052-72B6-47C5-8E10-DC7D99D26FA9}" type="sibTrans" cxnId="{1C1B5712-1A4C-4D77-94F5-427AE1AA8C59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64CFC25A-917C-4C47-BDD0-A7DFDFF7A082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200" dirty="0">
              <a:solidFill>
                <a:schemeClr val="tx1"/>
              </a:solidFill>
            </a:rPr>
            <a:t>Компания стремится не только минимизировать воздействие на окружающую среду и обеспечить ее сохранность, но и качественно улучшить ситуацию</a:t>
          </a:r>
        </a:p>
      </dgm:t>
    </dgm:pt>
    <dgm:pt modelId="{D2559EB8-5D16-4C27-BF09-3945CD2172CA}" type="parTrans" cxnId="{AD8D0108-10D5-466D-A570-881C89324FE2}">
      <dgm:prSet/>
      <dgm:spPr/>
      <dgm:t>
        <a:bodyPr/>
        <a:lstStyle/>
        <a:p>
          <a:endParaRPr lang="ru-RU"/>
        </a:p>
      </dgm:t>
    </dgm:pt>
    <dgm:pt modelId="{77FD95EC-C494-4D5A-A237-2E8127877CFC}" type="sibTrans" cxnId="{AD8D0108-10D5-466D-A570-881C89324FE2}">
      <dgm:prSet/>
      <dgm:spPr/>
      <dgm:t>
        <a:bodyPr/>
        <a:lstStyle/>
        <a:p>
          <a:endParaRPr lang="ru-RU"/>
        </a:p>
      </dgm:t>
    </dgm:pt>
    <dgm:pt modelId="{082E00A1-BE53-4F94-AFC8-4C6E403C963F}" type="pres">
      <dgm:prSet presAssocID="{DC6DF476-E90B-40BD-B44D-8A552001362C}" presName="Name0" presStyleCnt="0">
        <dgm:presLayoutVars>
          <dgm:dir/>
          <dgm:resizeHandles val="exact"/>
        </dgm:presLayoutVars>
      </dgm:prSet>
      <dgm:spPr/>
    </dgm:pt>
    <dgm:pt modelId="{B77C21EF-64F9-44EA-B1DE-23F456694D58}" type="pres">
      <dgm:prSet presAssocID="{72DC6679-E61F-42EE-AAC1-7B2476BF078A}" presName="node" presStyleLbl="node1" presStyleIdx="0" presStyleCnt="2" custScaleX="68667">
        <dgm:presLayoutVars>
          <dgm:bulletEnabled val="1"/>
        </dgm:presLayoutVars>
      </dgm:prSet>
      <dgm:spPr/>
    </dgm:pt>
    <dgm:pt modelId="{A163A475-5931-4E5F-9F83-667F8D84DAB8}" type="pres">
      <dgm:prSet presAssocID="{06E30052-72B6-47C5-8E10-DC7D99D26FA9}" presName="sibTrans" presStyleLbl="sibTrans2D1" presStyleIdx="0" presStyleCnt="1" custScaleX="65023"/>
      <dgm:spPr/>
    </dgm:pt>
    <dgm:pt modelId="{B5C1C7E0-CFD0-45B5-AD6C-CFC1CF7A1C51}" type="pres">
      <dgm:prSet presAssocID="{06E30052-72B6-47C5-8E10-DC7D99D26FA9}" presName="connectorText" presStyleLbl="sibTrans2D1" presStyleIdx="0" presStyleCnt="1"/>
      <dgm:spPr/>
    </dgm:pt>
    <dgm:pt modelId="{8DDB2082-2B7D-409B-ACB0-5ABF2DB01504}" type="pres">
      <dgm:prSet presAssocID="{64CFC25A-917C-4C47-BDD0-A7DFDFF7A082}" presName="node" presStyleLbl="node1" presStyleIdx="1" presStyleCnt="2">
        <dgm:presLayoutVars>
          <dgm:bulletEnabled val="1"/>
        </dgm:presLayoutVars>
      </dgm:prSet>
      <dgm:spPr/>
    </dgm:pt>
  </dgm:ptLst>
  <dgm:cxnLst>
    <dgm:cxn modelId="{AD8D0108-10D5-466D-A570-881C89324FE2}" srcId="{DC6DF476-E90B-40BD-B44D-8A552001362C}" destId="{64CFC25A-917C-4C47-BDD0-A7DFDFF7A082}" srcOrd="1" destOrd="0" parTransId="{D2559EB8-5D16-4C27-BF09-3945CD2172CA}" sibTransId="{77FD95EC-C494-4D5A-A237-2E8127877CFC}"/>
    <dgm:cxn modelId="{1C1B5712-1A4C-4D77-94F5-427AE1AA8C59}" srcId="{DC6DF476-E90B-40BD-B44D-8A552001362C}" destId="{72DC6679-E61F-42EE-AAC1-7B2476BF078A}" srcOrd="0" destOrd="0" parTransId="{EB13AD3E-BBB6-4654-A898-215D1BCF0CD8}" sibTransId="{06E30052-72B6-47C5-8E10-DC7D99D26FA9}"/>
    <dgm:cxn modelId="{F6B48F9A-5C87-4D9C-B29F-C03937523643}" type="presOf" srcId="{DC6DF476-E90B-40BD-B44D-8A552001362C}" destId="{082E00A1-BE53-4F94-AFC8-4C6E403C963F}" srcOrd="0" destOrd="0" presId="urn:microsoft.com/office/officeart/2005/8/layout/process1"/>
    <dgm:cxn modelId="{EFC114A4-8A39-4960-96E2-11B9463B3549}" type="presOf" srcId="{72DC6679-E61F-42EE-AAC1-7B2476BF078A}" destId="{B77C21EF-64F9-44EA-B1DE-23F456694D58}" srcOrd="0" destOrd="0" presId="urn:microsoft.com/office/officeart/2005/8/layout/process1"/>
    <dgm:cxn modelId="{B3D2AEA7-33CF-4361-BC3D-8CEE3573D0DD}" type="presOf" srcId="{06E30052-72B6-47C5-8E10-DC7D99D26FA9}" destId="{B5C1C7E0-CFD0-45B5-AD6C-CFC1CF7A1C51}" srcOrd="1" destOrd="0" presId="urn:microsoft.com/office/officeart/2005/8/layout/process1"/>
    <dgm:cxn modelId="{408358AC-A587-4AB0-B912-0F018C564C97}" type="presOf" srcId="{64CFC25A-917C-4C47-BDD0-A7DFDFF7A082}" destId="{8DDB2082-2B7D-409B-ACB0-5ABF2DB01504}" srcOrd="0" destOrd="0" presId="urn:microsoft.com/office/officeart/2005/8/layout/process1"/>
    <dgm:cxn modelId="{D83352D2-929F-493E-ADC0-D1AF01F4DBE3}" type="presOf" srcId="{06E30052-72B6-47C5-8E10-DC7D99D26FA9}" destId="{A163A475-5931-4E5F-9F83-667F8D84DAB8}" srcOrd="0" destOrd="0" presId="urn:microsoft.com/office/officeart/2005/8/layout/process1"/>
    <dgm:cxn modelId="{8FC3454B-74FD-4E9F-B0C0-DE17BABC9E9E}" type="presParOf" srcId="{082E00A1-BE53-4F94-AFC8-4C6E403C963F}" destId="{B77C21EF-64F9-44EA-B1DE-23F456694D58}" srcOrd="0" destOrd="0" presId="urn:microsoft.com/office/officeart/2005/8/layout/process1"/>
    <dgm:cxn modelId="{55B52380-E602-486C-AD03-8EC6CF6796D8}" type="presParOf" srcId="{082E00A1-BE53-4F94-AFC8-4C6E403C963F}" destId="{A163A475-5931-4E5F-9F83-667F8D84DAB8}" srcOrd="1" destOrd="0" presId="urn:microsoft.com/office/officeart/2005/8/layout/process1"/>
    <dgm:cxn modelId="{938E9D6F-49DA-4F0F-A61A-C854FED8867C}" type="presParOf" srcId="{A163A475-5931-4E5F-9F83-667F8D84DAB8}" destId="{B5C1C7E0-CFD0-45B5-AD6C-CFC1CF7A1C51}" srcOrd="0" destOrd="0" presId="urn:microsoft.com/office/officeart/2005/8/layout/process1"/>
    <dgm:cxn modelId="{31D327AD-7D2A-4BB6-AC04-79EC995425D2}" type="presParOf" srcId="{082E00A1-BE53-4F94-AFC8-4C6E403C963F}" destId="{8DDB2082-2B7D-409B-ACB0-5ABF2DB015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6DF476-E90B-40BD-B44D-8A552001362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2DC6679-E61F-42EE-AAC1-7B2476BF078A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Противодействие изменению климата</a:t>
          </a:r>
        </a:p>
      </dgm:t>
    </dgm:pt>
    <dgm:pt modelId="{EB13AD3E-BBB6-4654-A898-215D1BCF0CD8}" type="parTrans" cxnId="{1C1B5712-1A4C-4D77-94F5-427AE1AA8C59}">
      <dgm:prSet/>
      <dgm:spPr/>
      <dgm:t>
        <a:bodyPr/>
        <a:lstStyle/>
        <a:p>
          <a:endParaRPr lang="ru-RU"/>
        </a:p>
      </dgm:t>
    </dgm:pt>
    <dgm:pt modelId="{06E30052-72B6-47C5-8E10-DC7D99D26FA9}" type="sibTrans" cxnId="{1C1B5712-1A4C-4D77-94F5-427AE1AA8C59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64CFC25A-917C-4C47-BDD0-A7DFDFF7A082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200" dirty="0">
              <a:solidFill>
                <a:schemeClr val="tx1"/>
              </a:solidFill>
            </a:rPr>
            <a:t>Компания создает важность климатической повестки и внедряет передовые экологические практики, в том числе с целью сокращения углеродного следа </a:t>
          </a:r>
        </a:p>
      </dgm:t>
    </dgm:pt>
    <dgm:pt modelId="{D2559EB8-5D16-4C27-BF09-3945CD2172CA}" type="parTrans" cxnId="{AD8D0108-10D5-466D-A570-881C89324FE2}">
      <dgm:prSet/>
      <dgm:spPr/>
      <dgm:t>
        <a:bodyPr/>
        <a:lstStyle/>
        <a:p>
          <a:endParaRPr lang="ru-RU"/>
        </a:p>
      </dgm:t>
    </dgm:pt>
    <dgm:pt modelId="{77FD95EC-C494-4D5A-A237-2E8127877CFC}" type="sibTrans" cxnId="{AD8D0108-10D5-466D-A570-881C89324FE2}">
      <dgm:prSet/>
      <dgm:spPr/>
      <dgm:t>
        <a:bodyPr/>
        <a:lstStyle/>
        <a:p>
          <a:endParaRPr lang="ru-RU"/>
        </a:p>
      </dgm:t>
    </dgm:pt>
    <dgm:pt modelId="{082E00A1-BE53-4F94-AFC8-4C6E403C963F}" type="pres">
      <dgm:prSet presAssocID="{DC6DF476-E90B-40BD-B44D-8A552001362C}" presName="Name0" presStyleCnt="0">
        <dgm:presLayoutVars>
          <dgm:dir/>
          <dgm:resizeHandles val="exact"/>
        </dgm:presLayoutVars>
      </dgm:prSet>
      <dgm:spPr/>
    </dgm:pt>
    <dgm:pt modelId="{B77C21EF-64F9-44EA-B1DE-23F456694D58}" type="pres">
      <dgm:prSet presAssocID="{72DC6679-E61F-42EE-AAC1-7B2476BF078A}" presName="node" presStyleLbl="node1" presStyleIdx="0" presStyleCnt="2" custScaleX="68667">
        <dgm:presLayoutVars>
          <dgm:bulletEnabled val="1"/>
        </dgm:presLayoutVars>
      </dgm:prSet>
      <dgm:spPr/>
    </dgm:pt>
    <dgm:pt modelId="{A163A475-5931-4E5F-9F83-667F8D84DAB8}" type="pres">
      <dgm:prSet presAssocID="{06E30052-72B6-47C5-8E10-DC7D99D26FA9}" presName="sibTrans" presStyleLbl="sibTrans2D1" presStyleIdx="0" presStyleCnt="1" custScaleX="65023"/>
      <dgm:spPr/>
    </dgm:pt>
    <dgm:pt modelId="{B5C1C7E0-CFD0-45B5-AD6C-CFC1CF7A1C51}" type="pres">
      <dgm:prSet presAssocID="{06E30052-72B6-47C5-8E10-DC7D99D26FA9}" presName="connectorText" presStyleLbl="sibTrans2D1" presStyleIdx="0" presStyleCnt="1"/>
      <dgm:spPr/>
    </dgm:pt>
    <dgm:pt modelId="{8DDB2082-2B7D-409B-ACB0-5ABF2DB01504}" type="pres">
      <dgm:prSet presAssocID="{64CFC25A-917C-4C47-BDD0-A7DFDFF7A082}" presName="node" presStyleLbl="node1" presStyleIdx="1" presStyleCnt="2">
        <dgm:presLayoutVars>
          <dgm:bulletEnabled val="1"/>
        </dgm:presLayoutVars>
      </dgm:prSet>
      <dgm:spPr/>
    </dgm:pt>
  </dgm:ptLst>
  <dgm:cxnLst>
    <dgm:cxn modelId="{AD8D0108-10D5-466D-A570-881C89324FE2}" srcId="{DC6DF476-E90B-40BD-B44D-8A552001362C}" destId="{64CFC25A-917C-4C47-BDD0-A7DFDFF7A082}" srcOrd="1" destOrd="0" parTransId="{D2559EB8-5D16-4C27-BF09-3945CD2172CA}" sibTransId="{77FD95EC-C494-4D5A-A237-2E8127877CFC}"/>
    <dgm:cxn modelId="{1C1B5712-1A4C-4D77-94F5-427AE1AA8C59}" srcId="{DC6DF476-E90B-40BD-B44D-8A552001362C}" destId="{72DC6679-E61F-42EE-AAC1-7B2476BF078A}" srcOrd="0" destOrd="0" parTransId="{EB13AD3E-BBB6-4654-A898-215D1BCF0CD8}" sibTransId="{06E30052-72B6-47C5-8E10-DC7D99D26FA9}"/>
    <dgm:cxn modelId="{F6B48F9A-5C87-4D9C-B29F-C03937523643}" type="presOf" srcId="{DC6DF476-E90B-40BD-B44D-8A552001362C}" destId="{082E00A1-BE53-4F94-AFC8-4C6E403C963F}" srcOrd="0" destOrd="0" presId="urn:microsoft.com/office/officeart/2005/8/layout/process1"/>
    <dgm:cxn modelId="{EFC114A4-8A39-4960-96E2-11B9463B3549}" type="presOf" srcId="{72DC6679-E61F-42EE-AAC1-7B2476BF078A}" destId="{B77C21EF-64F9-44EA-B1DE-23F456694D58}" srcOrd="0" destOrd="0" presId="urn:microsoft.com/office/officeart/2005/8/layout/process1"/>
    <dgm:cxn modelId="{B3D2AEA7-33CF-4361-BC3D-8CEE3573D0DD}" type="presOf" srcId="{06E30052-72B6-47C5-8E10-DC7D99D26FA9}" destId="{B5C1C7E0-CFD0-45B5-AD6C-CFC1CF7A1C51}" srcOrd="1" destOrd="0" presId="urn:microsoft.com/office/officeart/2005/8/layout/process1"/>
    <dgm:cxn modelId="{408358AC-A587-4AB0-B912-0F018C564C97}" type="presOf" srcId="{64CFC25A-917C-4C47-BDD0-A7DFDFF7A082}" destId="{8DDB2082-2B7D-409B-ACB0-5ABF2DB01504}" srcOrd="0" destOrd="0" presId="urn:microsoft.com/office/officeart/2005/8/layout/process1"/>
    <dgm:cxn modelId="{D83352D2-929F-493E-ADC0-D1AF01F4DBE3}" type="presOf" srcId="{06E30052-72B6-47C5-8E10-DC7D99D26FA9}" destId="{A163A475-5931-4E5F-9F83-667F8D84DAB8}" srcOrd="0" destOrd="0" presId="urn:microsoft.com/office/officeart/2005/8/layout/process1"/>
    <dgm:cxn modelId="{8FC3454B-74FD-4E9F-B0C0-DE17BABC9E9E}" type="presParOf" srcId="{082E00A1-BE53-4F94-AFC8-4C6E403C963F}" destId="{B77C21EF-64F9-44EA-B1DE-23F456694D58}" srcOrd="0" destOrd="0" presId="urn:microsoft.com/office/officeart/2005/8/layout/process1"/>
    <dgm:cxn modelId="{55B52380-E602-486C-AD03-8EC6CF6796D8}" type="presParOf" srcId="{082E00A1-BE53-4F94-AFC8-4C6E403C963F}" destId="{A163A475-5931-4E5F-9F83-667F8D84DAB8}" srcOrd="1" destOrd="0" presId="urn:microsoft.com/office/officeart/2005/8/layout/process1"/>
    <dgm:cxn modelId="{938E9D6F-49DA-4F0F-A61A-C854FED8867C}" type="presParOf" srcId="{A163A475-5931-4E5F-9F83-667F8D84DAB8}" destId="{B5C1C7E0-CFD0-45B5-AD6C-CFC1CF7A1C51}" srcOrd="0" destOrd="0" presId="urn:microsoft.com/office/officeart/2005/8/layout/process1"/>
    <dgm:cxn modelId="{31D327AD-7D2A-4BB6-AC04-79EC995425D2}" type="presParOf" srcId="{082E00A1-BE53-4F94-AFC8-4C6E403C963F}" destId="{8DDB2082-2B7D-409B-ACB0-5ABF2DB015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C4F748-4C1E-45A9-8E3D-993C4ED2E14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30EFC0-C351-49B2-AFCA-D55F914808B1}">
      <dgm:prSet phldrT="[Текст]" custT="1"/>
      <dgm:spPr>
        <a:noFill/>
        <a:ln>
          <a:solidFill>
            <a:schemeClr val="accent6"/>
          </a:solidFill>
        </a:ln>
      </dgm:spPr>
      <dgm:t>
        <a:bodyPr/>
        <a:lstStyle/>
        <a:p>
          <a:pPr rtl="0"/>
          <a:r>
            <a:rPr lang="ru-RU" sz="1200" b="0" dirty="0">
              <a:solidFill>
                <a:schemeClr val="tx1"/>
              </a:solidFill>
            </a:rPr>
            <a:t>ФЗ № 195-ФЗ «О проведении эксперимента по квотированию выбросов загрязняющих веществ в атмосферный воздух»</a:t>
          </a:r>
        </a:p>
      </dgm:t>
    </dgm:pt>
    <dgm:pt modelId="{B435CA8C-D8CB-4894-8130-7D339CC0C5A7}" type="parTrans" cxnId="{260FD188-F24C-4E39-89F5-E8563DFB3217}">
      <dgm:prSet/>
      <dgm:spPr/>
      <dgm:t>
        <a:bodyPr/>
        <a:lstStyle/>
        <a:p>
          <a:endParaRPr lang="ru-RU" sz="1200" b="0"/>
        </a:p>
      </dgm:t>
    </dgm:pt>
    <dgm:pt modelId="{83943A64-776B-46B3-9F6A-953CFF01C20C}" type="sibTrans" cxnId="{260FD188-F24C-4E39-89F5-E8563DFB3217}">
      <dgm:prSet/>
      <dgm:spPr/>
      <dgm:t>
        <a:bodyPr/>
        <a:lstStyle/>
        <a:p>
          <a:endParaRPr lang="ru-RU" sz="1200" b="0"/>
        </a:p>
      </dgm:t>
    </dgm:pt>
    <dgm:pt modelId="{6D3ADB50-C2D2-41B7-9DE7-CDDB7B13853F}">
      <dgm:prSet phldrT="[Текст]" custT="1"/>
      <dgm:spPr>
        <a:noFill/>
        <a:ln>
          <a:solidFill>
            <a:schemeClr val="accent6"/>
          </a:solidFill>
        </a:ln>
      </dgm:spPr>
      <dgm:t>
        <a:bodyPr/>
        <a:lstStyle/>
        <a:p>
          <a:pPr rtl="0"/>
          <a:endParaRPr lang="ru-RU" sz="1200" b="0" dirty="0">
            <a:solidFill>
              <a:schemeClr val="tx1"/>
            </a:solidFill>
          </a:endParaRPr>
        </a:p>
        <a:p>
          <a:pPr rtl="0"/>
          <a:endParaRPr lang="ru-RU" sz="1200" b="0" dirty="0">
            <a:solidFill>
              <a:schemeClr val="tx1"/>
            </a:solidFill>
          </a:endParaRPr>
        </a:p>
        <a:p>
          <a:pPr rtl="0"/>
          <a:r>
            <a:rPr lang="ru-RU" sz="1200" b="0" dirty="0">
              <a:solidFill>
                <a:schemeClr val="tx1"/>
              </a:solidFill>
            </a:rPr>
            <a:t>02.12.2021 уведомление АО «ЧТПЗ» об установленных квотах</a:t>
          </a:r>
        </a:p>
        <a:p>
          <a:pPr rtl="0"/>
          <a:endParaRPr lang="ru-RU" sz="1200" b="0" dirty="0">
            <a:solidFill>
              <a:schemeClr val="tx1"/>
            </a:solidFill>
          </a:endParaRPr>
        </a:p>
        <a:p>
          <a:pPr rtl="0"/>
          <a:endParaRPr lang="ru-RU" sz="1200" b="0" dirty="0">
            <a:solidFill>
              <a:schemeClr val="tx1"/>
            </a:solidFill>
          </a:endParaRPr>
        </a:p>
      </dgm:t>
    </dgm:pt>
    <dgm:pt modelId="{6E483B77-DAE1-497B-BDAD-966DC5519257}" type="parTrans" cxnId="{D85FB0B9-5BFF-40AE-A5E8-07E00FB6FC38}">
      <dgm:prSet/>
      <dgm:spPr/>
      <dgm:t>
        <a:bodyPr/>
        <a:lstStyle/>
        <a:p>
          <a:endParaRPr lang="ru-RU" sz="1200" b="0"/>
        </a:p>
      </dgm:t>
    </dgm:pt>
    <dgm:pt modelId="{135D2A98-C653-4B3A-AA44-1177936421CF}" type="sibTrans" cxnId="{D85FB0B9-5BFF-40AE-A5E8-07E00FB6FC38}">
      <dgm:prSet/>
      <dgm:spPr/>
      <dgm:t>
        <a:bodyPr/>
        <a:lstStyle/>
        <a:p>
          <a:endParaRPr lang="ru-RU" sz="1200" b="0"/>
        </a:p>
      </dgm:t>
    </dgm:pt>
    <dgm:pt modelId="{A1ACB69A-1765-4B0C-ABEE-C58F98940C4C}">
      <dgm:prSet phldrT="[Текст]" custT="1"/>
      <dgm:spPr>
        <a:noFill/>
        <a:ln>
          <a:solidFill>
            <a:schemeClr val="accent1"/>
          </a:solidFill>
        </a:ln>
      </dgm:spPr>
      <dgm:t>
        <a:bodyPr/>
        <a:lstStyle/>
        <a:p>
          <a:pPr rtl="0"/>
          <a:r>
            <a:rPr lang="ru-RU" sz="1200" b="0" dirty="0">
              <a:solidFill>
                <a:schemeClr val="tx1"/>
              </a:solidFill>
            </a:rPr>
            <a:t>Комплексный план мероприятий по достижению установленных квот выбросов</a:t>
          </a:r>
        </a:p>
      </dgm:t>
    </dgm:pt>
    <dgm:pt modelId="{39D0344D-0482-44F2-9DF9-DDD263A416C6}" type="parTrans" cxnId="{75E36C2D-D22C-4C7B-A432-DCE234D762E8}">
      <dgm:prSet/>
      <dgm:spPr/>
      <dgm:t>
        <a:bodyPr/>
        <a:lstStyle/>
        <a:p>
          <a:endParaRPr lang="ru-RU" sz="1200" b="0"/>
        </a:p>
      </dgm:t>
    </dgm:pt>
    <dgm:pt modelId="{4ED4F22D-4ECF-4E0C-BAB2-38615FFED32D}" type="sibTrans" cxnId="{75E36C2D-D22C-4C7B-A432-DCE234D762E8}">
      <dgm:prSet/>
      <dgm:spPr/>
      <dgm:t>
        <a:bodyPr/>
        <a:lstStyle/>
        <a:p>
          <a:endParaRPr lang="ru-RU" sz="1200" b="0"/>
        </a:p>
      </dgm:t>
    </dgm:pt>
    <dgm:pt modelId="{0B5ED496-0ED6-4EB5-BBCE-52CCF60872F5}" type="pres">
      <dgm:prSet presAssocID="{F4C4F748-4C1E-45A9-8E3D-993C4ED2E14A}" presName="Name0" presStyleCnt="0">
        <dgm:presLayoutVars>
          <dgm:chMax val="7"/>
          <dgm:chPref val="7"/>
          <dgm:dir/>
        </dgm:presLayoutVars>
      </dgm:prSet>
      <dgm:spPr/>
    </dgm:pt>
    <dgm:pt modelId="{F887A2FF-1B91-4865-86BB-07A3C9C9150B}" type="pres">
      <dgm:prSet presAssocID="{F4C4F748-4C1E-45A9-8E3D-993C4ED2E14A}" presName="Name1" presStyleCnt="0"/>
      <dgm:spPr/>
    </dgm:pt>
    <dgm:pt modelId="{8CFB36D8-6716-43CF-9F94-A6948E0A0AE4}" type="pres">
      <dgm:prSet presAssocID="{F4C4F748-4C1E-45A9-8E3D-993C4ED2E14A}" presName="cycle" presStyleCnt="0"/>
      <dgm:spPr/>
    </dgm:pt>
    <dgm:pt modelId="{2C7C765D-AB70-4633-8276-60F8DD58A3DA}" type="pres">
      <dgm:prSet presAssocID="{F4C4F748-4C1E-45A9-8E3D-993C4ED2E14A}" presName="srcNode" presStyleLbl="node1" presStyleIdx="0" presStyleCnt="3"/>
      <dgm:spPr/>
    </dgm:pt>
    <dgm:pt modelId="{2A591A6D-A892-47B7-B07B-827037AF9683}" type="pres">
      <dgm:prSet presAssocID="{F4C4F748-4C1E-45A9-8E3D-993C4ED2E14A}" presName="conn" presStyleLbl="parChTrans1D2" presStyleIdx="0" presStyleCnt="1" custLinFactNeighborX="-24154" custLinFactNeighborY="1097"/>
      <dgm:spPr/>
    </dgm:pt>
    <dgm:pt modelId="{76CE6949-E03A-41CE-BD66-377B13211B47}" type="pres">
      <dgm:prSet presAssocID="{F4C4F748-4C1E-45A9-8E3D-993C4ED2E14A}" presName="extraNode" presStyleLbl="node1" presStyleIdx="0" presStyleCnt="3"/>
      <dgm:spPr/>
    </dgm:pt>
    <dgm:pt modelId="{F7054797-3C60-4981-88ED-EEF49C103D53}" type="pres">
      <dgm:prSet presAssocID="{F4C4F748-4C1E-45A9-8E3D-993C4ED2E14A}" presName="dstNode" presStyleLbl="node1" presStyleIdx="0" presStyleCnt="3"/>
      <dgm:spPr/>
    </dgm:pt>
    <dgm:pt modelId="{E04232BE-9FB4-41FC-8767-20C2C01EE057}" type="pres">
      <dgm:prSet presAssocID="{CA30EFC0-C351-49B2-AFCA-D55F914808B1}" presName="text_1" presStyleLbl="node1" presStyleIdx="0" presStyleCnt="3">
        <dgm:presLayoutVars>
          <dgm:bulletEnabled val="1"/>
        </dgm:presLayoutVars>
      </dgm:prSet>
      <dgm:spPr/>
    </dgm:pt>
    <dgm:pt modelId="{E392A60A-D436-44AA-A4C8-5AEDA7B17034}" type="pres">
      <dgm:prSet presAssocID="{CA30EFC0-C351-49B2-AFCA-D55F914808B1}" presName="accent_1" presStyleCnt="0"/>
      <dgm:spPr/>
    </dgm:pt>
    <dgm:pt modelId="{5B498ACC-3F02-44BF-9D60-E41AA852E530}" type="pres">
      <dgm:prSet presAssocID="{CA30EFC0-C351-49B2-AFCA-D55F914808B1}" presName="accentRepeatNode" presStyleLbl="solidFgAcc1" presStyleIdx="0" presStyleCnt="3"/>
      <dgm:spPr/>
    </dgm:pt>
    <dgm:pt modelId="{790BD157-B0CD-4F25-9342-B822725A83E4}" type="pres">
      <dgm:prSet presAssocID="{6D3ADB50-C2D2-41B7-9DE7-CDDB7B13853F}" presName="text_2" presStyleLbl="node1" presStyleIdx="1" presStyleCnt="3">
        <dgm:presLayoutVars>
          <dgm:bulletEnabled val="1"/>
        </dgm:presLayoutVars>
      </dgm:prSet>
      <dgm:spPr/>
    </dgm:pt>
    <dgm:pt modelId="{20F65B06-B784-4D02-9EC7-028291699E1A}" type="pres">
      <dgm:prSet presAssocID="{6D3ADB50-C2D2-41B7-9DE7-CDDB7B13853F}" presName="accent_2" presStyleCnt="0"/>
      <dgm:spPr/>
    </dgm:pt>
    <dgm:pt modelId="{C11433D8-FA5A-4D37-98DB-8F3E5D46A8DE}" type="pres">
      <dgm:prSet presAssocID="{6D3ADB50-C2D2-41B7-9DE7-CDDB7B13853F}" presName="accentRepeatNode" presStyleLbl="solidFgAcc1" presStyleIdx="1" presStyleCnt="3"/>
      <dgm:spPr/>
    </dgm:pt>
    <dgm:pt modelId="{D5C0A238-0895-42A2-A3D7-3561F72BB917}" type="pres">
      <dgm:prSet presAssocID="{A1ACB69A-1765-4B0C-ABEE-C58F98940C4C}" presName="text_3" presStyleLbl="node1" presStyleIdx="2" presStyleCnt="3">
        <dgm:presLayoutVars>
          <dgm:bulletEnabled val="1"/>
        </dgm:presLayoutVars>
      </dgm:prSet>
      <dgm:spPr/>
    </dgm:pt>
    <dgm:pt modelId="{42C9DB7A-77BF-4C84-BCE0-913A68C8A564}" type="pres">
      <dgm:prSet presAssocID="{A1ACB69A-1765-4B0C-ABEE-C58F98940C4C}" presName="accent_3" presStyleCnt="0"/>
      <dgm:spPr/>
    </dgm:pt>
    <dgm:pt modelId="{ED9920C0-C2B6-432E-869D-707DEF986502}" type="pres">
      <dgm:prSet presAssocID="{A1ACB69A-1765-4B0C-ABEE-C58F98940C4C}" presName="accentRepeatNode" presStyleLbl="solidFgAcc1" presStyleIdx="2" presStyleCnt="3"/>
      <dgm:spPr/>
    </dgm:pt>
  </dgm:ptLst>
  <dgm:cxnLst>
    <dgm:cxn modelId="{13745411-67DD-4534-9403-9E5B0F857D39}" type="presOf" srcId="{83943A64-776B-46B3-9F6A-953CFF01C20C}" destId="{2A591A6D-A892-47B7-B07B-827037AF9683}" srcOrd="0" destOrd="0" presId="urn:microsoft.com/office/officeart/2008/layout/VerticalCurvedList"/>
    <dgm:cxn modelId="{59BD051D-D83C-4E8B-8C2E-BB0D94ECC5CA}" type="presOf" srcId="{F4C4F748-4C1E-45A9-8E3D-993C4ED2E14A}" destId="{0B5ED496-0ED6-4EB5-BBCE-52CCF60872F5}" srcOrd="0" destOrd="0" presId="urn:microsoft.com/office/officeart/2008/layout/VerticalCurvedList"/>
    <dgm:cxn modelId="{75E36C2D-D22C-4C7B-A432-DCE234D762E8}" srcId="{F4C4F748-4C1E-45A9-8E3D-993C4ED2E14A}" destId="{A1ACB69A-1765-4B0C-ABEE-C58F98940C4C}" srcOrd="2" destOrd="0" parTransId="{39D0344D-0482-44F2-9DF9-DDD263A416C6}" sibTransId="{4ED4F22D-4ECF-4E0C-BAB2-38615FFED32D}"/>
    <dgm:cxn modelId="{57E7FB3B-1477-4644-80E2-9936C8577AE6}" type="presOf" srcId="{A1ACB69A-1765-4B0C-ABEE-C58F98940C4C}" destId="{D5C0A238-0895-42A2-A3D7-3561F72BB917}" srcOrd="0" destOrd="0" presId="urn:microsoft.com/office/officeart/2008/layout/VerticalCurvedList"/>
    <dgm:cxn modelId="{E525226D-D885-4C28-BA7F-B45AEE3BA422}" type="presOf" srcId="{CA30EFC0-C351-49B2-AFCA-D55F914808B1}" destId="{E04232BE-9FB4-41FC-8767-20C2C01EE057}" srcOrd="0" destOrd="0" presId="urn:microsoft.com/office/officeart/2008/layout/VerticalCurvedList"/>
    <dgm:cxn modelId="{5CC7AA4D-8467-4A38-A226-76159B1B5DEF}" type="presOf" srcId="{6D3ADB50-C2D2-41B7-9DE7-CDDB7B13853F}" destId="{790BD157-B0CD-4F25-9342-B822725A83E4}" srcOrd="0" destOrd="0" presId="urn:microsoft.com/office/officeart/2008/layout/VerticalCurvedList"/>
    <dgm:cxn modelId="{260FD188-F24C-4E39-89F5-E8563DFB3217}" srcId="{F4C4F748-4C1E-45A9-8E3D-993C4ED2E14A}" destId="{CA30EFC0-C351-49B2-AFCA-D55F914808B1}" srcOrd="0" destOrd="0" parTransId="{B435CA8C-D8CB-4894-8130-7D339CC0C5A7}" sibTransId="{83943A64-776B-46B3-9F6A-953CFF01C20C}"/>
    <dgm:cxn modelId="{D85FB0B9-5BFF-40AE-A5E8-07E00FB6FC38}" srcId="{F4C4F748-4C1E-45A9-8E3D-993C4ED2E14A}" destId="{6D3ADB50-C2D2-41B7-9DE7-CDDB7B13853F}" srcOrd="1" destOrd="0" parTransId="{6E483B77-DAE1-497B-BDAD-966DC5519257}" sibTransId="{135D2A98-C653-4B3A-AA44-1177936421CF}"/>
    <dgm:cxn modelId="{F1A730F4-7180-482E-A56C-87E82FAD0065}" type="presParOf" srcId="{0B5ED496-0ED6-4EB5-BBCE-52CCF60872F5}" destId="{F887A2FF-1B91-4865-86BB-07A3C9C9150B}" srcOrd="0" destOrd="0" presId="urn:microsoft.com/office/officeart/2008/layout/VerticalCurvedList"/>
    <dgm:cxn modelId="{9E59A94D-9E2F-42E0-B73C-BDE6E0E8CFE5}" type="presParOf" srcId="{F887A2FF-1B91-4865-86BB-07A3C9C9150B}" destId="{8CFB36D8-6716-43CF-9F94-A6948E0A0AE4}" srcOrd="0" destOrd="0" presId="urn:microsoft.com/office/officeart/2008/layout/VerticalCurvedList"/>
    <dgm:cxn modelId="{72450D62-94FD-40C5-BED3-BAA5244129DA}" type="presParOf" srcId="{8CFB36D8-6716-43CF-9F94-A6948E0A0AE4}" destId="{2C7C765D-AB70-4633-8276-60F8DD58A3DA}" srcOrd="0" destOrd="0" presId="urn:microsoft.com/office/officeart/2008/layout/VerticalCurvedList"/>
    <dgm:cxn modelId="{61EBB5C6-C02E-47A6-8491-F801F46DE00D}" type="presParOf" srcId="{8CFB36D8-6716-43CF-9F94-A6948E0A0AE4}" destId="{2A591A6D-A892-47B7-B07B-827037AF9683}" srcOrd="1" destOrd="0" presId="urn:microsoft.com/office/officeart/2008/layout/VerticalCurvedList"/>
    <dgm:cxn modelId="{8602EAB2-47EF-4C20-8851-11F63ED40682}" type="presParOf" srcId="{8CFB36D8-6716-43CF-9F94-A6948E0A0AE4}" destId="{76CE6949-E03A-41CE-BD66-377B13211B47}" srcOrd="2" destOrd="0" presId="urn:microsoft.com/office/officeart/2008/layout/VerticalCurvedList"/>
    <dgm:cxn modelId="{6D72218B-015D-42CF-A34C-D5C7D6D9FA7E}" type="presParOf" srcId="{8CFB36D8-6716-43CF-9F94-A6948E0A0AE4}" destId="{F7054797-3C60-4981-88ED-EEF49C103D53}" srcOrd="3" destOrd="0" presId="urn:microsoft.com/office/officeart/2008/layout/VerticalCurvedList"/>
    <dgm:cxn modelId="{750845B2-5C94-41B9-AE14-FD45BAEAEA25}" type="presParOf" srcId="{F887A2FF-1B91-4865-86BB-07A3C9C9150B}" destId="{E04232BE-9FB4-41FC-8767-20C2C01EE057}" srcOrd="1" destOrd="0" presId="urn:microsoft.com/office/officeart/2008/layout/VerticalCurvedList"/>
    <dgm:cxn modelId="{2D53B605-231E-4871-8F39-3A8B30A60877}" type="presParOf" srcId="{F887A2FF-1B91-4865-86BB-07A3C9C9150B}" destId="{E392A60A-D436-44AA-A4C8-5AEDA7B17034}" srcOrd="2" destOrd="0" presId="urn:microsoft.com/office/officeart/2008/layout/VerticalCurvedList"/>
    <dgm:cxn modelId="{D054A585-047D-46C3-97FD-81DF2E100C40}" type="presParOf" srcId="{E392A60A-D436-44AA-A4C8-5AEDA7B17034}" destId="{5B498ACC-3F02-44BF-9D60-E41AA852E530}" srcOrd="0" destOrd="0" presId="urn:microsoft.com/office/officeart/2008/layout/VerticalCurvedList"/>
    <dgm:cxn modelId="{39D2F1CA-73E1-4461-9DBA-CF3D4386E404}" type="presParOf" srcId="{F887A2FF-1B91-4865-86BB-07A3C9C9150B}" destId="{790BD157-B0CD-4F25-9342-B822725A83E4}" srcOrd="3" destOrd="0" presId="urn:microsoft.com/office/officeart/2008/layout/VerticalCurvedList"/>
    <dgm:cxn modelId="{680BC97A-39F6-4C19-AA5B-32691DEBF178}" type="presParOf" srcId="{F887A2FF-1B91-4865-86BB-07A3C9C9150B}" destId="{20F65B06-B784-4D02-9EC7-028291699E1A}" srcOrd="4" destOrd="0" presId="urn:microsoft.com/office/officeart/2008/layout/VerticalCurvedList"/>
    <dgm:cxn modelId="{B08F562E-91CE-4545-AD87-1575B4CE863A}" type="presParOf" srcId="{20F65B06-B784-4D02-9EC7-028291699E1A}" destId="{C11433D8-FA5A-4D37-98DB-8F3E5D46A8DE}" srcOrd="0" destOrd="0" presId="urn:microsoft.com/office/officeart/2008/layout/VerticalCurvedList"/>
    <dgm:cxn modelId="{A877C363-DAD3-47AF-976D-B12F05A8584C}" type="presParOf" srcId="{F887A2FF-1B91-4865-86BB-07A3C9C9150B}" destId="{D5C0A238-0895-42A2-A3D7-3561F72BB917}" srcOrd="5" destOrd="0" presId="urn:microsoft.com/office/officeart/2008/layout/VerticalCurvedList"/>
    <dgm:cxn modelId="{E0E1304F-98E6-4D31-9BF9-77B8EF5EAC12}" type="presParOf" srcId="{F887A2FF-1B91-4865-86BB-07A3C9C9150B}" destId="{42C9DB7A-77BF-4C84-BCE0-913A68C8A564}" srcOrd="6" destOrd="0" presId="urn:microsoft.com/office/officeart/2008/layout/VerticalCurvedList"/>
    <dgm:cxn modelId="{1E17E6B4-2089-4410-90A9-303B351CA2F6}" type="presParOf" srcId="{42C9DB7A-77BF-4C84-BCE0-913A68C8A564}" destId="{ED9920C0-C2B6-432E-869D-707DEF98650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41C003-2267-40FC-A389-3346368E044A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579B8485-420C-4E41-A251-5019D53E502E}">
      <dgm:prSet phldrT="[Text]" custT="1"/>
      <dgm:spPr>
        <a:ln>
          <a:solidFill>
            <a:srgbClr val="FF7927"/>
          </a:solidFill>
        </a:ln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Внедрение единых подходов на предприятиях Группы ТМК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837A43-EE81-4180-954E-EC2A9080AC4D}" type="parTrans" cxnId="{3D6BE4B6-8A10-467C-BCFC-EF6F9FAAEB81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E1B2DF-CDFE-425F-B794-A5274D5B20FF}" type="sibTrans" cxnId="{3D6BE4B6-8A10-467C-BCFC-EF6F9FAAEB81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0FE7AD-BA85-463C-A994-5D70C529D876}">
      <dgm:prSet phldrT="[Text]" custT="1"/>
      <dgm:spPr>
        <a:ln>
          <a:solidFill>
            <a:srgbClr val="EC6608"/>
          </a:solidFill>
        </a:ln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безопасных маршрутов на промплощадках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858495-05AF-4086-8234-6C689E31FAC0}" type="parTrans" cxnId="{CE64E8C6-75F1-4390-A682-01BE29A05E44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289CBF-CDAF-4C7A-9B1D-07DD52332466}" type="sibTrans" cxnId="{CE64E8C6-75F1-4390-A682-01BE29A05E44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6C21F5-9C34-44F9-8E6B-E3D8EE91DC87}">
      <dgm:prSet phldrT="[Text]" custT="1"/>
      <dgm:spPr>
        <a:ln>
          <a:solidFill>
            <a:srgbClr val="FF7923"/>
          </a:solidFill>
        </a:ln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единой системы внутренних и внешних коммуникаций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906625-43F8-4106-8B93-D797A59E5B78}" type="parTrans" cxnId="{6B78F267-9AA6-441D-ADAE-69B89AE5B4A9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39B0FA-0113-49FF-9A13-FB0EAD951551}" type="sibTrans" cxnId="{6B78F267-9AA6-441D-ADAE-69B89AE5B4A9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F43FF8-A675-441D-8A20-927C250D2662}">
      <dgm:prSet phldrT="[Text]" custT="1"/>
      <dgm:spPr>
        <a:ln>
          <a:solidFill>
            <a:srgbClr val="FF7927"/>
          </a:solidFill>
        </a:ln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и популяризация объектов промышленного наследия, развитие экосистемы  корпоративных музеев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316A5-03FB-4B5F-98A3-AD8D0A271A3D}" type="parTrans" cxnId="{FC24EB31-8794-42C9-AD51-86436D5F3960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A83E08-C33A-424B-A2AC-27B090FFA337}" type="sibTrans" cxnId="{FC24EB31-8794-42C9-AD51-86436D5F3960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92A06F-449D-4B7D-80F1-A2F5FFAFD631}">
      <dgm:prSet phldrT="[Text]" custT="1"/>
      <dgm:spPr>
        <a:ln>
          <a:solidFill>
            <a:srgbClr val="EC6608"/>
          </a:solidFill>
        </a:ln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и совершенствование системы стандартов взаимодействия с заинтересованными сторонами</a:t>
          </a:r>
          <a:b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и контрагентами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2C5953-F79B-4B9F-BA7D-0D87B6EFC00A}" type="parTrans" cxnId="{13EEA7C1-510A-4712-9AE3-62915ED78E76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C3AF31-BFC0-43B5-88D8-020EC85AFE55}" type="sibTrans" cxnId="{13EEA7C1-510A-4712-9AE3-62915ED78E76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AA1853-A363-4C88-9132-CB0F1AF21C67}" type="pres">
      <dgm:prSet presAssocID="{8241C003-2267-40FC-A389-3346368E044A}" presName="linear" presStyleCnt="0">
        <dgm:presLayoutVars>
          <dgm:animLvl val="lvl"/>
          <dgm:resizeHandles val="exact"/>
        </dgm:presLayoutVars>
      </dgm:prSet>
      <dgm:spPr/>
    </dgm:pt>
    <dgm:pt modelId="{0D77BED9-20CD-402B-9CD4-FAF5779173BC}" type="pres">
      <dgm:prSet presAssocID="{579B8485-420C-4E41-A251-5019D53E502E}" presName="parentText" presStyleLbl="node1" presStyleIdx="0" presStyleCnt="5" custScaleY="77474">
        <dgm:presLayoutVars>
          <dgm:chMax val="0"/>
          <dgm:bulletEnabled val="1"/>
        </dgm:presLayoutVars>
      </dgm:prSet>
      <dgm:spPr/>
    </dgm:pt>
    <dgm:pt modelId="{334006C4-6E05-4C82-9651-C375176FA950}" type="pres">
      <dgm:prSet presAssocID="{94E1B2DF-CDFE-425F-B794-A5274D5B20FF}" presName="spacer" presStyleCnt="0"/>
      <dgm:spPr/>
    </dgm:pt>
    <dgm:pt modelId="{661E9BB8-FC4A-4296-8CAD-A6013B8065EA}" type="pres">
      <dgm:prSet presAssocID="{A10FE7AD-BA85-463C-A994-5D70C529D876}" presName="parentText" presStyleLbl="node1" presStyleIdx="1" presStyleCnt="5" custScaleY="77474">
        <dgm:presLayoutVars>
          <dgm:chMax val="0"/>
          <dgm:bulletEnabled val="1"/>
        </dgm:presLayoutVars>
      </dgm:prSet>
      <dgm:spPr/>
    </dgm:pt>
    <dgm:pt modelId="{833F2C96-D600-4A7D-8547-EB6EB2B1B7E6}" type="pres">
      <dgm:prSet presAssocID="{05289CBF-CDAF-4C7A-9B1D-07DD52332466}" presName="spacer" presStyleCnt="0"/>
      <dgm:spPr/>
    </dgm:pt>
    <dgm:pt modelId="{24CD981D-8CB8-4F83-B705-0CB55CEF8139}" type="pres">
      <dgm:prSet presAssocID="{D56C21F5-9C34-44F9-8E6B-E3D8EE91DC87}" presName="parentText" presStyleLbl="node1" presStyleIdx="2" presStyleCnt="5" custScaleY="77474">
        <dgm:presLayoutVars>
          <dgm:chMax val="0"/>
          <dgm:bulletEnabled val="1"/>
        </dgm:presLayoutVars>
      </dgm:prSet>
      <dgm:spPr/>
    </dgm:pt>
    <dgm:pt modelId="{C6697B56-548F-4E70-B164-4E5CF41A742B}" type="pres">
      <dgm:prSet presAssocID="{3939B0FA-0113-49FF-9A13-FB0EAD951551}" presName="spacer" presStyleCnt="0"/>
      <dgm:spPr/>
    </dgm:pt>
    <dgm:pt modelId="{36C1AC8F-F528-4D50-AAED-F35E911F61EE}" type="pres">
      <dgm:prSet presAssocID="{93F43FF8-A675-441D-8A20-927C250D2662}" presName="parentText" presStyleLbl="node1" presStyleIdx="3" presStyleCnt="5" custScaleY="77474">
        <dgm:presLayoutVars>
          <dgm:chMax val="0"/>
          <dgm:bulletEnabled val="1"/>
        </dgm:presLayoutVars>
      </dgm:prSet>
      <dgm:spPr/>
    </dgm:pt>
    <dgm:pt modelId="{FDDFCD52-CF6D-4E7A-BA1D-290AC53833B5}" type="pres">
      <dgm:prSet presAssocID="{7BA83E08-C33A-424B-A2AC-27B090FFA337}" presName="spacer" presStyleCnt="0"/>
      <dgm:spPr/>
    </dgm:pt>
    <dgm:pt modelId="{6780073E-EF85-4A09-924C-3B8AE163B53A}" type="pres">
      <dgm:prSet presAssocID="{0292A06F-449D-4B7D-80F1-A2F5FFAFD63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6F2F91C-8F50-4E6D-8B33-20143410BC12}" type="presOf" srcId="{93F43FF8-A675-441D-8A20-927C250D2662}" destId="{36C1AC8F-F528-4D50-AAED-F35E911F61EE}" srcOrd="0" destOrd="0" presId="urn:microsoft.com/office/officeart/2005/8/layout/vList2"/>
    <dgm:cxn modelId="{9632BA27-9EB5-44F8-8E55-D4BE5070E0D9}" type="presOf" srcId="{579B8485-420C-4E41-A251-5019D53E502E}" destId="{0D77BED9-20CD-402B-9CD4-FAF5779173BC}" srcOrd="0" destOrd="0" presId="urn:microsoft.com/office/officeart/2005/8/layout/vList2"/>
    <dgm:cxn modelId="{FC24EB31-8794-42C9-AD51-86436D5F3960}" srcId="{8241C003-2267-40FC-A389-3346368E044A}" destId="{93F43FF8-A675-441D-8A20-927C250D2662}" srcOrd="3" destOrd="0" parTransId="{3E1316A5-03FB-4B5F-98A3-AD8D0A271A3D}" sibTransId="{7BA83E08-C33A-424B-A2AC-27B090FFA337}"/>
    <dgm:cxn modelId="{7E1D3A41-3F9B-4520-BB4C-C27A0759D333}" type="presOf" srcId="{0292A06F-449D-4B7D-80F1-A2F5FFAFD631}" destId="{6780073E-EF85-4A09-924C-3B8AE163B53A}" srcOrd="0" destOrd="0" presId="urn:microsoft.com/office/officeart/2005/8/layout/vList2"/>
    <dgm:cxn modelId="{6B78F267-9AA6-441D-ADAE-69B89AE5B4A9}" srcId="{8241C003-2267-40FC-A389-3346368E044A}" destId="{D56C21F5-9C34-44F9-8E6B-E3D8EE91DC87}" srcOrd="2" destOrd="0" parTransId="{94906625-43F8-4106-8B93-D797A59E5B78}" sibTransId="{3939B0FA-0113-49FF-9A13-FB0EAD951551}"/>
    <dgm:cxn modelId="{2904E181-D6B7-433F-A3E5-6A4B7F198391}" type="presOf" srcId="{D56C21F5-9C34-44F9-8E6B-E3D8EE91DC87}" destId="{24CD981D-8CB8-4F83-B705-0CB55CEF8139}" srcOrd="0" destOrd="0" presId="urn:microsoft.com/office/officeart/2005/8/layout/vList2"/>
    <dgm:cxn modelId="{2D3B2190-4749-420A-A105-2A33A49BD611}" type="presOf" srcId="{A10FE7AD-BA85-463C-A994-5D70C529D876}" destId="{661E9BB8-FC4A-4296-8CAD-A6013B8065EA}" srcOrd="0" destOrd="0" presId="urn:microsoft.com/office/officeart/2005/8/layout/vList2"/>
    <dgm:cxn modelId="{3D6BE4B6-8A10-467C-BCFC-EF6F9FAAEB81}" srcId="{8241C003-2267-40FC-A389-3346368E044A}" destId="{579B8485-420C-4E41-A251-5019D53E502E}" srcOrd="0" destOrd="0" parTransId="{E3837A43-EE81-4180-954E-EC2A9080AC4D}" sibTransId="{94E1B2DF-CDFE-425F-B794-A5274D5B20FF}"/>
    <dgm:cxn modelId="{13EEA7C1-510A-4712-9AE3-62915ED78E76}" srcId="{8241C003-2267-40FC-A389-3346368E044A}" destId="{0292A06F-449D-4B7D-80F1-A2F5FFAFD631}" srcOrd="4" destOrd="0" parTransId="{5C2C5953-F79B-4B9F-BA7D-0D87B6EFC00A}" sibTransId="{61C3AF31-BFC0-43B5-88D8-020EC85AFE55}"/>
    <dgm:cxn modelId="{CE64E8C6-75F1-4390-A682-01BE29A05E44}" srcId="{8241C003-2267-40FC-A389-3346368E044A}" destId="{A10FE7AD-BA85-463C-A994-5D70C529D876}" srcOrd="1" destOrd="0" parTransId="{59858495-05AF-4086-8234-6C689E31FAC0}" sibTransId="{05289CBF-CDAF-4C7A-9B1D-07DD52332466}"/>
    <dgm:cxn modelId="{016F1FF3-F9BE-48CF-A49B-8B7FAA73D5C5}" type="presOf" srcId="{8241C003-2267-40FC-A389-3346368E044A}" destId="{C0AA1853-A363-4C88-9132-CB0F1AF21C67}" srcOrd="0" destOrd="0" presId="urn:microsoft.com/office/officeart/2005/8/layout/vList2"/>
    <dgm:cxn modelId="{7C0E558D-ABFF-4DEB-B838-4F9765A0B8B0}" type="presParOf" srcId="{C0AA1853-A363-4C88-9132-CB0F1AF21C67}" destId="{0D77BED9-20CD-402B-9CD4-FAF5779173BC}" srcOrd="0" destOrd="0" presId="urn:microsoft.com/office/officeart/2005/8/layout/vList2"/>
    <dgm:cxn modelId="{44479F69-4DD9-4B78-9EBA-87A474EF0F4A}" type="presParOf" srcId="{C0AA1853-A363-4C88-9132-CB0F1AF21C67}" destId="{334006C4-6E05-4C82-9651-C375176FA950}" srcOrd="1" destOrd="0" presId="urn:microsoft.com/office/officeart/2005/8/layout/vList2"/>
    <dgm:cxn modelId="{30C63F3C-5278-4E06-B137-73A0FA4A093D}" type="presParOf" srcId="{C0AA1853-A363-4C88-9132-CB0F1AF21C67}" destId="{661E9BB8-FC4A-4296-8CAD-A6013B8065EA}" srcOrd="2" destOrd="0" presId="urn:microsoft.com/office/officeart/2005/8/layout/vList2"/>
    <dgm:cxn modelId="{E0675989-0459-494C-864F-0B90EC1C6B49}" type="presParOf" srcId="{C0AA1853-A363-4C88-9132-CB0F1AF21C67}" destId="{833F2C96-D600-4A7D-8547-EB6EB2B1B7E6}" srcOrd="3" destOrd="0" presId="urn:microsoft.com/office/officeart/2005/8/layout/vList2"/>
    <dgm:cxn modelId="{1C9E0EEB-07C0-41EE-9A24-DF2E38DDEDD0}" type="presParOf" srcId="{C0AA1853-A363-4C88-9132-CB0F1AF21C67}" destId="{24CD981D-8CB8-4F83-B705-0CB55CEF8139}" srcOrd="4" destOrd="0" presId="urn:microsoft.com/office/officeart/2005/8/layout/vList2"/>
    <dgm:cxn modelId="{8C7B0188-334C-4E18-BBE0-5EC4D84A9BE9}" type="presParOf" srcId="{C0AA1853-A363-4C88-9132-CB0F1AF21C67}" destId="{C6697B56-548F-4E70-B164-4E5CF41A742B}" srcOrd="5" destOrd="0" presId="urn:microsoft.com/office/officeart/2005/8/layout/vList2"/>
    <dgm:cxn modelId="{92C95CF2-B7F3-4107-9CBA-CB53E38E934F}" type="presParOf" srcId="{C0AA1853-A363-4C88-9132-CB0F1AF21C67}" destId="{36C1AC8F-F528-4D50-AAED-F35E911F61EE}" srcOrd="6" destOrd="0" presId="urn:microsoft.com/office/officeart/2005/8/layout/vList2"/>
    <dgm:cxn modelId="{820155F4-3664-412B-BC24-D59091765E4B}" type="presParOf" srcId="{C0AA1853-A363-4C88-9132-CB0F1AF21C67}" destId="{FDDFCD52-CF6D-4E7A-BA1D-290AC53833B5}" srcOrd="7" destOrd="0" presId="urn:microsoft.com/office/officeart/2005/8/layout/vList2"/>
    <dgm:cxn modelId="{DF2653F6-61E7-4902-A6DF-001076B82DDB}" type="presParOf" srcId="{C0AA1853-A363-4C88-9132-CB0F1AF21C67}" destId="{6780073E-EF85-4A09-924C-3B8AE163B53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0B3084-A235-4CA3-8638-F08E7617F70F}">
      <dsp:nvSpPr>
        <dsp:cNvPr id="0" name=""/>
        <dsp:cNvSpPr/>
      </dsp:nvSpPr>
      <dsp:spPr>
        <a:xfrm>
          <a:off x="9822" y="226283"/>
          <a:ext cx="1824368" cy="6383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Verdana" panose="020B0604030504040204" pitchFamily="34" charset="0"/>
              <a:ea typeface="Verdana" panose="020B0604030504040204" pitchFamily="34" charset="0"/>
            </a:rPr>
            <a:t>Стратегия</a:t>
          </a:r>
          <a:endParaRPr lang="ru-RU" sz="105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8517" y="244978"/>
        <a:ext cx="1786978" cy="600916"/>
      </dsp:txXfrm>
    </dsp:sp>
    <dsp:sp modelId="{78683E7C-71B6-455A-AEAE-8703C2489586}">
      <dsp:nvSpPr>
        <dsp:cNvPr id="0" name=""/>
        <dsp:cNvSpPr/>
      </dsp:nvSpPr>
      <dsp:spPr>
        <a:xfrm>
          <a:off x="1904249" y="360835"/>
          <a:ext cx="386766" cy="452443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85000"/>
          </a:schemeClr>
        </a:solidFill>
        <a:ln>
          <a:solidFill>
            <a:schemeClr val="bg1">
              <a:lumMod val="8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1904249" y="451324"/>
        <a:ext cx="270736" cy="271465"/>
      </dsp:txXfrm>
    </dsp:sp>
    <dsp:sp modelId="{66569D13-E933-47FA-88D3-0609375B7FB9}">
      <dsp:nvSpPr>
        <dsp:cNvPr id="0" name=""/>
        <dsp:cNvSpPr/>
      </dsp:nvSpPr>
      <dsp:spPr>
        <a:xfrm>
          <a:off x="2563938" y="226283"/>
          <a:ext cx="1824368" cy="6383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Verdana" panose="020B0604030504040204" pitchFamily="34" charset="0"/>
              <a:ea typeface="Verdana" panose="020B0604030504040204" pitchFamily="34" charset="0"/>
            </a:rPr>
            <a:t>Политика</a:t>
          </a:r>
        </a:p>
      </dsp:txBody>
      <dsp:txXfrm>
        <a:off x="2582633" y="244978"/>
        <a:ext cx="1786978" cy="600916"/>
      </dsp:txXfrm>
    </dsp:sp>
    <dsp:sp modelId="{850A64F3-BC55-4CD0-B633-3536B7355FC4}">
      <dsp:nvSpPr>
        <dsp:cNvPr id="0" name=""/>
        <dsp:cNvSpPr/>
      </dsp:nvSpPr>
      <dsp:spPr>
        <a:xfrm>
          <a:off x="4454130" y="372580"/>
          <a:ext cx="386766" cy="452443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85000"/>
          </a:schemeClr>
        </a:solidFill>
        <a:ln>
          <a:solidFill>
            <a:schemeClr val="bg1">
              <a:lumMod val="8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4454130" y="463069"/>
        <a:ext cx="270736" cy="271465"/>
      </dsp:txXfrm>
    </dsp:sp>
    <dsp:sp modelId="{A231ACC5-7AE7-432B-A17F-FE4002A9D697}">
      <dsp:nvSpPr>
        <dsp:cNvPr id="0" name=""/>
        <dsp:cNvSpPr/>
      </dsp:nvSpPr>
      <dsp:spPr>
        <a:xfrm>
          <a:off x="5118054" y="226283"/>
          <a:ext cx="1824368" cy="6383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Verdana" panose="020B0604030504040204" pitchFamily="34" charset="0"/>
              <a:ea typeface="Verdana" panose="020B0604030504040204" pitchFamily="34" charset="0"/>
            </a:rPr>
            <a:t>Дорожная карта</a:t>
          </a:r>
        </a:p>
      </dsp:txBody>
      <dsp:txXfrm>
        <a:off x="5136749" y="244978"/>
        <a:ext cx="1786978" cy="600916"/>
      </dsp:txXfrm>
    </dsp:sp>
    <dsp:sp modelId="{6737B191-D875-4A1E-846A-BCF26FE5B720}">
      <dsp:nvSpPr>
        <dsp:cNvPr id="0" name=""/>
        <dsp:cNvSpPr/>
      </dsp:nvSpPr>
      <dsp:spPr>
        <a:xfrm>
          <a:off x="7031823" y="363821"/>
          <a:ext cx="386766" cy="452443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85000"/>
          </a:schemeClr>
        </a:solidFill>
        <a:ln>
          <a:solidFill>
            <a:schemeClr val="bg1">
              <a:lumMod val="8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7031823" y="454310"/>
        <a:ext cx="270736" cy="271465"/>
      </dsp:txXfrm>
    </dsp:sp>
    <dsp:sp modelId="{5B701B22-36FF-4AC1-94DE-2A06C3C38E77}">
      <dsp:nvSpPr>
        <dsp:cNvPr id="0" name=""/>
        <dsp:cNvSpPr/>
      </dsp:nvSpPr>
      <dsp:spPr>
        <a:xfrm>
          <a:off x="7672170" y="226283"/>
          <a:ext cx="2251234" cy="6383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Verdana" panose="020B0604030504040204" pitchFamily="34" charset="0"/>
              <a:ea typeface="Verdana" panose="020B0604030504040204" pitchFamily="34" charset="0"/>
            </a:rPr>
            <a:t>  Коммуникационный план</a:t>
          </a:r>
        </a:p>
      </dsp:txBody>
      <dsp:txXfrm>
        <a:off x="7690865" y="244978"/>
        <a:ext cx="2213844" cy="600916"/>
      </dsp:txXfrm>
    </dsp:sp>
    <dsp:sp modelId="{B11AE08F-8D78-4FE0-B8B1-23377F9EFA7E}">
      <dsp:nvSpPr>
        <dsp:cNvPr id="0" name=""/>
        <dsp:cNvSpPr/>
      </dsp:nvSpPr>
      <dsp:spPr>
        <a:xfrm>
          <a:off x="9990002" y="359844"/>
          <a:ext cx="386766" cy="452443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85000"/>
          </a:schemeClr>
        </a:solidFill>
        <a:ln>
          <a:solidFill>
            <a:schemeClr val="bg1">
              <a:lumMod val="8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9990002" y="450333"/>
        <a:ext cx="270736" cy="271465"/>
      </dsp:txXfrm>
    </dsp:sp>
    <dsp:sp modelId="{8A4FE489-8534-4D9B-A63D-698B9E9971DC}">
      <dsp:nvSpPr>
        <dsp:cNvPr id="0" name=""/>
        <dsp:cNvSpPr/>
      </dsp:nvSpPr>
      <dsp:spPr>
        <a:xfrm>
          <a:off x="10653153" y="226283"/>
          <a:ext cx="1824368" cy="6383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Verdana" panose="020B0604030504040204" pitchFamily="34" charset="0"/>
              <a:ea typeface="Verdana" panose="020B0604030504040204" pitchFamily="34" charset="0"/>
            </a:rPr>
            <a:t>  Корпоративная программа</a:t>
          </a:r>
        </a:p>
      </dsp:txBody>
      <dsp:txXfrm>
        <a:off x="10671848" y="244978"/>
        <a:ext cx="1786978" cy="6009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C21EF-64F9-44EA-B1DE-23F456694D58}">
      <dsp:nvSpPr>
        <dsp:cNvPr id="0" name=""/>
        <dsp:cNvSpPr/>
      </dsp:nvSpPr>
      <dsp:spPr>
        <a:xfrm>
          <a:off x="2847" y="0"/>
          <a:ext cx="3927638" cy="765967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Охрана окружающей среды</a:t>
          </a:r>
        </a:p>
      </dsp:txBody>
      <dsp:txXfrm>
        <a:off x="25281" y="22434"/>
        <a:ext cx="3882770" cy="721099"/>
      </dsp:txXfrm>
    </dsp:sp>
    <dsp:sp modelId="{A163A475-5931-4E5F-9F83-667F8D84DAB8}">
      <dsp:nvSpPr>
        <dsp:cNvPr id="0" name=""/>
        <dsp:cNvSpPr/>
      </dsp:nvSpPr>
      <dsp:spPr>
        <a:xfrm>
          <a:off x="4714535" y="0"/>
          <a:ext cx="788471" cy="7659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300" kern="1200"/>
        </a:p>
      </dsp:txBody>
      <dsp:txXfrm>
        <a:off x="4714535" y="153193"/>
        <a:ext cx="558681" cy="459581"/>
      </dsp:txXfrm>
    </dsp:sp>
    <dsp:sp modelId="{8DDB2082-2B7D-409B-ACB0-5ABF2DB01504}">
      <dsp:nvSpPr>
        <dsp:cNvPr id="0" name=""/>
        <dsp:cNvSpPr/>
      </dsp:nvSpPr>
      <dsp:spPr>
        <a:xfrm>
          <a:off x="6218418" y="0"/>
          <a:ext cx="5719833" cy="765967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</a:rPr>
            <a:t>Компания стремится не только минимизировать воздействие на окружающую среду и обеспечить ее сохранность, но и качественно улучшить ситуацию</a:t>
          </a:r>
        </a:p>
      </dsp:txBody>
      <dsp:txXfrm>
        <a:off x="6240852" y="22434"/>
        <a:ext cx="5674965" cy="7210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C21EF-64F9-44EA-B1DE-23F456694D58}">
      <dsp:nvSpPr>
        <dsp:cNvPr id="0" name=""/>
        <dsp:cNvSpPr/>
      </dsp:nvSpPr>
      <dsp:spPr>
        <a:xfrm>
          <a:off x="2847" y="0"/>
          <a:ext cx="3927638" cy="765967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Противодействие изменению климата</a:t>
          </a:r>
        </a:p>
      </dsp:txBody>
      <dsp:txXfrm>
        <a:off x="25281" y="22434"/>
        <a:ext cx="3882770" cy="721099"/>
      </dsp:txXfrm>
    </dsp:sp>
    <dsp:sp modelId="{A163A475-5931-4E5F-9F83-667F8D84DAB8}">
      <dsp:nvSpPr>
        <dsp:cNvPr id="0" name=""/>
        <dsp:cNvSpPr/>
      </dsp:nvSpPr>
      <dsp:spPr>
        <a:xfrm>
          <a:off x="4714535" y="0"/>
          <a:ext cx="788471" cy="7659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300" kern="1200"/>
        </a:p>
      </dsp:txBody>
      <dsp:txXfrm>
        <a:off x="4714535" y="153193"/>
        <a:ext cx="558681" cy="459581"/>
      </dsp:txXfrm>
    </dsp:sp>
    <dsp:sp modelId="{8DDB2082-2B7D-409B-ACB0-5ABF2DB01504}">
      <dsp:nvSpPr>
        <dsp:cNvPr id="0" name=""/>
        <dsp:cNvSpPr/>
      </dsp:nvSpPr>
      <dsp:spPr>
        <a:xfrm>
          <a:off x="6218418" y="0"/>
          <a:ext cx="5719833" cy="765967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</a:rPr>
            <a:t>Компания создает важность климатической повестки и внедряет передовые экологические практики, в том числе с целью сокращения углеродного следа </a:t>
          </a:r>
        </a:p>
      </dsp:txBody>
      <dsp:txXfrm>
        <a:off x="6240852" y="22434"/>
        <a:ext cx="5674965" cy="7210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91A6D-A892-47B7-B07B-827037AF9683}">
      <dsp:nvSpPr>
        <dsp:cNvPr id="0" name=""/>
        <dsp:cNvSpPr/>
      </dsp:nvSpPr>
      <dsp:spPr>
        <a:xfrm>
          <a:off x="-3505575" y="-493039"/>
          <a:ext cx="4179447" cy="4179447"/>
        </a:xfrm>
        <a:prstGeom prst="blockArc">
          <a:avLst>
            <a:gd name="adj1" fmla="val 18900000"/>
            <a:gd name="adj2" fmla="val 2700000"/>
            <a:gd name="adj3" fmla="val 51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4232BE-9FB4-41FC-8767-20C2C01EE057}">
      <dsp:nvSpPr>
        <dsp:cNvPr id="0" name=""/>
        <dsp:cNvSpPr/>
      </dsp:nvSpPr>
      <dsp:spPr>
        <a:xfrm>
          <a:off x="433327" y="310167"/>
          <a:ext cx="4649784" cy="620334"/>
        </a:xfrm>
        <a:prstGeom prst="rect">
          <a:avLst/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390" tIns="30480" rIns="30480" bIns="3048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tx1"/>
              </a:solidFill>
            </a:rPr>
            <a:t>ФЗ № 195-ФЗ «О проведении эксперимента по квотированию выбросов загрязняющих веществ в атмосферный воздух»</a:t>
          </a:r>
        </a:p>
      </dsp:txBody>
      <dsp:txXfrm>
        <a:off x="433327" y="310167"/>
        <a:ext cx="4649784" cy="620334"/>
      </dsp:txXfrm>
    </dsp:sp>
    <dsp:sp modelId="{5B498ACC-3F02-44BF-9D60-E41AA852E530}">
      <dsp:nvSpPr>
        <dsp:cNvPr id="0" name=""/>
        <dsp:cNvSpPr/>
      </dsp:nvSpPr>
      <dsp:spPr>
        <a:xfrm>
          <a:off x="45618" y="232625"/>
          <a:ext cx="775418" cy="7754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0BD157-B0CD-4F25-9342-B822725A83E4}">
      <dsp:nvSpPr>
        <dsp:cNvPr id="0" name=""/>
        <dsp:cNvSpPr/>
      </dsp:nvSpPr>
      <dsp:spPr>
        <a:xfrm>
          <a:off x="658819" y="1240668"/>
          <a:ext cx="4424293" cy="620334"/>
        </a:xfrm>
        <a:prstGeom prst="rect">
          <a:avLst/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390" tIns="30480" rIns="30480" bIns="3048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0" kern="1200" dirty="0">
            <a:solidFill>
              <a:schemeClr val="tx1"/>
            </a:solidFill>
          </a:endParaRPr>
        </a:p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0" kern="1200" dirty="0">
            <a:solidFill>
              <a:schemeClr val="tx1"/>
            </a:solidFill>
          </a:endParaRPr>
        </a:p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tx1"/>
              </a:solidFill>
            </a:rPr>
            <a:t>02.12.2021 уведомление АО «ЧТПЗ» об установленных квотах</a:t>
          </a:r>
        </a:p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0" kern="1200" dirty="0">
            <a:solidFill>
              <a:schemeClr val="tx1"/>
            </a:solidFill>
          </a:endParaRPr>
        </a:p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0" kern="1200" dirty="0">
            <a:solidFill>
              <a:schemeClr val="tx1"/>
            </a:solidFill>
          </a:endParaRPr>
        </a:p>
      </dsp:txBody>
      <dsp:txXfrm>
        <a:off x="658819" y="1240668"/>
        <a:ext cx="4424293" cy="620334"/>
      </dsp:txXfrm>
    </dsp:sp>
    <dsp:sp modelId="{C11433D8-FA5A-4D37-98DB-8F3E5D46A8DE}">
      <dsp:nvSpPr>
        <dsp:cNvPr id="0" name=""/>
        <dsp:cNvSpPr/>
      </dsp:nvSpPr>
      <dsp:spPr>
        <a:xfrm>
          <a:off x="271110" y="1163127"/>
          <a:ext cx="775418" cy="7754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0A238-0895-42A2-A3D7-3561F72BB917}">
      <dsp:nvSpPr>
        <dsp:cNvPr id="0" name=""/>
        <dsp:cNvSpPr/>
      </dsp:nvSpPr>
      <dsp:spPr>
        <a:xfrm>
          <a:off x="433327" y="2171170"/>
          <a:ext cx="4649784" cy="620334"/>
        </a:xfrm>
        <a:prstGeom prst="rect">
          <a:avLst/>
        </a:pr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390" tIns="30480" rIns="30480" bIns="3048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tx1"/>
              </a:solidFill>
            </a:rPr>
            <a:t>Комплексный план мероприятий по достижению установленных квот выбросов</a:t>
          </a:r>
        </a:p>
      </dsp:txBody>
      <dsp:txXfrm>
        <a:off x="433327" y="2171170"/>
        <a:ext cx="4649784" cy="620334"/>
      </dsp:txXfrm>
    </dsp:sp>
    <dsp:sp modelId="{ED9920C0-C2B6-432E-869D-707DEF986502}">
      <dsp:nvSpPr>
        <dsp:cNvPr id="0" name=""/>
        <dsp:cNvSpPr/>
      </dsp:nvSpPr>
      <dsp:spPr>
        <a:xfrm>
          <a:off x="45618" y="2093628"/>
          <a:ext cx="775418" cy="7754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7BED9-20CD-402B-9CD4-FAF5779173BC}">
      <dsp:nvSpPr>
        <dsp:cNvPr id="0" name=""/>
        <dsp:cNvSpPr/>
      </dsp:nvSpPr>
      <dsp:spPr>
        <a:xfrm>
          <a:off x="0" y="41012"/>
          <a:ext cx="4881600" cy="7106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792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Внедрение единых подходов на предприятиях Группы ТМК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91" y="75703"/>
        <a:ext cx="4812218" cy="641271"/>
      </dsp:txXfrm>
    </dsp:sp>
    <dsp:sp modelId="{661E9BB8-FC4A-4296-8CAD-A6013B8065EA}">
      <dsp:nvSpPr>
        <dsp:cNvPr id="0" name=""/>
        <dsp:cNvSpPr/>
      </dsp:nvSpPr>
      <dsp:spPr>
        <a:xfrm>
          <a:off x="0" y="892786"/>
          <a:ext cx="4881600" cy="7106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C660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безопасных маршрутов на промплощадках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91" y="927477"/>
        <a:ext cx="4812218" cy="641271"/>
      </dsp:txXfrm>
    </dsp:sp>
    <dsp:sp modelId="{24CD981D-8CB8-4F83-B705-0CB55CEF8139}">
      <dsp:nvSpPr>
        <dsp:cNvPr id="0" name=""/>
        <dsp:cNvSpPr/>
      </dsp:nvSpPr>
      <dsp:spPr>
        <a:xfrm>
          <a:off x="0" y="1744560"/>
          <a:ext cx="4881600" cy="7106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792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единой системы внутренних и внешних коммуникаций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91" y="1779251"/>
        <a:ext cx="4812218" cy="641271"/>
      </dsp:txXfrm>
    </dsp:sp>
    <dsp:sp modelId="{36C1AC8F-F528-4D50-AAED-F35E911F61EE}">
      <dsp:nvSpPr>
        <dsp:cNvPr id="0" name=""/>
        <dsp:cNvSpPr/>
      </dsp:nvSpPr>
      <dsp:spPr>
        <a:xfrm>
          <a:off x="0" y="2596333"/>
          <a:ext cx="4881600" cy="7106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792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и популяризация объектов промышленного наследия, развитие экосистемы  корпоративных музеев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91" y="2631024"/>
        <a:ext cx="4812218" cy="641271"/>
      </dsp:txXfrm>
    </dsp:sp>
    <dsp:sp modelId="{6780073E-EF85-4A09-924C-3B8AE163B53A}">
      <dsp:nvSpPr>
        <dsp:cNvPr id="0" name=""/>
        <dsp:cNvSpPr/>
      </dsp:nvSpPr>
      <dsp:spPr>
        <a:xfrm>
          <a:off x="0" y="3448107"/>
          <a:ext cx="4881600" cy="917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C660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и совершенствование системы стандартов взаимодействия с заинтересованными сторонами</a:t>
          </a:r>
          <a:b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 контрагентами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78" y="3492885"/>
        <a:ext cx="4792044" cy="827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5862" cy="49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defTabSz="914472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endParaRPr lang="ru-RU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4" y="2"/>
            <a:ext cx="2945862" cy="49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 defTabSz="914472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fld id="{7AD1322C-ED99-4B81-976E-A42B343E0BC1}" type="datetimeFigureOut">
              <a:rPr lang="ru-RU"/>
              <a:pPr/>
              <a:t>07.06.2024</a:t>
            </a:fld>
            <a:endParaRPr lang="ru-RU"/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273"/>
            <a:ext cx="2945862" cy="49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defTabSz="914472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endParaRPr lang="ru-RU"/>
          </a:p>
        </p:txBody>
      </p:sp>
      <p:sp>
        <p:nvSpPr>
          <p:cNvPr id="238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4" y="9429273"/>
            <a:ext cx="2945862" cy="49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r" defTabSz="914472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fld id="{23C51D06-E976-4C1E-9273-5D390AFD679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36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5862" cy="4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52" tIns="46576" rIns="93152" bIns="46576" numCol="1" anchor="t" anchorCtr="0" compatLnSpc="1">
            <a:prstTxWarp prst="textNoShape">
              <a:avLst/>
            </a:prstTxWarp>
          </a:bodyPr>
          <a:lstStyle>
            <a:lvl1pPr defTabSz="931321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2"/>
            <a:ext cx="2945862" cy="4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52" tIns="46576" rIns="93152" bIns="46576" numCol="1" anchor="t" anchorCtr="0" compatLnSpc="1">
            <a:prstTxWarp prst="textNoShape">
              <a:avLst/>
            </a:prstTxWarp>
          </a:bodyPr>
          <a:lstStyle>
            <a:lvl1pPr algn="r" defTabSz="931321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984" y="4716947"/>
            <a:ext cx="5435708" cy="446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52" tIns="46576" rIns="93152" bIns="465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273"/>
            <a:ext cx="2945862" cy="4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52" tIns="46576" rIns="93152" bIns="46576" numCol="1" anchor="b" anchorCtr="0" compatLnSpc="1">
            <a:prstTxWarp prst="textNoShape">
              <a:avLst/>
            </a:prstTxWarp>
          </a:bodyPr>
          <a:lstStyle>
            <a:lvl1pPr defTabSz="931321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endParaRPr lang="ru-R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29273"/>
            <a:ext cx="2945862" cy="4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52" tIns="46576" rIns="93152" bIns="46576" numCol="1" anchor="b" anchorCtr="0" compatLnSpc="1">
            <a:prstTxWarp prst="textNoShape">
              <a:avLst/>
            </a:prstTxWarp>
          </a:bodyPr>
          <a:lstStyle>
            <a:lvl1pPr algn="r" defTabSz="931321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fld id="{B9854E13-6D1D-4D77-BFD6-D421C1083F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6953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519234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1038495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557747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2076995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596243" algn="l" defTabSz="10384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15495" algn="l" defTabSz="10384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34744" algn="l" defTabSz="10384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53992" algn="l" defTabSz="10384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9016" fontAlgn="base">
              <a:spcBef>
                <a:spcPct val="0"/>
              </a:spcBef>
              <a:spcAft>
                <a:spcPct val="0"/>
              </a:spcAft>
              <a:defRPr/>
            </a:pPr>
            <a:fld id="{B9854E13-6D1D-4D77-BFD6-D421C1083F60}" type="slidenum">
              <a:rPr lang="ru-RU">
                <a:solidFill>
                  <a:srgbClr val="000000"/>
                </a:solidFill>
                <a:latin typeface="Arial" pitchFamily="34" charset="0"/>
              </a:rPr>
              <a:pPr defTabSz="949016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310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ТМК считает промышленный туризм одним из важных направлений взаимодействия с местными сообществами на территориях присутствия. Являясь разновидностью культурно-познавательного туризма, промышленный туризм позволяет познакомиться с работой предприятий, повысить информированность о деятельности и достижениях Компании, популяризировать труд металлургов и смежных рабочих специальностей. Кроме того, организуя экскурсионные маршруты на наших предприятиях, мы способствуем </a:t>
            </a:r>
            <a:r>
              <a:rPr lang="ru-RU" sz="14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профориентационной</a:t>
            </a:r>
            <a:r>
              <a:rPr lang="ru-RU" sz="14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деятельности ТМК, помогая школьникам и студентам определиться с будущей профессией. </a:t>
            </a: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Развитие промышленного туризма в Группе ТМК продолжается более 20 лет. С момента основания Компании мы проводим ознакомительные экскурсии для наших деловых партнеров. В настоящий момент пять заводов Группы ТМК (ЧТПЗ, СТЗ, ПНТЗ, ВТЗ и ТАГМЕТ) вышли на новый уровень развития промышленного туризма: расширили категории экскурсантов и количество маршрутов. Частыми гостями предприятий стали школьники и студенты.</a:t>
            </a: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Сегодня промышленный туризм в ТМК выполняет несколько важных функций: продвижение бренда и создание позитивного имиджа Компании, укрепление кадрового потенциала, повышение лояльности у различных групп заинтересованных сторон, развитие деловых связей, демонстрация высокой промышленной и технологической экспертизы, развитие территорий присутствия.</a:t>
            </a: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Компания системно работает в данном направлении, и в 2023 году была разработана Политика промышленного туризма ПАО «ТМК». В ней перечислены основные задачи, принципы, подходы и инструментарий для развития промышленного туризма. Утверждение документа запланировано на 2024 год.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54E13-6D1D-4D77-BFD6-D421C1083F6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091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000" b="1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defTabSz="930275">
              <a:defRPr sz="1000" b="1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defTabSz="930275">
              <a:defRPr sz="1000" b="1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defTabSz="930275">
              <a:defRPr sz="1000" b="1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defTabSz="930275">
              <a:defRPr sz="1000" b="1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defTabSz="930275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rgbClr val="C0C0C0"/>
              </a:buClr>
              <a:buSzPct val="92000"/>
              <a:buFont typeface="Wingdings" pitchFamily="2" charset="2"/>
              <a:defRPr sz="1000" b="1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defTabSz="930275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rgbClr val="C0C0C0"/>
              </a:buClr>
              <a:buSzPct val="92000"/>
              <a:buFont typeface="Wingdings" pitchFamily="2" charset="2"/>
              <a:defRPr sz="1000" b="1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defTabSz="930275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rgbClr val="C0C0C0"/>
              </a:buClr>
              <a:buSzPct val="92000"/>
              <a:buFont typeface="Wingdings" pitchFamily="2" charset="2"/>
              <a:defRPr sz="1000" b="1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defTabSz="930275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rgbClr val="C0C0C0"/>
              </a:buClr>
              <a:buSzPct val="92000"/>
              <a:buFont typeface="Wingdings" pitchFamily="2" charset="2"/>
              <a:defRPr sz="1000" b="1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fld id="{D0EE070F-DC05-4FCC-801B-8855E71FB081}" type="slidenum">
              <a:rPr lang="ru-RU" sz="1200" b="0" smtClean="0">
                <a:latin typeface="Arial" charset="0"/>
              </a:rPr>
              <a:pPr/>
              <a:t>16</a:t>
            </a:fld>
            <a:endParaRPr lang="ru-RU" sz="1200" b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30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r>
              <a:rPr lang="ru-RU" dirty="0"/>
              <a:t>Цель Стратегии УР— обеспечение стабильного будущего по всем аспектам устойчивого развития, включая минимизацию негативного воздействия на окружающую среду и климат, развитие регионов присутствия, обеспечение достойных и безопасных условий труда, обеспечение долгосрочной устойчивости бизнеса и достижение экономического развития.</a:t>
            </a:r>
          </a:p>
          <a:p>
            <a:pPr marL="232943" indent="-232943">
              <a:buAutoNum type="arabicPeriod"/>
            </a:pP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Приверженность лучшим практикам в сфере</a:t>
            </a:r>
            <a:r>
              <a:rPr lang="ru-RU" sz="1400" baseline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устойчивого развития</a:t>
            </a: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лежит в основе реализации стратегических приоритетов ТМК и является неотъемлемой составляющей бизнес-стратегии Компании. </a:t>
            </a:r>
          </a:p>
          <a:p>
            <a:pPr marL="232943" indent="-232943">
              <a:buAutoNum type="arabicPeriod"/>
            </a:pPr>
            <a:r>
              <a:rPr lang="ru-RU" dirty="0"/>
              <a:t>В компании разработан комплекс нормативных документов, которые определяют подход, закрепляют ответственность и перечень конкретных мероприятий в области устойчивого развития. </a:t>
            </a:r>
          </a:p>
          <a:p>
            <a:pPr marL="232943" indent="-232943">
              <a:buAutoNum type="arabicPeriod"/>
            </a:pPr>
            <a:r>
              <a:rPr lang="ru-RU" dirty="0"/>
              <a:t>Определены релевантные Цели в области устойчивого развития ООН (ЦУР ООН), в достижение которых мы вносим вклад в процессе своей деятельности. </a:t>
            </a:r>
          </a:p>
          <a:p>
            <a:pPr defTabSz="931774">
              <a:defRPr/>
            </a:pP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   Советом директоров определены 7 приоритетных направлений деятельности Компании в области устойчивого развития.</a:t>
            </a:r>
          </a:p>
          <a:p>
            <a:pPr defTabSz="931774">
              <a:defRPr/>
            </a:pPr>
            <a:endParaRPr lang="ru-RU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9016" fontAlgn="base">
              <a:spcBef>
                <a:spcPct val="0"/>
              </a:spcBef>
              <a:spcAft>
                <a:spcPct val="0"/>
              </a:spcAft>
              <a:defRPr/>
            </a:pPr>
            <a:fld id="{B9854E13-6D1D-4D77-BFD6-D421C1083F60}" type="slidenum">
              <a:rPr lang="ru-RU">
                <a:solidFill>
                  <a:srgbClr val="000000"/>
                </a:solidFill>
                <a:latin typeface="Arial" pitchFamily="34" charset="0"/>
              </a:rPr>
              <a:pPr defTabSz="949016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952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E8ADB-A1A4-48C6-BFD4-24478A12719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076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E8ADB-A1A4-48C6-BFD4-24478A12719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992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E8ADB-A1A4-48C6-BFD4-24478A12719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573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E8ADB-A1A4-48C6-BFD4-24478A12719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370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/>
              <a:t>для служебного пользования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для служебного пользования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4E13-6D1D-4D77-BFD6-D421C1083F60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874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/>
              <a:t>для служебного пользования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для служебного пользования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4E13-6D1D-4D77-BFD6-D421C1083F60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242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E8ADB-A1A4-48C6-BFD4-24478A12719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99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e-commerce.tmk-group.com/index2.0.php%23/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://www.tmk-group.ru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tmkup.com/ru/" TargetMode="Externa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e-commerce.tmk-group.com/index2.0.php%23/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://www.tmk-group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tmkup.com/ru/" TargetMode="Externa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EE73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7984" y="2677807"/>
            <a:ext cx="11423809" cy="1620430"/>
          </a:xfrm>
        </p:spPr>
        <p:txBody>
          <a:bodyPr/>
          <a:lstStyle>
            <a:lvl1pPr algn="l">
              <a:defRPr sz="4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17487" y="4298238"/>
            <a:ext cx="9407842" cy="10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30833" indent="0" algn="ctr">
              <a:buNone/>
              <a:defRPr/>
            </a:lvl2pPr>
            <a:lvl3pPr marL="1261668" indent="0" algn="ctr">
              <a:buNone/>
              <a:defRPr/>
            </a:lvl3pPr>
            <a:lvl4pPr marL="1892499" indent="0" algn="ctr">
              <a:buNone/>
              <a:defRPr/>
            </a:lvl4pPr>
            <a:lvl5pPr marL="2523333" indent="0" algn="ctr">
              <a:buNone/>
              <a:defRPr/>
            </a:lvl5pPr>
            <a:lvl6pPr marL="3154173" indent="0" algn="ctr">
              <a:buNone/>
              <a:defRPr/>
            </a:lvl6pPr>
            <a:lvl7pPr marL="3785004" indent="0" algn="ctr">
              <a:buNone/>
              <a:defRPr/>
            </a:lvl7pPr>
            <a:lvl8pPr marL="4415841" indent="0" algn="ctr">
              <a:buNone/>
              <a:defRPr/>
            </a:lvl8pPr>
            <a:lvl9pPr marL="5046677" indent="0" algn="ctr">
              <a:buNone/>
              <a:defRPr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17487" y="5723837"/>
            <a:ext cx="4255929" cy="87057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6687" y="496637"/>
            <a:ext cx="881691" cy="88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колон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888" y="370157"/>
            <a:ext cx="720000" cy="720000"/>
          </a:xfrm>
          <a:prstGeom prst="rect">
            <a:avLst/>
          </a:prstGeom>
        </p:spPr>
      </p:pic>
      <p:grpSp>
        <p:nvGrpSpPr>
          <p:cNvPr id="36" name="Группа 35"/>
          <p:cNvGrpSpPr/>
          <p:nvPr userDrawn="1"/>
        </p:nvGrpSpPr>
        <p:grpSpPr>
          <a:xfrm>
            <a:off x="-875664" y="28472"/>
            <a:ext cx="660605" cy="660604"/>
            <a:chOff x="-868015" y="28472"/>
            <a:chExt cx="660605" cy="660604"/>
          </a:xfrm>
        </p:grpSpPr>
        <p:sp>
          <p:nvSpPr>
            <p:cNvPr id="3" name="Овал 2"/>
            <p:cNvSpPr/>
            <p:nvPr userDrawn="1"/>
          </p:nvSpPr>
          <p:spPr>
            <a:xfrm>
              <a:off x="-868015" y="28472"/>
              <a:ext cx="660605" cy="660604"/>
            </a:xfrm>
            <a:prstGeom prst="ellipse">
              <a:avLst/>
            </a:prstGeom>
            <a:solidFill>
              <a:srgbClr val="27251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-710513" y="104859"/>
              <a:ext cx="345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39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37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31</a:t>
              </a:r>
            </a:p>
          </p:txBody>
        </p:sp>
      </p:grpSp>
      <p:grpSp>
        <p:nvGrpSpPr>
          <p:cNvPr id="35" name="Группа 34"/>
          <p:cNvGrpSpPr/>
          <p:nvPr userDrawn="1"/>
        </p:nvGrpSpPr>
        <p:grpSpPr>
          <a:xfrm>
            <a:off x="-875664" y="1809276"/>
            <a:ext cx="660605" cy="660604"/>
            <a:chOff x="-868015" y="799037"/>
            <a:chExt cx="660605" cy="660604"/>
          </a:xfrm>
        </p:grpSpPr>
        <p:sp>
          <p:nvSpPr>
            <p:cNvPr id="21" name="Овал 20"/>
            <p:cNvSpPr/>
            <p:nvPr userDrawn="1"/>
          </p:nvSpPr>
          <p:spPr>
            <a:xfrm>
              <a:off x="-868015" y="799037"/>
              <a:ext cx="660605" cy="660604"/>
            </a:xfrm>
            <a:prstGeom prst="ellipse">
              <a:avLst/>
            </a:prstGeom>
            <a:solidFill>
              <a:srgbClr val="EC660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TextBox 21"/>
            <p:cNvSpPr txBox="1"/>
            <p:nvPr userDrawn="1"/>
          </p:nvSpPr>
          <p:spPr>
            <a:xfrm>
              <a:off x="-753713" y="875424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236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102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8</a:t>
              </a:r>
            </a:p>
          </p:txBody>
        </p:sp>
      </p:grpSp>
      <p:grpSp>
        <p:nvGrpSpPr>
          <p:cNvPr id="4" name="Группа 3"/>
          <p:cNvGrpSpPr/>
          <p:nvPr userDrawn="1"/>
        </p:nvGrpSpPr>
        <p:grpSpPr>
          <a:xfrm>
            <a:off x="-875664" y="2699678"/>
            <a:ext cx="660605" cy="660604"/>
            <a:chOff x="-868015" y="1607233"/>
            <a:chExt cx="660605" cy="660604"/>
          </a:xfrm>
        </p:grpSpPr>
        <p:sp>
          <p:nvSpPr>
            <p:cNvPr id="23" name="Овал 22"/>
            <p:cNvSpPr/>
            <p:nvPr userDrawn="1"/>
          </p:nvSpPr>
          <p:spPr>
            <a:xfrm>
              <a:off x="-868015" y="1607233"/>
              <a:ext cx="660605" cy="660604"/>
            </a:xfrm>
            <a:prstGeom prst="ellipse">
              <a:avLst/>
            </a:prstGeom>
            <a:solidFill>
              <a:srgbClr val="887B7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TextBox 23"/>
            <p:cNvSpPr txBox="1"/>
            <p:nvPr userDrawn="1"/>
          </p:nvSpPr>
          <p:spPr>
            <a:xfrm>
              <a:off x="-753713" y="1683620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136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123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115</a:t>
              </a:r>
            </a:p>
          </p:txBody>
        </p:sp>
      </p:grpSp>
      <p:grpSp>
        <p:nvGrpSpPr>
          <p:cNvPr id="5" name="Группа 4"/>
          <p:cNvGrpSpPr/>
          <p:nvPr userDrawn="1"/>
        </p:nvGrpSpPr>
        <p:grpSpPr>
          <a:xfrm>
            <a:off x="-875664" y="3590080"/>
            <a:ext cx="660605" cy="660604"/>
            <a:chOff x="-868015" y="2428033"/>
            <a:chExt cx="660605" cy="660604"/>
          </a:xfrm>
        </p:grpSpPr>
        <p:sp>
          <p:nvSpPr>
            <p:cNvPr id="25" name="Овал 24"/>
            <p:cNvSpPr/>
            <p:nvPr userDrawn="1"/>
          </p:nvSpPr>
          <p:spPr>
            <a:xfrm>
              <a:off x="-868015" y="2428033"/>
              <a:ext cx="660605" cy="6606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TextBox 25"/>
            <p:cNvSpPr txBox="1"/>
            <p:nvPr userDrawn="1"/>
          </p:nvSpPr>
          <p:spPr>
            <a:xfrm>
              <a:off x="-753713" y="2504420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255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192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0</a:t>
              </a:r>
            </a:p>
          </p:txBody>
        </p:sp>
      </p:grpSp>
      <p:grpSp>
        <p:nvGrpSpPr>
          <p:cNvPr id="6" name="Группа 5"/>
          <p:cNvGrpSpPr/>
          <p:nvPr userDrawn="1"/>
        </p:nvGrpSpPr>
        <p:grpSpPr>
          <a:xfrm>
            <a:off x="-875664" y="4480482"/>
            <a:ext cx="660605" cy="660604"/>
            <a:chOff x="-868015" y="3248833"/>
            <a:chExt cx="660605" cy="660604"/>
          </a:xfrm>
        </p:grpSpPr>
        <p:sp>
          <p:nvSpPr>
            <p:cNvPr id="27" name="Овал 26"/>
            <p:cNvSpPr/>
            <p:nvPr userDrawn="1"/>
          </p:nvSpPr>
          <p:spPr>
            <a:xfrm>
              <a:off x="-868015" y="3248833"/>
              <a:ext cx="660605" cy="660604"/>
            </a:xfrm>
            <a:prstGeom prst="ellipse">
              <a:avLst/>
            </a:prstGeom>
            <a:solidFill>
              <a:srgbClr val="ADADA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TextBox 27"/>
            <p:cNvSpPr txBox="1"/>
            <p:nvPr userDrawn="1"/>
          </p:nvSpPr>
          <p:spPr>
            <a:xfrm>
              <a:off x="-753713" y="3325220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173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173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173</a:t>
              </a:r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-875664" y="5370884"/>
            <a:ext cx="660605" cy="660604"/>
            <a:chOff x="-868015" y="4082237"/>
            <a:chExt cx="660605" cy="660604"/>
          </a:xfrm>
        </p:grpSpPr>
        <p:sp>
          <p:nvSpPr>
            <p:cNvPr id="29" name="Овал 28"/>
            <p:cNvSpPr/>
            <p:nvPr userDrawn="1"/>
          </p:nvSpPr>
          <p:spPr>
            <a:xfrm>
              <a:off x="-868015" y="4082237"/>
              <a:ext cx="660605" cy="660604"/>
            </a:xfrm>
            <a:prstGeom prst="ellipse">
              <a:avLst/>
            </a:prstGeom>
            <a:solidFill>
              <a:srgbClr val="E7A16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0" name="TextBox 29"/>
            <p:cNvSpPr txBox="1"/>
            <p:nvPr userDrawn="1"/>
          </p:nvSpPr>
          <p:spPr>
            <a:xfrm>
              <a:off x="-753713" y="4158624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231161109</a:t>
              </a:r>
            </a:p>
          </p:txBody>
        </p:sp>
      </p:grpSp>
      <p:grpSp>
        <p:nvGrpSpPr>
          <p:cNvPr id="34" name="Группа 33"/>
          <p:cNvGrpSpPr/>
          <p:nvPr userDrawn="1"/>
        </p:nvGrpSpPr>
        <p:grpSpPr>
          <a:xfrm>
            <a:off x="-875664" y="6261283"/>
            <a:ext cx="660605" cy="660604"/>
            <a:chOff x="-868015" y="4903037"/>
            <a:chExt cx="660605" cy="660604"/>
          </a:xfrm>
          <a:solidFill>
            <a:srgbClr val="D8DEE0"/>
          </a:solidFill>
        </p:grpSpPr>
        <p:sp>
          <p:nvSpPr>
            <p:cNvPr id="31" name="Овал 30"/>
            <p:cNvSpPr/>
            <p:nvPr userDrawn="1"/>
          </p:nvSpPr>
          <p:spPr>
            <a:xfrm>
              <a:off x="-868015" y="4903037"/>
              <a:ext cx="660605" cy="660604"/>
            </a:xfrm>
            <a:prstGeom prst="ellips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-753713" y="4979424"/>
              <a:ext cx="4320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rgbClr val="27251F"/>
                  </a:solidFill>
                  <a:effectLst/>
                  <a:latin typeface="+mn-lt"/>
                </a:rPr>
                <a:t>216222224</a:t>
              </a:r>
            </a:p>
          </p:txBody>
        </p:sp>
      </p:grpSp>
      <p:grpSp>
        <p:nvGrpSpPr>
          <p:cNvPr id="37" name="Группа 36"/>
          <p:cNvGrpSpPr/>
          <p:nvPr userDrawn="1"/>
        </p:nvGrpSpPr>
        <p:grpSpPr>
          <a:xfrm>
            <a:off x="-875664" y="918874"/>
            <a:ext cx="660605" cy="660604"/>
            <a:chOff x="-868015" y="799037"/>
            <a:chExt cx="660605" cy="660604"/>
          </a:xfrm>
        </p:grpSpPr>
        <p:sp>
          <p:nvSpPr>
            <p:cNvPr id="38" name="Овал 37"/>
            <p:cNvSpPr/>
            <p:nvPr userDrawn="1"/>
          </p:nvSpPr>
          <p:spPr>
            <a:xfrm>
              <a:off x="-868015" y="799037"/>
              <a:ext cx="660605" cy="660604"/>
            </a:xfrm>
            <a:prstGeom prst="ellipse">
              <a:avLst/>
            </a:prstGeom>
            <a:solidFill>
              <a:srgbClr val="FF792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9" name="TextBox 38"/>
            <p:cNvSpPr txBox="1"/>
            <p:nvPr userDrawn="1"/>
          </p:nvSpPr>
          <p:spPr>
            <a:xfrm>
              <a:off x="-753713" y="875424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25512139</a:t>
              </a:r>
            </a:p>
          </p:txBody>
        </p:sp>
      </p:grpSp>
      <p:sp>
        <p:nvSpPr>
          <p:cNvPr id="40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69888" y="1490663"/>
            <a:ext cx="1900237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  <p:sp>
        <p:nvSpPr>
          <p:cNvPr id="4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69889" y="367037"/>
            <a:ext cx="11706798" cy="691200"/>
          </a:xfrm>
        </p:spPr>
        <p:txBody>
          <a:bodyPr/>
          <a:lstStyle>
            <a:lvl1pPr algn="l">
              <a:defRPr sz="2600" cap="none" baseline="0">
                <a:solidFill>
                  <a:srgbClr val="27251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Заголовок </a:t>
            </a:r>
          </a:p>
        </p:txBody>
      </p:sp>
      <p:sp>
        <p:nvSpPr>
          <p:cNvPr id="4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73502" y="7243444"/>
            <a:ext cx="3135947" cy="251231"/>
          </a:xfrm>
          <a:ln>
            <a:noFill/>
          </a:ln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fld id="{0E7D99E1-6EE1-464E-96BA-BEA3E265748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49" name="Прямая соединительная линия 48"/>
          <p:cNvCxnSpPr/>
          <p:nvPr userDrawn="1"/>
        </p:nvCxnSpPr>
        <p:spPr>
          <a:xfrm>
            <a:off x="369888" y="7235837"/>
            <a:ext cx="12700000" cy="0"/>
          </a:xfrm>
          <a:prstGeom prst="line">
            <a:avLst/>
          </a:prstGeom>
          <a:ln w="95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Заголовок 1"/>
          <p:cNvSpPr txBox="1">
            <a:spLocks/>
          </p:cNvSpPr>
          <p:nvPr userDrawn="1"/>
        </p:nvSpPr>
        <p:spPr bwMode="auto">
          <a:xfrm>
            <a:off x="412245" y="7258273"/>
            <a:ext cx="4622841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800" b="0" kern="0" dirty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Трубная Металлургическая Компания</a:t>
            </a:r>
          </a:p>
        </p:txBody>
      </p:sp>
      <p:sp>
        <p:nvSpPr>
          <p:cNvPr id="52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689475" y="1490663"/>
            <a:ext cx="1900249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  <p:sp>
        <p:nvSpPr>
          <p:cNvPr id="5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850064" y="1490663"/>
            <a:ext cx="1900236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  <p:sp>
        <p:nvSpPr>
          <p:cNvPr id="54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017955" y="1490663"/>
            <a:ext cx="1892933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  <p:sp>
        <p:nvSpPr>
          <p:cNvPr id="55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11169650" y="1490663"/>
            <a:ext cx="1900237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2528888" y="1490663"/>
            <a:ext cx="1900237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</p:spTree>
    <p:extLst>
      <p:ext uri="{BB962C8B-B14F-4D97-AF65-F5344CB8AC3E}">
        <p14:creationId xmlns:p14="http://schemas.microsoft.com/office/powerpoint/2010/main" val="303001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">
          <p15:clr>
            <a:srgbClr val="5ACBF0"/>
          </p15:clr>
        </p15:guide>
        <p15:guide id="2" pos="750">
          <p15:clr>
            <a:srgbClr val="A4A3A4"/>
          </p15:clr>
        </p15:guide>
        <p15:guide id="4" orient="horz" pos="226">
          <p15:clr>
            <a:srgbClr val="F26B43"/>
          </p15:clr>
        </p15:guide>
        <p15:guide id="7" pos="913">
          <p15:clr>
            <a:srgbClr val="A4A3A4"/>
          </p15:clr>
        </p15:guide>
        <p15:guide id="8" pos="1430">
          <p15:clr>
            <a:srgbClr val="A4A3A4"/>
          </p15:clr>
        </p15:guide>
        <p15:guide id="9" pos="1593">
          <p15:clr>
            <a:srgbClr val="A4A3A4"/>
          </p15:clr>
        </p15:guide>
        <p15:guide id="10" pos="2110">
          <p15:clr>
            <a:srgbClr val="A4A3A4"/>
          </p15:clr>
        </p15:guide>
        <p15:guide id="13" pos="2274">
          <p15:clr>
            <a:srgbClr val="A4A3A4"/>
          </p15:clr>
        </p15:guide>
        <p15:guide id="14" pos="8233">
          <p15:clr>
            <a:srgbClr val="5ACBF0"/>
          </p15:clr>
        </p15:guide>
        <p15:guide id="16" orient="horz" pos="667">
          <p15:clr>
            <a:srgbClr val="F26B43"/>
          </p15:clr>
        </p15:guide>
        <p15:guide id="17" orient="horz" pos="4368">
          <p15:clr>
            <a:srgbClr val="5ACBF0"/>
          </p15:clr>
        </p15:guide>
        <p15:guide id="18" pos="2791">
          <p15:clr>
            <a:srgbClr val="A4A3A4"/>
          </p15:clr>
        </p15:guide>
        <p15:guide id="19" pos="3471">
          <p15:clr>
            <a:srgbClr val="A4A3A4"/>
          </p15:clr>
        </p15:guide>
        <p15:guide id="20" pos="2954">
          <p15:clr>
            <a:srgbClr val="A4A3A4"/>
          </p15:clr>
        </p15:guide>
        <p15:guide id="21" pos="3634">
          <p15:clr>
            <a:srgbClr val="A4A3A4"/>
          </p15:clr>
        </p15:guide>
        <p15:guide id="22" pos="4151">
          <p15:clr>
            <a:srgbClr val="A4A3A4"/>
          </p15:clr>
        </p15:guide>
        <p15:guide id="23" pos="4315">
          <p15:clr>
            <a:srgbClr val="A4A3A4"/>
          </p15:clr>
        </p15:guide>
        <p15:guide id="24" pos="4832">
          <p15:clr>
            <a:srgbClr val="A4A3A4"/>
          </p15:clr>
        </p15:guide>
        <p15:guide id="25" pos="4995">
          <p15:clr>
            <a:srgbClr val="A4A3A4"/>
          </p15:clr>
        </p15:guide>
        <p15:guide id="26" pos="5512">
          <p15:clr>
            <a:srgbClr val="A4A3A4"/>
          </p15:clr>
        </p15:guide>
        <p15:guide id="27" pos="5675">
          <p15:clr>
            <a:srgbClr val="A4A3A4"/>
          </p15:clr>
        </p15:guide>
        <p15:guide id="28" pos="6192">
          <p15:clr>
            <a:srgbClr val="A4A3A4"/>
          </p15:clr>
        </p15:guide>
        <p15:guide id="29" pos="6356">
          <p15:clr>
            <a:srgbClr val="A4A3A4"/>
          </p15:clr>
        </p15:guide>
        <p15:guide id="30" pos="6873">
          <p15:clr>
            <a:srgbClr val="A4A3A4"/>
          </p15:clr>
        </p15:guide>
        <p15:guide id="31" pos="7036">
          <p15:clr>
            <a:srgbClr val="A4A3A4"/>
          </p15:clr>
        </p15:guide>
        <p15:guide id="32" pos="7553">
          <p15:clr>
            <a:srgbClr val="A4A3A4"/>
          </p15:clr>
        </p15:guide>
        <p15:guide id="33" pos="7716">
          <p15:clr>
            <a:srgbClr val="A4A3A4"/>
          </p15:clr>
        </p15:guide>
        <p15:guide id="34" orient="horz" pos="939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колон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888" y="370157"/>
            <a:ext cx="720000" cy="720000"/>
          </a:xfrm>
          <a:prstGeom prst="rect">
            <a:avLst/>
          </a:prstGeom>
        </p:spPr>
      </p:pic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73502" y="7243444"/>
            <a:ext cx="3135947" cy="251231"/>
          </a:xfrm>
          <a:ln>
            <a:noFill/>
          </a:ln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fld id="{0E7D99E1-6EE1-464E-96BA-BEA3E265748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369888" y="7235837"/>
            <a:ext cx="12700000" cy="0"/>
          </a:xfrm>
          <a:prstGeom prst="line">
            <a:avLst/>
          </a:prstGeom>
          <a:ln w="95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 userDrawn="1"/>
        </p:nvSpPr>
        <p:spPr bwMode="auto">
          <a:xfrm>
            <a:off x="412245" y="7258273"/>
            <a:ext cx="4622841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800" b="0" kern="0" dirty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Трубная Металлургическая Компания</a:t>
            </a: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-875664" y="28472"/>
            <a:ext cx="660605" cy="660604"/>
            <a:chOff x="-868015" y="28472"/>
            <a:chExt cx="660605" cy="660604"/>
          </a:xfrm>
        </p:grpSpPr>
        <p:sp>
          <p:nvSpPr>
            <p:cNvPr id="8" name="Овал 7"/>
            <p:cNvSpPr/>
            <p:nvPr userDrawn="1"/>
          </p:nvSpPr>
          <p:spPr>
            <a:xfrm>
              <a:off x="-868015" y="28472"/>
              <a:ext cx="660605" cy="660604"/>
            </a:xfrm>
            <a:prstGeom prst="ellipse">
              <a:avLst/>
            </a:prstGeom>
            <a:solidFill>
              <a:srgbClr val="27251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xtBox 11"/>
            <p:cNvSpPr txBox="1"/>
            <p:nvPr userDrawn="1"/>
          </p:nvSpPr>
          <p:spPr>
            <a:xfrm>
              <a:off x="-710513" y="104859"/>
              <a:ext cx="345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39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37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31</a:t>
              </a:r>
            </a:p>
          </p:txBody>
        </p:sp>
      </p:grpSp>
      <p:grpSp>
        <p:nvGrpSpPr>
          <p:cNvPr id="14" name="Группа 13"/>
          <p:cNvGrpSpPr/>
          <p:nvPr userDrawn="1"/>
        </p:nvGrpSpPr>
        <p:grpSpPr>
          <a:xfrm>
            <a:off x="-875664" y="1809276"/>
            <a:ext cx="660605" cy="660604"/>
            <a:chOff x="-868015" y="799037"/>
            <a:chExt cx="660605" cy="660604"/>
          </a:xfrm>
        </p:grpSpPr>
        <p:sp>
          <p:nvSpPr>
            <p:cNvPr id="15" name="Овал 14"/>
            <p:cNvSpPr/>
            <p:nvPr userDrawn="1"/>
          </p:nvSpPr>
          <p:spPr>
            <a:xfrm>
              <a:off x="-868015" y="799037"/>
              <a:ext cx="660605" cy="660604"/>
            </a:xfrm>
            <a:prstGeom prst="ellipse">
              <a:avLst/>
            </a:prstGeom>
            <a:solidFill>
              <a:srgbClr val="EC660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753713" y="875424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236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102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8</a:t>
              </a:r>
            </a:p>
          </p:txBody>
        </p:sp>
      </p:grpSp>
      <p:grpSp>
        <p:nvGrpSpPr>
          <p:cNvPr id="18" name="Группа 17"/>
          <p:cNvGrpSpPr/>
          <p:nvPr userDrawn="1"/>
        </p:nvGrpSpPr>
        <p:grpSpPr>
          <a:xfrm>
            <a:off x="-875664" y="2699678"/>
            <a:ext cx="660605" cy="660604"/>
            <a:chOff x="-868015" y="1607233"/>
            <a:chExt cx="660605" cy="660604"/>
          </a:xfrm>
        </p:grpSpPr>
        <p:sp>
          <p:nvSpPr>
            <p:cNvPr id="19" name="Овал 18"/>
            <p:cNvSpPr/>
            <p:nvPr userDrawn="1"/>
          </p:nvSpPr>
          <p:spPr>
            <a:xfrm>
              <a:off x="-868015" y="1607233"/>
              <a:ext cx="660605" cy="660604"/>
            </a:xfrm>
            <a:prstGeom prst="ellipse">
              <a:avLst/>
            </a:prstGeom>
            <a:solidFill>
              <a:srgbClr val="887B7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-753713" y="1683620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136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123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115</a:t>
              </a:r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>
            <a:off x="-875664" y="3590080"/>
            <a:ext cx="660605" cy="660604"/>
            <a:chOff x="-868015" y="2428033"/>
            <a:chExt cx="660605" cy="660604"/>
          </a:xfrm>
        </p:grpSpPr>
        <p:sp>
          <p:nvSpPr>
            <p:cNvPr id="22" name="Овал 21"/>
            <p:cNvSpPr/>
            <p:nvPr userDrawn="1"/>
          </p:nvSpPr>
          <p:spPr>
            <a:xfrm>
              <a:off x="-868015" y="2428033"/>
              <a:ext cx="660605" cy="6606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xtBox 22"/>
            <p:cNvSpPr txBox="1"/>
            <p:nvPr userDrawn="1"/>
          </p:nvSpPr>
          <p:spPr>
            <a:xfrm>
              <a:off x="-753713" y="2504420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255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192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0</a:t>
              </a:r>
            </a:p>
          </p:txBody>
        </p:sp>
      </p:grpSp>
      <p:grpSp>
        <p:nvGrpSpPr>
          <p:cNvPr id="24" name="Группа 23"/>
          <p:cNvGrpSpPr/>
          <p:nvPr userDrawn="1"/>
        </p:nvGrpSpPr>
        <p:grpSpPr>
          <a:xfrm>
            <a:off x="-875664" y="4480482"/>
            <a:ext cx="660605" cy="660604"/>
            <a:chOff x="-868015" y="3248833"/>
            <a:chExt cx="660605" cy="660604"/>
          </a:xfrm>
        </p:grpSpPr>
        <p:sp>
          <p:nvSpPr>
            <p:cNvPr id="25" name="Овал 24"/>
            <p:cNvSpPr/>
            <p:nvPr userDrawn="1"/>
          </p:nvSpPr>
          <p:spPr>
            <a:xfrm>
              <a:off x="-868015" y="3248833"/>
              <a:ext cx="660605" cy="660604"/>
            </a:xfrm>
            <a:prstGeom prst="ellipse">
              <a:avLst/>
            </a:prstGeom>
            <a:solidFill>
              <a:srgbClr val="ADADA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TextBox 25"/>
            <p:cNvSpPr txBox="1"/>
            <p:nvPr userDrawn="1"/>
          </p:nvSpPr>
          <p:spPr>
            <a:xfrm>
              <a:off x="-753713" y="3325220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173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173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173</a:t>
              </a:r>
            </a:p>
          </p:txBody>
        </p:sp>
      </p:grpSp>
      <p:grpSp>
        <p:nvGrpSpPr>
          <p:cNvPr id="27" name="Группа 26"/>
          <p:cNvGrpSpPr/>
          <p:nvPr userDrawn="1"/>
        </p:nvGrpSpPr>
        <p:grpSpPr>
          <a:xfrm>
            <a:off x="-875664" y="5370884"/>
            <a:ext cx="660605" cy="660604"/>
            <a:chOff x="-868015" y="4082237"/>
            <a:chExt cx="660605" cy="660604"/>
          </a:xfrm>
        </p:grpSpPr>
        <p:sp>
          <p:nvSpPr>
            <p:cNvPr id="28" name="Овал 27"/>
            <p:cNvSpPr/>
            <p:nvPr userDrawn="1"/>
          </p:nvSpPr>
          <p:spPr>
            <a:xfrm>
              <a:off x="-868015" y="4082237"/>
              <a:ext cx="660605" cy="660604"/>
            </a:xfrm>
            <a:prstGeom prst="ellipse">
              <a:avLst/>
            </a:prstGeom>
            <a:solidFill>
              <a:srgbClr val="E7A16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9" name="TextBox 28"/>
            <p:cNvSpPr txBox="1"/>
            <p:nvPr userDrawn="1"/>
          </p:nvSpPr>
          <p:spPr>
            <a:xfrm>
              <a:off x="-753713" y="4158624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231161109</a:t>
              </a:r>
            </a:p>
          </p:txBody>
        </p:sp>
      </p:grpSp>
      <p:grpSp>
        <p:nvGrpSpPr>
          <p:cNvPr id="30" name="Группа 29"/>
          <p:cNvGrpSpPr/>
          <p:nvPr userDrawn="1"/>
        </p:nvGrpSpPr>
        <p:grpSpPr>
          <a:xfrm>
            <a:off x="-875664" y="6261283"/>
            <a:ext cx="660605" cy="660604"/>
            <a:chOff x="-868015" y="4903037"/>
            <a:chExt cx="660605" cy="660604"/>
          </a:xfrm>
          <a:solidFill>
            <a:srgbClr val="D8DEE0"/>
          </a:solidFill>
        </p:grpSpPr>
        <p:sp>
          <p:nvSpPr>
            <p:cNvPr id="31" name="Овал 30"/>
            <p:cNvSpPr/>
            <p:nvPr userDrawn="1"/>
          </p:nvSpPr>
          <p:spPr>
            <a:xfrm>
              <a:off x="-868015" y="4903037"/>
              <a:ext cx="660605" cy="660604"/>
            </a:xfrm>
            <a:prstGeom prst="ellips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-753713" y="4979424"/>
              <a:ext cx="4320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rgbClr val="27251F"/>
                  </a:solidFill>
                  <a:effectLst/>
                  <a:latin typeface="+mn-lt"/>
                </a:rPr>
                <a:t>216222224</a:t>
              </a:r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-875664" y="918874"/>
            <a:ext cx="660605" cy="660604"/>
            <a:chOff x="-868015" y="799037"/>
            <a:chExt cx="660605" cy="660604"/>
          </a:xfrm>
        </p:grpSpPr>
        <p:sp>
          <p:nvSpPr>
            <p:cNvPr id="34" name="Овал 33"/>
            <p:cNvSpPr/>
            <p:nvPr userDrawn="1"/>
          </p:nvSpPr>
          <p:spPr>
            <a:xfrm>
              <a:off x="-868015" y="799037"/>
              <a:ext cx="660605" cy="660604"/>
            </a:xfrm>
            <a:prstGeom prst="ellipse">
              <a:avLst/>
            </a:prstGeom>
            <a:solidFill>
              <a:srgbClr val="FF792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-753713" y="875424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25512139</a:t>
              </a:r>
            </a:p>
          </p:txBody>
        </p:sp>
      </p:grpSp>
      <p:sp>
        <p:nvSpPr>
          <p:cNvPr id="4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69889" y="367037"/>
            <a:ext cx="11706798" cy="691200"/>
          </a:xfrm>
        </p:spPr>
        <p:txBody>
          <a:bodyPr/>
          <a:lstStyle>
            <a:lvl1pPr algn="l">
              <a:defRPr sz="2600" baseline="0">
                <a:solidFill>
                  <a:srgbClr val="27251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Заголовок </a:t>
            </a:r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69888" y="1490663"/>
            <a:ext cx="1900237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2530476" y="1490663"/>
            <a:ext cx="1900237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689475" y="1490663"/>
            <a:ext cx="1900249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850064" y="1490663"/>
            <a:ext cx="1900236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  <p:sp>
        <p:nvSpPr>
          <p:cNvPr id="47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017955" y="1490663"/>
            <a:ext cx="1892933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11169650" y="1490663"/>
            <a:ext cx="1900237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</p:spTree>
    <p:extLst>
      <p:ext uri="{BB962C8B-B14F-4D97-AF65-F5344CB8AC3E}">
        <p14:creationId xmlns:p14="http://schemas.microsoft.com/office/powerpoint/2010/main" val="1480743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">
          <p15:clr>
            <a:srgbClr val="5ACBF0"/>
          </p15:clr>
        </p15:guide>
        <p15:guide id="4" orient="horz" pos="226">
          <p15:clr>
            <a:srgbClr val="F26B43"/>
          </p15:clr>
        </p15:guide>
        <p15:guide id="8" pos="1430">
          <p15:clr>
            <a:srgbClr val="A4A3A4"/>
          </p15:clr>
        </p15:guide>
        <p15:guide id="9" pos="1593">
          <p15:clr>
            <a:srgbClr val="A4A3A4"/>
          </p15:clr>
        </p15:guide>
        <p15:guide id="14" pos="8233">
          <p15:clr>
            <a:srgbClr val="5ACBF0"/>
          </p15:clr>
        </p15:guide>
        <p15:guide id="16" orient="horz" pos="667">
          <p15:clr>
            <a:srgbClr val="F26B43"/>
          </p15:clr>
        </p15:guide>
        <p15:guide id="17" orient="horz" pos="4368">
          <p15:clr>
            <a:srgbClr val="5ACBF0"/>
          </p15:clr>
        </p15:guide>
        <p15:guide id="18" pos="2791">
          <p15:clr>
            <a:srgbClr val="A4A3A4"/>
          </p15:clr>
        </p15:guide>
        <p15:guide id="20" pos="2954">
          <p15:clr>
            <a:srgbClr val="A4A3A4"/>
          </p15:clr>
        </p15:guide>
        <p15:guide id="22" pos="4151">
          <p15:clr>
            <a:srgbClr val="A4A3A4"/>
          </p15:clr>
        </p15:guide>
        <p15:guide id="23" pos="4315">
          <p15:clr>
            <a:srgbClr val="A4A3A4"/>
          </p15:clr>
        </p15:guide>
        <p15:guide id="26" pos="5512">
          <p15:clr>
            <a:srgbClr val="A4A3A4"/>
          </p15:clr>
        </p15:guide>
        <p15:guide id="27" pos="5675">
          <p15:clr>
            <a:srgbClr val="A4A3A4"/>
          </p15:clr>
        </p15:guide>
        <p15:guide id="30" pos="6873">
          <p15:clr>
            <a:srgbClr val="A4A3A4"/>
          </p15:clr>
        </p15:guide>
        <p15:guide id="31" pos="7036">
          <p15:clr>
            <a:srgbClr val="A4A3A4"/>
          </p15:clr>
        </p15:guide>
        <p15:guide id="32" orient="horz" pos="939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колонк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888" y="370157"/>
            <a:ext cx="720000" cy="720000"/>
          </a:xfrm>
          <a:prstGeom prst="rect">
            <a:avLst/>
          </a:prstGeom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73502" y="7243444"/>
            <a:ext cx="3135947" cy="251231"/>
          </a:xfrm>
          <a:ln>
            <a:noFill/>
          </a:ln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fld id="{0E7D99E1-6EE1-464E-96BA-BEA3E265748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369888" y="7235837"/>
            <a:ext cx="12700000" cy="0"/>
          </a:xfrm>
          <a:prstGeom prst="line">
            <a:avLst/>
          </a:prstGeom>
          <a:ln w="95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 txBox="1">
            <a:spLocks/>
          </p:cNvSpPr>
          <p:nvPr userDrawn="1"/>
        </p:nvSpPr>
        <p:spPr bwMode="auto">
          <a:xfrm>
            <a:off x="412245" y="7258273"/>
            <a:ext cx="4622841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800" b="0" kern="0" dirty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Трубная Металлургическая Компания</a:t>
            </a: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-875664" y="28472"/>
            <a:ext cx="660605" cy="660604"/>
            <a:chOff x="-868015" y="28472"/>
            <a:chExt cx="660605" cy="660604"/>
          </a:xfrm>
        </p:grpSpPr>
        <p:sp>
          <p:nvSpPr>
            <p:cNvPr id="9" name="Овал 8"/>
            <p:cNvSpPr/>
            <p:nvPr userDrawn="1"/>
          </p:nvSpPr>
          <p:spPr>
            <a:xfrm>
              <a:off x="-868015" y="28472"/>
              <a:ext cx="660605" cy="660604"/>
            </a:xfrm>
            <a:prstGeom prst="ellipse">
              <a:avLst/>
            </a:prstGeom>
            <a:solidFill>
              <a:srgbClr val="27251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xtBox 11"/>
            <p:cNvSpPr txBox="1"/>
            <p:nvPr userDrawn="1"/>
          </p:nvSpPr>
          <p:spPr>
            <a:xfrm>
              <a:off x="-710513" y="104859"/>
              <a:ext cx="345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39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37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31</a:t>
              </a:r>
            </a:p>
          </p:txBody>
        </p:sp>
      </p:grpSp>
      <p:grpSp>
        <p:nvGrpSpPr>
          <p:cNvPr id="13" name="Группа 12"/>
          <p:cNvGrpSpPr/>
          <p:nvPr userDrawn="1"/>
        </p:nvGrpSpPr>
        <p:grpSpPr>
          <a:xfrm>
            <a:off x="-875664" y="1809276"/>
            <a:ext cx="660605" cy="660604"/>
            <a:chOff x="-868015" y="799037"/>
            <a:chExt cx="660605" cy="660604"/>
          </a:xfrm>
        </p:grpSpPr>
        <p:sp>
          <p:nvSpPr>
            <p:cNvPr id="15" name="Овал 14"/>
            <p:cNvSpPr/>
            <p:nvPr userDrawn="1"/>
          </p:nvSpPr>
          <p:spPr>
            <a:xfrm>
              <a:off x="-868015" y="799037"/>
              <a:ext cx="660605" cy="660604"/>
            </a:xfrm>
            <a:prstGeom prst="ellipse">
              <a:avLst/>
            </a:prstGeom>
            <a:solidFill>
              <a:srgbClr val="EC660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753713" y="875424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236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102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8</a:t>
              </a:r>
            </a:p>
          </p:txBody>
        </p:sp>
      </p:grpSp>
      <p:grpSp>
        <p:nvGrpSpPr>
          <p:cNvPr id="18" name="Группа 17"/>
          <p:cNvGrpSpPr/>
          <p:nvPr userDrawn="1"/>
        </p:nvGrpSpPr>
        <p:grpSpPr>
          <a:xfrm>
            <a:off x="-875664" y="2699678"/>
            <a:ext cx="660605" cy="660604"/>
            <a:chOff x="-868015" y="1607233"/>
            <a:chExt cx="660605" cy="660604"/>
          </a:xfrm>
        </p:grpSpPr>
        <p:sp>
          <p:nvSpPr>
            <p:cNvPr id="19" name="Овал 18"/>
            <p:cNvSpPr/>
            <p:nvPr userDrawn="1"/>
          </p:nvSpPr>
          <p:spPr>
            <a:xfrm>
              <a:off x="-868015" y="1607233"/>
              <a:ext cx="660605" cy="660604"/>
            </a:xfrm>
            <a:prstGeom prst="ellipse">
              <a:avLst/>
            </a:prstGeom>
            <a:solidFill>
              <a:srgbClr val="887B7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-753713" y="1683620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136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123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115</a:t>
              </a:r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>
            <a:off x="-875664" y="3590080"/>
            <a:ext cx="660605" cy="660604"/>
            <a:chOff x="-868015" y="2428033"/>
            <a:chExt cx="660605" cy="660604"/>
          </a:xfrm>
        </p:grpSpPr>
        <p:sp>
          <p:nvSpPr>
            <p:cNvPr id="22" name="Овал 21"/>
            <p:cNvSpPr/>
            <p:nvPr userDrawn="1"/>
          </p:nvSpPr>
          <p:spPr>
            <a:xfrm>
              <a:off x="-868015" y="2428033"/>
              <a:ext cx="660605" cy="6606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xtBox 22"/>
            <p:cNvSpPr txBox="1"/>
            <p:nvPr userDrawn="1"/>
          </p:nvSpPr>
          <p:spPr>
            <a:xfrm>
              <a:off x="-753713" y="2504420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255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192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0</a:t>
              </a:r>
            </a:p>
          </p:txBody>
        </p:sp>
      </p:grpSp>
      <p:grpSp>
        <p:nvGrpSpPr>
          <p:cNvPr id="24" name="Группа 23"/>
          <p:cNvGrpSpPr/>
          <p:nvPr userDrawn="1"/>
        </p:nvGrpSpPr>
        <p:grpSpPr>
          <a:xfrm>
            <a:off x="-875664" y="4480482"/>
            <a:ext cx="660605" cy="660604"/>
            <a:chOff x="-868015" y="3248833"/>
            <a:chExt cx="660605" cy="660604"/>
          </a:xfrm>
        </p:grpSpPr>
        <p:sp>
          <p:nvSpPr>
            <p:cNvPr id="25" name="Овал 24"/>
            <p:cNvSpPr/>
            <p:nvPr userDrawn="1"/>
          </p:nvSpPr>
          <p:spPr>
            <a:xfrm>
              <a:off x="-868015" y="3248833"/>
              <a:ext cx="660605" cy="660604"/>
            </a:xfrm>
            <a:prstGeom prst="ellipse">
              <a:avLst/>
            </a:prstGeom>
            <a:solidFill>
              <a:srgbClr val="ADADA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TextBox 25"/>
            <p:cNvSpPr txBox="1"/>
            <p:nvPr userDrawn="1"/>
          </p:nvSpPr>
          <p:spPr>
            <a:xfrm>
              <a:off x="-753713" y="3325220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173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173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173</a:t>
              </a:r>
            </a:p>
          </p:txBody>
        </p:sp>
      </p:grpSp>
      <p:grpSp>
        <p:nvGrpSpPr>
          <p:cNvPr id="27" name="Группа 26"/>
          <p:cNvGrpSpPr/>
          <p:nvPr userDrawn="1"/>
        </p:nvGrpSpPr>
        <p:grpSpPr>
          <a:xfrm>
            <a:off x="-875664" y="5370884"/>
            <a:ext cx="660605" cy="660604"/>
            <a:chOff x="-868015" y="4082237"/>
            <a:chExt cx="660605" cy="660604"/>
          </a:xfrm>
        </p:grpSpPr>
        <p:sp>
          <p:nvSpPr>
            <p:cNvPr id="28" name="Овал 27"/>
            <p:cNvSpPr/>
            <p:nvPr userDrawn="1"/>
          </p:nvSpPr>
          <p:spPr>
            <a:xfrm>
              <a:off x="-868015" y="4082237"/>
              <a:ext cx="660605" cy="660604"/>
            </a:xfrm>
            <a:prstGeom prst="ellipse">
              <a:avLst/>
            </a:prstGeom>
            <a:solidFill>
              <a:srgbClr val="E7A16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9" name="TextBox 28"/>
            <p:cNvSpPr txBox="1"/>
            <p:nvPr userDrawn="1"/>
          </p:nvSpPr>
          <p:spPr>
            <a:xfrm>
              <a:off x="-753713" y="4158624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231161109</a:t>
              </a:r>
            </a:p>
          </p:txBody>
        </p:sp>
      </p:grpSp>
      <p:grpSp>
        <p:nvGrpSpPr>
          <p:cNvPr id="30" name="Группа 29"/>
          <p:cNvGrpSpPr/>
          <p:nvPr userDrawn="1"/>
        </p:nvGrpSpPr>
        <p:grpSpPr>
          <a:xfrm>
            <a:off x="-875664" y="6261283"/>
            <a:ext cx="660605" cy="660604"/>
            <a:chOff x="-868015" y="4903037"/>
            <a:chExt cx="660605" cy="660604"/>
          </a:xfrm>
          <a:solidFill>
            <a:srgbClr val="D8DEE0"/>
          </a:solidFill>
        </p:grpSpPr>
        <p:sp>
          <p:nvSpPr>
            <p:cNvPr id="31" name="Овал 30"/>
            <p:cNvSpPr/>
            <p:nvPr userDrawn="1"/>
          </p:nvSpPr>
          <p:spPr>
            <a:xfrm>
              <a:off x="-868015" y="4903037"/>
              <a:ext cx="660605" cy="660604"/>
            </a:xfrm>
            <a:prstGeom prst="ellips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-753713" y="4979424"/>
              <a:ext cx="4320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rgbClr val="27251F"/>
                  </a:solidFill>
                  <a:effectLst/>
                  <a:latin typeface="+mn-lt"/>
                </a:rPr>
                <a:t>216222224</a:t>
              </a:r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-875664" y="918874"/>
            <a:ext cx="660605" cy="660604"/>
            <a:chOff x="-868015" y="799037"/>
            <a:chExt cx="660605" cy="660604"/>
          </a:xfrm>
        </p:grpSpPr>
        <p:sp>
          <p:nvSpPr>
            <p:cNvPr id="34" name="Овал 33"/>
            <p:cNvSpPr/>
            <p:nvPr userDrawn="1"/>
          </p:nvSpPr>
          <p:spPr>
            <a:xfrm>
              <a:off x="-868015" y="799037"/>
              <a:ext cx="660605" cy="660604"/>
            </a:xfrm>
            <a:prstGeom prst="ellipse">
              <a:avLst/>
            </a:prstGeom>
            <a:solidFill>
              <a:srgbClr val="FF792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-753713" y="875424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25512139</a:t>
              </a:r>
            </a:p>
          </p:txBody>
        </p:sp>
      </p:grpSp>
      <p:sp>
        <p:nvSpPr>
          <p:cNvPr id="40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69889" y="367037"/>
            <a:ext cx="11706798" cy="691200"/>
          </a:xfrm>
        </p:spPr>
        <p:txBody>
          <a:bodyPr/>
          <a:lstStyle>
            <a:lvl1pPr algn="l">
              <a:defRPr sz="2600" baseline="0">
                <a:solidFill>
                  <a:srgbClr val="27251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Заголовок 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69888" y="1490663"/>
            <a:ext cx="2979737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  <p:sp>
        <p:nvSpPr>
          <p:cNvPr id="47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3616762" y="1490663"/>
            <a:ext cx="2972951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6850064" y="1490663"/>
            <a:ext cx="2979736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10090150" y="1490663"/>
            <a:ext cx="2979736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</p:spTree>
    <p:extLst>
      <p:ext uri="{BB962C8B-B14F-4D97-AF65-F5344CB8AC3E}">
        <p14:creationId xmlns:p14="http://schemas.microsoft.com/office/powerpoint/2010/main" val="2670118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">
          <p15:clr>
            <a:srgbClr val="5ACBF0"/>
          </p15:clr>
        </p15:guide>
        <p15:guide id="4" orient="horz" pos="226">
          <p15:clr>
            <a:srgbClr val="F26B43"/>
          </p15:clr>
        </p15:guide>
        <p15:guide id="10" pos="2110">
          <p15:clr>
            <a:srgbClr val="A4A3A4"/>
          </p15:clr>
        </p15:guide>
        <p15:guide id="13" pos="2274">
          <p15:clr>
            <a:srgbClr val="A4A3A4"/>
          </p15:clr>
        </p15:guide>
        <p15:guide id="14" pos="8233">
          <p15:clr>
            <a:srgbClr val="5ACBF0"/>
          </p15:clr>
        </p15:guide>
        <p15:guide id="16" orient="horz" pos="667">
          <p15:clr>
            <a:srgbClr val="F26B43"/>
          </p15:clr>
        </p15:guide>
        <p15:guide id="17" orient="horz" pos="4368">
          <p15:clr>
            <a:srgbClr val="5ACBF0"/>
          </p15:clr>
        </p15:guide>
        <p15:guide id="22" pos="4151">
          <p15:clr>
            <a:srgbClr val="A4A3A4"/>
          </p15:clr>
        </p15:guide>
        <p15:guide id="23" pos="4315">
          <p15:clr>
            <a:srgbClr val="A4A3A4"/>
          </p15:clr>
        </p15:guide>
        <p15:guide id="28" pos="6192">
          <p15:clr>
            <a:srgbClr val="A4A3A4"/>
          </p15:clr>
        </p15:guide>
        <p15:guide id="29" pos="6356">
          <p15:clr>
            <a:srgbClr val="A4A3A4"/>
          </p15:clr>
        </p15:guide>
        <p15:guide id="30" orient="horz" pos="939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колонк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888" y="370157"/>
            <a:ext cx="720000" cy="720000"/>
          </a:xfrm>
          <a:prstGeom prst="rect">
            <a:avLst/>
          </a:prstGeom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73502" y="7243444"/>
            <a:ext cx="3135947" cy="251231"/>
          </a:xfrm>
          <a:ln>
            <a:noFill/>
          </a:ln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fld id="{0E7D99E1-6EE1-464E-96BA-BEA3E265748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369888" y="7235837"/>
            <a:ext cx="12700000" cy="0"/>
          </a:xfrm>
          <a:prstGeom prst="line">
            <a:avLst/>
          </a:prstGeom>
          <a:ln w="95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 txBox="1">
            <a:spLocks/>
          </p:cNvSpPr>
          <p:nvPr userDrawn="1"/>
        </p:nvSpPr>
        <p:spPr bwMode="auto">
          <a:xfrm>
            <a:off x="412245" y="7258273"/>
            <a:ext cx="4622841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800" b="0" kern="0" dirty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Трубная Металлургическая Компания</a:t>
            </a:r>
          </a:p>
        </p:txBody>
      </p:sp>
      <p:sp>
        <p:nvSpPr>
          <p:cNvPr id="4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69889" y="367037"/>
            <a:ext cx="11706798" cy="691200"/>
          </a:xfrm>
        </p:spPr>
        <p:txBody>
          <a:bodyPr/>
          <a:lstStyle>
            <a:lvl1pPr algn="l">
              <a:defRPr sz="2600" baseline="0">
                <a:solidFill>
                  <a:srgbClr val="27251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Заголовок </a:t>
            </a:r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69888" y="1490663"/>
            <a:ext cx="4060825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4689475" y="1490663"/>
            <a:ext cx="4060825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9009063" y="1490663"/>
            <a:ext cx="4056812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</p:spTree>
    <p:extLst>
      <p:ext uri="{BB962C8B-B14F-4D97-AF65-F5344CB8AC3E}">
        <p14:creationId xmlns:p14="http://schemas.microsoft.com/office/powerpoint/2010/main" val="4078285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">
          <p15:clr>
            <a:srgbClr val="5ACBF0"/>
          </p15:clr>
        </p15:guide>
        <p15:guide id="4" orient="horz" pos="226">
          <p15:clr>
            <a:srgbClr val="F26B43"/>
          </p15:clr>
        </p15:guide>
        <p15:guide id="14" pos="8233">
          <p15:clr>
            <a:srgbClr val="5ACBF0"/>
          </p15:clr>
        </p15:guide>
        <p15:guide id="16" orient="horz" pos="939">
          <p15:clr>
            <a:srgbClr val="5ACBF0"/>
          </p15:clr>
        </p15:guide>
        <p15:guide id="17" orient="horz" pos="4368">
          <p15:clr>
            <a:srgbClr val="5ACBF0"/>
          </p15:clr>
        </p15:guide>
        <p15:guide id="18" pos="2791">
          <p15:clr>
            <a:srgbClr val="A4A3A4"/>
          </p15:clr>
        </p15:guide>
        <p15:guide id="20" pos="2954">
          <p15:clr>
            <a:srgbClr val="A4A3A4"/>
          </p15:clr>
        </p15:guide>
        <p15:guide id="26" pos="5512">
          <p15:clr>
            <a:srgbClr val="A4A3A4"/>
          </p15:clr>
        </p15:guide>
        <p15:guide id="27" pos="5675">
          <p15:clr>
            <a:srgbClr val="A4A3A4"/>
          </p15:clr>
        </p15:guide>
        <p15:guide id="28" orient="horz" pos="667">
          <p15:clr>
            <a:srgbClr val="F26B43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стка в 2 колонк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888" y="370157"/>
            <a:ext cx="720000" cy="720000"/>
          </a:xfrm>
          <a:prstGeom prst="rect">
            <a:avLst/>
          </a:prstGeom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73502" y="7243444"/>
            <a:ext cx="3135947" cy="251231"/>
          </a:xfrm>
          <a:ln>
            <a:noFill/>
          </a:ln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fld id="{0E7D99E1-6EE1-464E-96BA-BEA3E265748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369888" y="7235837"/>
            <a:ext cx="12700000" cy="0"/>
          </a:xfrm>
          <a:prstGeom prst="line">
            <a:avLst/>
          </a:prstGeom>
          <a:ln w="95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 txBox="1">
            <a:spLocks/>
          </p:cNvSpPr>
          <p:nvPr userDrawn="1"/>
        </p:nvSpPr>
        <p:spPr bwMode="auto">
          <a:xfrm>
            <a:off x="412245" y="7258273"/>
            <a:ext cx="4622841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800" b="0" kern="0" dirty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Трубная Металлургическая Компания</a:t>
            </a:r>
          </a:p>
        </p:txBody>
      </p:sp>
      <p:sp>
        <p:nvSpPr>
          <p:cNvPr id="41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69889" y="367037"/>
            <a:ext cx="11706798" cy="691200"/>
          </a:xfrm>
        </p:spPr>
        <p:txBody>
          <a:bodyPr/>
          <a:lstStyle>
            <a:lvl1pPr algn="l">
              <a:defRPr sz="2600" baseline="0">
                <a:solidFill>
                  <a:srgbClr val="27251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Заголовок </a:t>
            </a:r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69888" y="1490663"/>
            <a:ext cx="6219825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0063" y="1490663"/>
            <a:ext cx="6219825" cy="5443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>
              <a:lnSpc>
                <a:spcPct val="100000"/>
              </a:lnSpc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>
              <a:lnSpc>
                <a:spcPct val="100000"/>
              </a:lnSpc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>
              <a:lnSpc>
                <a:spcPct val="100000"/>
              </a:lnSpc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1"/>
            <a:r>
              <a:rPr lang="ru-RU" dirty="0"/>
              <a:t>Основной текст</a:t>
            </a:r>
          </a:p>
          <a:p>
            <a:pPr lvl="2"/>
            <a:r>
              <a:rPr lang="ru-RU" dirty="0"/>
              <a:t>Основной текст</a:t>
            </a:r>
          </a:p>
          <a:p>
            <a:pPr lvl="3"/>
            <a:r>
              <a:rPr lang="ru-RU" dirty="0"/>
              <a:t>Подпись к графике</a:t>
            </a:r>
          </a:p>
          <a:p>
            <a:pPr lvl="4"/>
            <a:r>
              <a:rPr lang="ru-RU" dirty="0"/>
              <a:t>Подпись к графике </a:t>
            </a:r>
          </a:p>
        </p:txBody>
      </p:sp>
    </p:spTree>
    <p:extLst>
      <p:ext uri="{BB962C8B-B14F-4D97-AF65-F5344CB8AC3E}">
        <p14:creationId xmlns:p14="http://schemas.microsoft.com/office/powerpoint/2010/main" val="3371143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">
          <p15:clr>
            <a:srgbClr val="5ACBF0"/>
          </p15:clr>
        </p15:guide>
        <p15:guide id="4" orient="horz" pos="231">
          <p15:clr>
            <a:srgbClr val="F26B43"/>
          </p15:clr>
        </p15:guide>
        <p15:guide id="14" pos="8233">
          <p15:clr>
            <a:srgbClr val="5ACBF0"/>
          </p15:clr>
        </p15:guide>
        <p15:guide id="16" orient="horz" pos="939">
          <p15:clr>
            <a:srgbClr val="5ACBF0"/>
          </p15:clr>
        </p15:guide>
        <p15:guide id="17" orient="horz" pos="4368">
          <p15:clr>
            <a:srgbClr val="5ACBF0"/>
          </p15:clr>
        </p15:guide>
        <p15:guide id="22" pos="4151">
          <p15:clr>
            <a:srgbClr val="A4A3A4"/>
          </p15:clr>
        </p15:guide>
        <p15:guide id="23" pos="4315">
          <p15:clr>
            <a:srgbClr val="A4A3A4"/>
          </p15:clr>
        </p15:guide>
        <p15:guide id="24" orient="horz" pos="667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112">
    <p:bg>
      <p:bgPr>
        <a:solidFill>
          <a:srgbClr val="EE73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2"/>
          </p:cNvPr>
          <p:cNvSpPr/>
          <p:nvPr userDrawn="1"/>
        </p:nvSpPr>
        <p:spPr>
          <a:xfrm>
            <a:off x="2270287" y="6155838"/>
            <a:ext cx="1684800" cy="60480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6168" tIns="63081" rIns="126168" bIns="630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sz="1000" baseline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Узнай больше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000" baseline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 компании ТМК</a:t>
            </a:r>
            <a:endParaRPr lang="en-US" sz="400" b="0" baseline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рямоугольник 2">
            <a:hlinkClick r:id="rId3"/>
          </p:cNvPr>
          <p:cNvSpPr/>
          <p:nvPr userDrawn="1"/>
        </p:nvSpPr>
        <p:spPr>
          <a:xfrm>
            <a:off x="5941863" y="6155837"/>
            <a:ext cx="2808424" cy="604799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6168" tIns="63081" rIns="126168" bIns="630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SzPct val="92000"/>
              <a:buFontTx/>
              <a:buNone/>
            </a:pPr>
            <a:r>
              <a:rPr lang="en-US" sz="1000" b="1" kern="1200" baseline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TMK </a:t>
            </a:r>
            <a:r>
              <a:rPr lang="en-US" sz="1000" b="1" kern="1200" baseline="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eTrade</a:t>
            </a:r>
            <a:r>
              <a:rPr lang="en-US" sz="1000" b="1" kern="1200" baseline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br>
              <a:rPr lang="ru-RU" sz="1000" b="1" kern="1200" baseline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ru-RU" sz="1000" b="1" kern="1200" baseline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Интернет-магазин труб</a:t>
            </a:r>
            <a:endParaRPr lang="ru-RU" altLang="ru-RU" sz="1000" b="1" kern="1200" baseline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Прямоугольник 3">
            <a:hlinkClick r:id="rId4"/>
          </p:cNvPr>
          <p:cNvSpPr/>
          <p:nvPr userDrawn="1"/>
        </p:nvSpPr>
        <p:spPr>
          <a:xfrm>
            <a:off x="10089487" y="6155838"/>
            <a:ext cx="2160000" cy="60480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6168" tIns="63081" rIns="126168" bIns="630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SzPct val="92000"/>
              <a:buFontTx/>
              <a:buNone/>
            </a:pPr>
            <a:r>
              <a:rPr lang="ru-RU" altLang="ru-RU" sz="1000" b="1" kern="1200" baseline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Премиальные резьбовые соединения </a:t>
            </a:r>
            <a:r>
              <a:rPr lang="en-US" altLang="ru-RU" sz="1000" b="1" kern="1200" baseline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TMK UP</a:t>
            </a:r>
            <a:endParaRPr lang="ru-RU" altLang="ru-RU" sz="1000" b="1" kern="1200" baseline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087" y="6116237"/>
            <a:ext cx="684000" cy="68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463" y="6116237"/>
            <a:ext cx="684000" cy="68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87" y="6116237"/>
            <a:ext cx="684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3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8">
          <p15:clr>
            <a:srgbClr val="FBAE40"/>
          </p15:clr>
        </p15:guide>
        <p15:guide id="2" orient="horz" pos="42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ерстка в 12 колон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888" y="370158"/>
            <a:ext cx="720000" cy="720000"/>
          </a:xfrm>
          <a:prstGeom prst="rect">
            <a:avLst/>
          </a:prstGeom>
        </p:spPr>
      </p:pic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73502" y="7243445"/>
            <a:ext cx="3135948" cy="251231"/>
          </a:xfrm>
          <a:ln>
            <a:noFill/>
          </a:ln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fld id="{0E7D99E1-6EE1-464E-96BA-BEA3E265748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369889" y="7235837"/>
            <a:ext cx="12700000" cy="0"/>
          </a:xfrm>
          <a:prstGeom prst="line">
            <a:avLst/>
          </a:prstGeom>
          <a:ln w="95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 userDrawn="1"/>
        </p:nvSpPr>
        <p:spPr bwMode="auto">
          <a:xfrm>
            <a:off x="412246" y="7258274"/>
            <a:ext cx="4622841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800" b="0" kern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Трубная Металлургическая Компания</a:t>
            </a:r>
          </a:p>
        </p:txBody>
      </p:sp>
      <p:sp>
        <p:nvSpPr>
          <p:cNvPr id="18" name="Заголовок 1"/>
          <p:cNvSpPr>
            <a:spLocks noGrp="1"/>
          </p:cNvSpPr>
          <p:nvPr userDrawn="1">
            <p:ph type="ctrTitle" hasCustomPrompt="1"/>
          </p:nvPr>
        </p:nvSpPr>
        <p:spPr>
          <a:xfrm>
            <a:off x="369889" y="367037"/>
            <a:ext cx="11706798" cy="691200"/>
          </a:xfrm>
        </p:spPr>
        <p:txBody>
          <a:bodyPr/>
          <a:lstStyle>
            <a:lvl1pPr algn="l">
              <a:defRPr sz="2600" baseline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/>
              <a:t>Заголовок </a:t>
            </a:r>
          </a:p>
        </p:txBody>
      </p:sp>
    </p:spTree>
    <p:extLst>
      <p:ext uri="{BB962C8B-B14F-4D97-AF65-F5344CB8AC3E}">
        <p14:creationId xmlns:p14="http://schemas.microsoft.com/office/powerpoint/2010/main" val="1937488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">
          <p15:clr>
            <a:srgbClr val="A4A3A4"/>
          </p15:clr>
        </p15:guide>
        <p15:guide id="2" pos="750">
          <p15:clr>
            <a:srgbClr val="A4A3A4"/>
          </p15:clr>
        </p15:guide>
        <p15:guide id="4" orient="horz" pos="226">
          <p15:clr>
            <a:srgbClr val="A4A3A4"/>
          </p15:clr>
        </p15:guide>
        <p15:guide id="7" pos="913">
          <p15:clr>
            <a:srgbClr val="A4A3A4"/>
          </p15:clr>
        </p15:guide>
        <p15:guide id="8" pos="1430">
          <p15:clr>
            <a:srgbClr val="A4A3A4"/>
          </p15:clr>
        </p15:guide>
        <p15:guide id="9" pos="1593">
          <p15:clr>
            <a:srgbClr val="A4A3A4"/>
          </p15:clr>
        </p15:guide>
        <p15:guide id="10" pos="2110">
          <p15:clr>
            <a:srgbClr val="A4A3A4"/>
          </p15:clr>
        </p15:guide>
        <p15:guide id="13" pos="2274">
          <p15:clr>
            <a:srgbClr val="A4A3A4"/>
          </p15:clr>
        </p15:guide>
        <p15:guide id="14" pos="8233">
          <p15:clr>
            <a:srgbClr val="A4A3A4"/>
          </p15:clr>
        </p15:guide>
        <p15:guide id="16" orient="horz" pos="667">
          <p15:clr>
            <a:srgbClr val="A4A3A4"/>
          </p15:clr>
        </p15:guide>
        <p15:guide id="17" orient="horz" pos="4368">
          <p15:clr>
            <a:srgbClr val="A4A3A4"/>
          </p15:clr>
        </p15:guide>
        <p15:guide id="18" pos="2791">
          <p15:clr>
            <a:srgbClr val="A4A3A4"/>
          </p15:clr>
        </p15:guide>
        <p15:guide id="19" pos="3471">
          <p15:clr>
            <a:srgbClr val="A4A3A4"/>
          </p15:clr>
        </p15:guide>
        <p15:guide id="20" pos="2954">
          <p15:clr>
            <a:srgbClr val="A4A3A4"/>
          </p15:clr>
        </p15:guide>
        <p15:guide id="21" pos="3634">
          <p15:clr>
            <a:srgbClr val="A4A3A4"/>
          </p15:clr>
        </p15:guide>
        <p15:guide id="22" pos="4151">
          <p15:clr>
            <a:srgbClr val="A4A3A4"/>
          </p15:clr>
        </p15:guide>
        <p15:guide id="23" pos="4315">
          <p15:clr>
            <a:srgbClr val="A4A3A4"/>
          </p15:clr>
        </p15:guide>
        <p15:guide id="24" pos="4832">
          <p15:clr>
            <a:srgbClr val="A4A3A4"/>
          </p15:clr>
        </p15:guide>
        <p15:guide id="25" pos="4995">
          <p15:clr>
            <a:srgbClr val="A4A3A4"/>
          </p15:clr>
        </p15:guide>
        <p15:guide id="26" pos="5512">
          <p15:clr>
            <a:srgbClr val="A4A3A4"/>
          </p15:clr>
        </p15:guide>
        <p15:guide id="27" pos="5675">
          <p15:clr>
            <a:srgbClr val="A4A3A4"/>
          </p15:clr>
        </p15:guide>
        <p15:guide id="28" pos="6192">
          <p15:clr>
            <a:srgbClr val="A4A3A4"/>
          </p15:clr>
        </p15:guide>
        <p15:guide id="29" pos="6356">
          <p15:clr>
            <a:srgbClr val="A4A3A4"/>
          </p15:clr>
        </p15:guide>
        <p15:guide id="30" pos="6873">
          <p15:clr>
            <a:srgbClr val="A4A3A4"/>
          </p15:clr>
        </p15:guide>
        <p15:guide id="31" pos="7036">
          <p15:clr>
            <a:srgbClr val="A4A3A4"/>
          </p15:clr>
        </p15:guide>
        <p15:guide id="32" pos="7553">
          <p15:clr>
            <a:srgbClr val="A4A3A4"/>
          </p15:clr>
        </p15:guide>
        <p15:guide id="33" pos="7716">
          <p15:clr>
            <a:srgbClr val="A4A3A4"/>
          </p15:clr>
        </p15:guide>
        <p15:guide id="34" orient="horz" pos="939">
          <p15:clr>
            <a:srgbClr val="A4A3A4"/>
          </p15:clr>
        </p15:guide>
        <p15:guide id="35" orient="horz" pos="1112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стка в 12 колон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9888" y="370157"/>
            <a:ext cx="720000" cy="720000"/>
          </a:xfrm>
          <a:prstGeom prst="rect">
            <a:avLst/>
          </a:prstGeom>
        </p:spPr>
      </p:pic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73502" y="7243444"/>
            <a:ext cx="3135947" cy="251231"/>
          </a:xfrm>
          <a:ln>
            <a:noFill/>
          </a:ln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fld id="{0E7D99E1-6EE1-464E-96BA-BEA3E265748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369888" y="7235837"/>
            <a:ext cx="12700000" cy="0"/>
          </a:xfrm>
          <a:prstGeom prst="line">
            <a:avLst/>
          </a:prstGeom>
          <a:ln w="95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 userDrawn="1"/>
        </p:nvSpPr>
        <p:spPr bwMode="auto">
          <a:xfrm>
            <a:off x="412245" y="7258273"/>
            <a:ext cx="4622841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800" b="0" kern="0" dirty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Трубная Металлургическая Компания</a:t>
            </a:r>
          </a:p>
        </p:txBody>
      </p:sp>
      <p:sp>
        <p:nvSpPr>
          <p:cNvPr id="18" name="Заголовок 1"/>
          <p:cNvSpPr>
            <a:spLocks noGrp="1"/>
          </p:cNvSpPr>
          <p:nvPr userDrawn="1">
            <p:ph type="ctrTitle" hasCustomPrompt="1"/>
          </p:nvPr>
        </p:nvSpPr>
        <p:spPr>
          <a:xfrm>
            <a:off x="369889" y="367037"/>
            <a:ext cx="11706798" cy="691200"/>
          </a:xfrm>
        </p:spPr>
        <p:txBody>
          <a:bodyPr/>
          <a:lstStyle>
            <a:lvl1pPr algn="l">
              <a:defRPr sz="2600" baseline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Заголовок </a:t>
            </a:r>
          </a:p>
        </p:txBody>
      </p:sp>
    </p:spTree>
    <p:extLst>
      <p:ext uri="{BB962C8B-B14F-4D97-AF65-F5344CB8AC3E}">
        <p14:creationId xmlns:p14="http://schemas.microsoft.com/office/powerpoint/2010/main" val="2253317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" userDrawn="1">
          <p15:clr>
            <a:srgbClr val="A4A3A4"/>
          </p15:clr>
        </p15:guide>
        <p15:guide id="2" pos="750" userDrawn="1">
          <p15:clr>
            <a:srgbClr val="A4A3A4"/>
          </p15:clr>
        </p15:guide>
        <p15:guide id="4" orient="horz" pos="226" userDrawn="1">
          <p15:clr>
            <a:srgbClr val="A4A3A4"/>
          </p15:clr>
        </p15:guide>
        <p15:guide id="7" pos="913" userDrawn="1">
          <p15:clr>
            <a:srgbClr val="A4A3A4"/>
          </p15:clr>
        </p15:guide>
        <p15:guide id="8" pos="1430" userDrawn="1">
          <p15:clr>
            <a:srgbClr val="A4A3A4"/>
          </p15:clr>
        </p15:guide>
        <p15:guide id="9" pos="1593" userDrawn="1">
          <p15:clr>
            <a:srgbClr val="A4A3A4"/>
          </p15:clr>
        </p15:guide>
        <p15:guide id="10" pos="2110" userDrawn="1">
          <p15:clr>
            <a:srgbClr val="A4A3A4"/>
          </p15:clr>
        </p15:guide>
        <p15:guide id="13" pos="2274" userDrawn="1">
          <p15:clr>
            <a:srgbClr val="A4A3A4"/>
          </p15:clr>
        </p15:guide>
        <p15:guide id="14" pos="8233" userDrawn="1">
          <p15:clr>
            <a:srgbClr val="A4A3A4"/>
          </p15:clr>
        </p15:guide>
        <p15:guide id="16" orient="horz" pos="667" userDrawn="1">
          <p15:clr>
            <a:srgbClr val="A4A3A4"/>
          </p15:clr>
        </p15:guide>
        <p15:guide id="17" orient="horz" pos="4368" userDrawn="1">
          <p15:clr>
            <a:srgbClr val="A4A3A4"/>
          </p15:clr>
        </p15:guide>
        <p15:guide id="18" pos="2791" userDrawn="1">
          <p15:clr>
            <a:srgbClr val="A4A3A4"/>
          </p15:clr>
        </p15:guide>
        <p15:guide id="19" pos="3471" userDrawn="1">
          <p15:clr>
            <a:srgbClr val="A4A3A4"/>
          </p15:clr>
        </p15:guide>
        <p15:guide id="20" pos="2954" userDrawn="1">
          <p15:clr>
            <a:srgbClr val="A4A3A4"/>
          </p15:clr>
        </p15:guide>
        <p15:guide id="21" pos="3634" userDrawn="1">
          <p15:clr>
            <a:srgbClr val="A4A3A4"/>
          </p15:clr>
        </p15:guide>
        <p15:guide id="22" pos="4151" userDrawn="1">
          <p15:clr>
            <a:srgbClr val="A4A3A4"/>
          </p15:clr>
        </p15:guide>
        <p15:guide id="23" pos="4315" userDrawn="1">
          <p15:clr>
            <a:srgbClr val="A4A3A4"/>
          </p15:clr>
        </p15:guide>
        <p15:guide id="24" pos="4832" userDrawn="1">
          <p15:clr>
            <a:srgbClr val="A4A3A4"/>
          </p15:clr>
        </p15:guide>
        <p15:guide id="25" pos="4995" userDrawn="1">
          <p15:clr>
            <a:srgbClr val="A4A3A4"/>
          </p15:clr>
        </p15:guide>
        <p15:guide id="26" pos="5512" userDrawn="1">
          <p15:clr>
            <a:srgbClr val="A4A3A4"/>
          </p15:clr>
        </p15:guide>
        <p15:guide id="27" pos="5675" userDrawn="1">
          <p15:clr>
            <a:srgbClr val="A4A3A4"/>
          </p15:clr>
        </p15:guide>
        <p15:guide id="28" pos="6192" userDrawn="1">
          <p15:clr>
            <a:srgbClr val="A4A3A4"/>
          </p15:clr>
        </p15:guide>
        <p15:guide id="29" pos="6356" userDrawn="1">
          <p15:clr>
            <a:srgbClr val="A4A3A4"/>
          </p15:clr>
        </p15:guide>
        <p15:guide id="30" pos="6873" userDrawn="1">
          <p15:clr>
            <a:srgbClr val="A4A3A4"/>
          </p15:clr>
        </p15:guide>
        <p15:guide id="31" pos="7036" userDrawn="1">
          <p15:clr>
            <a:srgbClr val="A4A3A4"/>
          </p15:clr>
        </p15:guide>
        <p15:guide id="32" pos="7553" userDrawn="1">
          <p15:clr>
            <a:srgbClr val="A4A3A4"/>
          </p15:clr>
        </p15:guide>
        <p15:guide id="33" pos="7716" userDrawn="1">
          <p15:clr>
            <a:srgbClr val="A4A3A4"/>
          </p15:clr>
        </p15:guide>
        <p15:guide id="34" orient="horz" pos="939" userDrawn="1">
          <p15:clr>
            <a:srgbClr val="A4A3A4"/>
          </p15:clr>
        </p15:guide>
        <p15:guide id="35" orient="horz" pos="1112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стка в 2 колонк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9888" y="370157"/>
            <a:ext cx="720000" cy="720000"/>
          </a:xfrm>
          <a:prstGeom prst="rect">
            <a:avLst/>
          </a:prstGeom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73502" y="7243444"/>
            <a:ext cx="3135947" cy="251231"/>
          </a:xfrm>
          <a:ln>
            <a:noFill/>
          </a:ln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fld id="{0E7D99E1-6EE1-464E-96BA-BEA3E265748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369888" y="7235837"/>
            <a:ext cx="12700000" cy="0"/>
          </a:xfrm>
          <a:prstGeom prst="line">
            <a:avLst/>
          </a:prstGeom>
          <a:ln w="95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 txBox="1">
            <a:spLocks/>
          </p:cNvSpPr>
          <p:nvPr userDrawn="1"/>
        </p:nvSpPr>
        <p:spPr bwMode="auto">
          <a:xfrm>
            <a:off x="412245" y="7258273"/>
            <a:ext cx="4622841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800" b="0" kern="0" dirty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Трубная Металлургическая Компания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69889" y="367037"/>
            <a:ext cx="11706798" cy="691200"/>
          </a:xfrm>
        </p:spPr>
        <p:txBody>
          <a:bodyPr/>
          <a:lstStyle>
            <a:lvl1pPr algn="l">
              <a:defRPr sz="2600" baseline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Заголовок </a:t>
            </a:r>
          </a:p>
        </p:txBody>
      </p:sp>
    </p:spTree>
    <p:extLst>
      <p:ext uri="{BB962C8B-B14F-4D97-AF65-F5344CB8AC3E}">
        <p14:creationId xmlns:p14="http://schemas.microsoft.com/office/powerpoint/2010/main" val="1608269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" userDrawn="1">
          <p15:clr>
            <a:srgbClr val="5ACBF0"/>
          </p15:clr>
        </p15:guide>
        <p15:guide id="4" orient="horz" pos="231" userDrawn="1">
          <p15:clr>
            <a:srgbClr val="C35EA4"/>
          </p15:clr>
        </p15:guide>
        <p15:guide id="14" pos="8233" userDrawn="1">
          <p15:clr>
            <a:srgbClr val="5ACBF0"/>
          </p15:clr>
        </p15:guide>
        <p15:guide id="16" orient="horz" pos="939" userDrawn="1">
          <p15:clr>
            <a:srgbClr val="5ACBF0"/>
          </p15:clr>
        </p15:guide>
        <p15:guide id="17" orient="horz" pos="4368" userDrawn="1">
          <p15:clr>
            <a:srgbClr val="5ACBF0"/>
          </p15:clr>
        </p15:guide>
        <p15:guide id="22" pos="4151" userDrawn="1">
          <p15:clr>
            <a:srgbClr val="A4A3A4"/>
          </p15:clr>
        </p15:guide>
        <p15:guide id="23" pos="4315" userDrawn="1">
          <p15:clr>
            <a:srgbClr val="A4A3A4"/>
          </p15:clr>
        </p15:guide>
        <p15:guide id="24" orient="horz" pos="667" userDrawn="1">
          <p15:clr>
            <a:srgbClr val="C35E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стка в 3 колонк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9888" y="370157"/>
            <a:ext cx="720000" cy="720000"/>
          </a:xfrm>
          <a:prstGeom prst="rect">
            <a:avLst/>
          </a:prstGeom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73502" y="7243444"/>
            <a:ext cx="3135947" cy="251231"/>
          </a:xfrm>
          <a:ln>
            <a:noFill/>
          </a:ln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fld id="{0E7D99E1-6EE1-464E-96BA-BEA3E265748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369888" y="7235837"/>
            <a:ext cx="12700000" cy="0"/>
          </a:xfrm>
          <a:prstGeom prst="line">
            <a:avLst/>
          </a:prstGeom>
          <a:ln w="95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 txBox="1">
            <a:spLocks/>
          </p:cNvSpPr>
          <p:nvPr userDrawn="1"/>
        </p:nvSpPr>
        <p:spPr bwMode="auto">
          <a:xfrm>
            <a:off x="412245" y="7258273"/>
            <a:ext cx="4622841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800" b="0" kern="0" dirty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Трубная Металлургическая Компания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69889" y="367037"/>
            <a:ext cx="11706798" cy="691200"/>
          </a:xfrm>
        </p:spPr>
        <p:txBody>
          <a:bodyPr/>
          <a:lstStyle>
            <a:lvl1pPr algn="l">
              <a:defRPr sz="2600" baseline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Заголовок </a:t>
            </a:r>
          </a:p>
        </p:txBody>
      </p:sp>
    </p:spTree>
    <p:extLst>
      <p:ext uri="{BB962C8B-B14F-4D97-AF65-F5344CB8AC3E}">
        <p14:creationId xmlns:p14="http://schemas.microsoft.com/office/powerpoint/2010/main" val="4211683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" userDrawn="1">
          <p15:clr>
            <a:srgbClr val="5ACBF0"/>
          </p15:clr>
        </p15:guide>
        <p15:guide id="4" orient="horz" pos="226">
          <p15:clr>
            <a:srgbClr val="FBAE40"/>
          </p15:clr>
        </p15:guide>
        <p15:guide id="14" pos="8233" userDrawn="1">
          <p15:clr>
            <a:srgbClr val="5ACBF0"/>
          </p15:clr>
        </p15:guide>
        <p15:guide id="15" orient="horz" pos="422" userDrawn="1">
          <p15:clr>
            <a:srgbClr val="FBAE40"/>
          </p15:clr>
        </p15:guide>
        <p15:guide id="16" orient="horz" pos="939" userDrawn="1">
          <p15:clr>
            <a:srgbClr val="5ACBF0"/>
          </p15:clr>
        </p15:guide>
        <p15:guide id="17" orient="horz" pos="4368" userDrawn="1">
          <p15:clr>
            <a:srgbClr val="5ACBF0"/>
          </p15:clr>
        </p15:guide>
        <p15:guide id="18" pos="2791" userDrawn="1">
          <p15:clr>
            <a:srgbClr val="A4A3A4"/>
          </p15:clr>
        </p15:guide>
        <p15:guide id="20" pos="2954" userDrawn="1">
          <p15:clr>
            <a:srgbClr val="A4A3A4"/>
          </p15:clr>
        </p15:guide>
        <p15:guide id="26" pos="5512" userDrawn="1">
          <p15:clr>
            <a:srgbClr val="A4A3A4"/>
          </p15:clr>
        </p15:guide>
        <p15:guide id="27" pos="5675" userDrawn="1">
          <p15:clr>
            <a:srgbClr val="A4A3A4"/>
          </p15:clr>
        </p15:guide>
        <p15:guide id="28" orient="horz" pos="66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стка в 4 колонки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9888" y="370157"/>
            <a:ext cx="720000" cy="720000"/>
          </a:xfrm>
          <a:prstGeom prst="rect">
            <a:avLst/>
          </a:prstGeom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73502" y="7243444"/>
            <a:ext cx="3135947" cy="251231"/>
          </a:xfrm>
          <a:ln>
            <a:noFill/>
          </a:ln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fld id="{0E7D99E1-6EE1-464E-96BA-BEA3E265748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369888" y="7235837"/>
            <a:ext cx="12700000" cy="0"/>
          </a:xfrm>
          <a:prstGeom prst="line">
            <a:avLst/>
          </a:prstGeom>
          <a:ln w="95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 txBox="1">
            <a:spLocks/>
          </p:cNvSpPr>
          <p:nvPr userDrawn="1"/>
        </p:nvSpPr>
        <p:spPr bwMode="auto">
          <a:xfrm>
            <a:off x="412245" y="7258273"/>
            <a:ext cx="4622841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800" b="0" kern="0" dirty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Трубная Металлургическая Компания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69889" y="367037"/>
            <a:ext cx="11706798" cy="691200"/>
          </a:xfrm>
        </p:spPr>
        <p:txBody>
          <a:bodyPr/>
          <a:lstStyle>
            <a:lvl1pPr algn="l">
              <a:defRPr sz="2600" baseline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Заголовок </a:t>
            </a:r>
          </a:p>
        </p:txBody>
      </p:sp>
    </p:spTree>
    <p:extLst>
      <p:ext uri="{BB962C8B-B14F-4D97-AF65-F5344CB8AC3E}">
        <p14:creationId xmlns:p14="http://schemas.microsoft.com/office/powerpoint/2010/main" val="3050406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" userDrawn="1">
          <p15:clr>
            <a:srgbClr val="5ACBF0"/>
          </p15:clr>
        </p15:guide>
        <p15:guide id="4" orient="horz" pos="226">
          <p15:clr>
            <a:srgbClr val="FBAE40"/>
          </p15:clr>
        </p15:guide>
        <p15:guide id="10" pos="2110" userDrawn="1">
          <p15:clr>
            <a:srgbClr val="A4A3A4"/>
          </p15:clr>
        </p15:guide>
        <p15:guide id="13" pos="2274" userDrawn="1">
          <p15:clr>
            <a:srgbClr val="A4A3A4"/>
          </p15:clr>
        </p15:guide>
        <p15:guide id="14" pos="8233" userDrawn="1">
          <p15:clr>
            <a:srgbClr val="5ACBF0"/>
          </p15:clr>
        </p15:guide>
        <p15:guide id="15" orient="horz" pos="422" userDrawn="1">
          <p15:clr>
            <a:srgbClr val="FBAE40"/>
          </p15:clr>
        </p15:guide>
        <p15:guide id="16" orient="horz" pos="667" userDrawn="1">
          <p15:clr>
            <a:srgbClr val="FBAE40"/>
          </p15:clr>
        </p15:guide>
        <p15:guide id="17" orient="horz" pos="4368" userDrawn="1">
          <p15:clr>
            <a:srgbClr val="5ACBF0"/>
          </p15:clr>
        </p15:guide>
        <p15:guide id="22" pos="4151" userDrawn="1">
          <p15:clr>
            <a:srgbClr val="A4A3A4"/>
          </p15:clr>
        </p15:guide>
        <p15:guide id="23" pos="4315" userDrawn="1">
          <p15:clr>
            <a:srgbClr val="A4A3A4"/>
          </p15:clr>
        </p15:guide>
        <p15:guide id="28" pos="6192" userDrawn="1">
          <p15:clr>
            <a:srgbClr val="A4A3A4"/>
          </p15:clr>
        </p15:guide>
        <p15:guide id="29" pos="6356" userDrawn="1">
          <p15:clr>
            <a:srgbClr val="A4A3A4"/>
          </p15:clr>
        </p15:guide>
        <p15:guide id="30" orient="horz" pos="939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стка в 6 колон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9888" y="370157"/>
            <a:ext cx="720000" cy="720000"/>
          </a:xfrm>
          <a:prstGeom prst="rect">
            <a:avLst/>
          </a:prstGeom>
        </p:spPr>
      </p:pic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73502" y="7243444"/>
            <a:ext cx="3135947" cy="251231"/>
          </a:xfrm>
          <a:ln>
            <a:noFill/>
          </a:ln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fld id="{0E7D99E1-6EE1-464E-96BA-BEA3E265748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369888" y="7235837"/>
            <a:ext cx="12700000" cy="0"/>
          </a:xfrm>
          <a:prstGeom prst="line">
            <a:avLst/>
          </a:prstGeom>
          <a:ln w="95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 userDrawn="1"/>
        </p:nvSpPr>
        <p:spPr bwMode="auto">
          <a:xfrm>
            <a:off x="412245" y="7258273"/>
            <a:ext cx="4622841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800" b="0" kern="0" dirty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Трубная Металлургическая Компания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69889" y="367037"/>
            <a:ext cx="11706798" cy="691200"/>
          </a:xfrm>
        </p:spPr>
        <p:txBody>
          <a:bodyPr/>
          <a:lstStyle>
            <a:lvl1pPr algn="l">
              <a:defRPr sz="2600" baseline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Заголовок </a:t>
            </a:r>
          </a:p>
        </p:txBody>
      </p:sp>
    </p:spTree>
    <p:extLst>
      <p:ext uri="{BB962C8B-B14F-4D97-AF65-F5344CB8AC3E}">
        <p14:creationId xmlns:p14="http://schemas.microsoft.com/office/powerpoint/2010/main" val="1880523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" userDrawn="1">
          <p15:clr>
            <a:srgbClr val="5ACBF0"/>
          </p15:clr>
        </p15:guide>
        <p15:guide id="4" orient="horz" pos="226">
          <p15:clr>
            <a:srgbClr val="FBAE40"/>
          </p15:clr>
        </p15:guide>
        <p15:guide id="8" pos="1430" userDrawn="1">
          <p15:clr>
            <a:srgbClr val="A4A3A4"/>
          </p15:clr>
        </p15:guide>
        <p15:guide id="9" pos="1593" userDrawn="1">
          <p15:clr>
            <a:srgbClr val="A4A3A4"/>
          </p15:clr>
        </p15:guide>
        <p15:guide id="14" pos="8233" userDrawn="1">
          <p15:clr>
            <a:srgbClr val="5ACBF0"/>
          </p15:clr>
        </p15:guide>
        <p15:guide id="15" orient="horz" pos="422" userDrawn="1">
          <p15:clr>
            <a:srgbClr val="FBAE40"/>
          </p15:clr>
        </p15:guide>
        <p15:guide id="16" orient="horz" pos="667" userDrawn="1">
          <p15:clr>
            <a:srgbClr val="FBAE40"/>
          </p15:clr>
        </p15:guide>
        <p15:guide id="17" orient="horz" pos="4368" userDrawn="1">
          <p15:clr>
            <a:srgbClr val="5ACBF0"/>
          </p15:clr>
        </p15:guide>
        <p15:guide id="18" pos="2791" userDrawn="1">
          <p15:clr>
            <a:srgbClr val="A4A3A4"/>
          </p15:clr>
        </p15:guide>
        <p15:guide id="20" pos="2954" userDrawn="1">
          <p15:clr>
            <a:srgbClr val="A4A3A4"/>
          </p15:clr>
        </p15:guide>
        <p15:guide id="22" pos="4151" userDrawn="1">
          <p15:clr>
            <a:srgbClr val="A4A3A4"/>
          </p15:clr>
        </p15:guide>
        <p15:guide id="23" pos="4315" userDrawn="1">
          <p15:clr>
            <a:srgbClr val="A4A3A4"/>
          </p15:clr>
        </p15:guide>
        <p15:guide id="26" pos="5512" userDrawn="1">
          <p15:clr>
            <a:srgbClr val="A4A3A4"/>
          </p15:clr>
        </p15:guide>
        <p15:guide id="27" pos="5675" userDrawn="1">
          <p15:clr>
            <a:srgbClr val="A4A3A4"/>
          </p15:clr>
        </p15:guide>
        <p15:guide id="30" pos="6873" userDrawn="1">
          <p15:clr>
            <a:srgbClr val="A4A3A4"/>
          </p15:clr>
        </p15:guide>
        <p15:guide id="31" pos="7036" userDrawn="1">
          <p15:clr>
            <a:srgbClr val="A4A3A4"/>
          </p15:clr>
        </p15:guide>
        <p15:guide id="32" orient="horz" pos="939" userDrawn="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112">
    <p:bg>
      <p:bgPr>
        <a:solidFill>
          <a:srgbClr val="EE73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2"/>
          </p:cNvPr>
          <p:cNvSpPr/>
          <p:nvPr userDrawn="1"/>
        </p:nvSpPr>
        <p:spPr>
          <a:xfrm>
            <a:off x="2270287" y="6155838"/>
            <a:ext cx="1684800" cy="60480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6168" tIns="63081" rIns="126168" bIns="630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sz="1000" baseline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Узнай больше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000" baseline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 компании ТМК</a:t>
            </a:r>
            <a:endParaRPr lang="en-US" sz="400" b="0" baseline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рямоугольник 2">
            <a:hlinkClick r:id="rId3"/>
          </p:cNvPr>
          <p:cNvSpPr/>
          <p:nvPr userDrawn="1"/>
        </p:nvSpPr>
        <p:spPr>
          <a:xfrm>
            <a:off x="5941863" y="6155837"/>
            <a:ext cx="2808424" cy="604799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6168" tIns="63081" rIns="126168" bIns="630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SzPct val="92000"/>
              <a:buFontTx/>
              <a:buNone/>
            </a:pPr>
            <a:r>
              <a:rPr lang="en-US" sz="1000" b="1" kern="1200" baseline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TMK </a:t>
            </a:r>
            <a:r>
              <a:rPr lang="en-US" sz="1000" b="1" kern="1200" baseline="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eTrade</a:t>
            </a:r>
            <a:r>
              <a:rPr lang="en-US" sz="1000" b="1" kern="1200" baseline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br>
              <a:rPr lang="ru-RU" sz="1000" b="1" kern="1200" baseline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ru-RU" sz="1000" b="1" kern="1200" baseline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Интернет-магазин труб</a:t>
            </a:r>
            <a:endParaRPr lang="ru-RU" altLang="ru-RU" sz="1000" b="1" kern="1200" baseline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Прямоугольник 3">
            <a:hlinkClick r:id="rId4"/>
          </p:cNvPr>
          <p:cNvSpPr/>
          <p:nvPr userDrawn="1"/>
        </p:nvSpPr>
        <p:spPr>
          <a:xfrm>
            <a:off x="10089487" y="6155838"/>
            <a:ext cx="2160000" cy="60480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6168" tIns="63081" rIns="126168" bIns="630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SzPct val="92000"/>
              <a:buFontTx/>
              <a:buNone/>
            </a:pPr>
            <a:r>
              <a:rPr lang="ru-RU" altLang="ru-RU" sz="1000" b="1" kern="1200" baseline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Премиальные резьбовые соединения </a:t>
            </a:r>
            <a:r>
              <a:rPr lang="en-US" altLang="ru-RU" sz="1000" b="1" kern="1200" baseline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TMK UP</a:t>
            </a:r>
            <a:endParaRPr lang="ru-RU" altLang="ru-RU" sz="1000" b="1" kern="1200" baseline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9087" y="6116237"/>
            <a:ext cx="684000" cy="68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463" y="6116237"/>
            <a:ext cx="684000" cy="68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887" y="6116237"/>
            <a:ext cx="684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6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EE73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2677807"/>
            <a:ext cx="13439775" cy="1620430"/>
          </a:xfrm>
        </p:spPr>
        <p:txBody>
          <a:bodyPr/>
          <a:lstStyle>
            <a:lvl1pPr algn="ctr">
              <a:defRPr sz="4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Трубная Металлургическая</a:t>
            </a:r>
            <a:br>
              <a:rPr lang="ru-RU" dirty="0"/>
            </a:br>
            <a:r>
              <a:rPr lang="ru-RU" dirty="0"/>
              <a:t>Компания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-1" y="6479675"/>
            <a:ext cx="13439775" cy="108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30833" indent="0" algn="ctr">
              <a:buNone/>
              <a:defRPr/>
            </a:lvl2pPr>
            <a:lvl3pPr marL="1261668" indent="0" algn="ctr">
              <a:buNone/>
              <a:defRPr/>
            </a:lvl3pPr>
            <a:lvl4pPr marL="1892499" indent="0" algn="ctr">
              <a:buNone/>
              <a:defRPr/>
            </a:lvl4pPr>
            <a:lvl5pPr marL="2523333" indent="0" algn="ctr">
              <a:buNone/>
              <a:defRPr/>
            </a:lvl5pPr>
            <a:lvl6pPr marL="3154173" indent="0" algn="ctr">
              <a:buNone/>
              <a:defRPr/>
            </a:lvl6pPr>
            <a:lvl7pPr marL="3785004" indent="0" algn="ctr">
              <a:buNone/>
              <a:defRPr/>
            </a:lvl7pPr>
            <a:lvl8pPr marL="4415841" indent="0" algn="ctr">
              <a:buNone/>
              <a:defRPr/>
            </a:lvl8pPr>
            <a:lvl9pPr marL="5046677" indent="0" algn="ctr">
              <a:buNone/>
              <a:defRPr/>
            </a:lvl9pPr>
          </a:lstStyle>
          <a:p>
            <a:r>
              <a:rPr lang="ru-RU" dirty="0"/>
              <a:t>Москва 2020 г.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996" y="496637"/>
            <a:ext cx="881691" cy="88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7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презентаци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888" y="370157"/>
            <a:ext cx="720000" cy="720000"/>
          </a:xfrm>
          <a:prstGeom prst="rect">
            <a:avLst/>
          </a:prstGeom>
        </p:spPr>
      </p:pic>
      <p:grpSp>
        <p:nvGrpSpPr>
          <p:cNvPr id="36" name="Группа 35"/>
          <p:cNvGrpSpPr/>
          <p:nvPr userDrawn="1"/>
        </p:nvGrpSpPr>
        <p:grpSpPr>
          <a:xfrm>
            <a:off x="-875664" y="28472"/>
            <a:ext cx="660605" cy="660604"/>
            <a:chOff x="-868015" y="28472"/>
            <a:chExt cx="660605" cy="660604"/>
          </a:xfrm>
        </p:grpSpPr>
        <p:sp>
          <p:nvSpPr>
            <p:cNvPr id="3" name="Овал 2"/>
            <p:cNvSpPr/>
            <p:nvPr userDrawn="1"/>
          </p:nvSpPr>
          <p:spPr>
            <a:xfrm>
              <a:off x="-868015" y="28472"/>
              <a:ext cx="660605" cy="660604"/>
            </a:xfrm>
            <a:prstGeom prst="ellipse">
              <a:avLst/>
            </a:prstGeom>
            <a:solidFill>
              <a:srgbClr val="27251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-710513" y="104859"/>
              <a:ext cx="345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39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37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31</a:t>
              </a:r>
            </a:p>
          </p:txBody>
        </p:sp>
      </p:grpSp>
      <p:grpSp>
        <p:nvGrpSpPr>
          <p:cNvPr id="35" name="Группа 34"/>
          <p:cNvGrpSpPr/>
          <p:nvPr userDrawn="1"/>
        </p:nvGrpSpPr>
        <p:grpSpPr>
          <a:xfrm>
            <a:off x="-875664" y="1809276"/>
            <a:ext cx="660605" cy="660604"/>
            <a:chOff x="-868015" y="799037"/>
            <a:chExt cx="660605" cy="660604"/>
          </a:xfrm>
        </p:grpSpPr>
        <p:sp>
          <p:nvSpPr>
            <p:cNvPr id="21" name="Овал 20"/>
            <p:cNvSpPr/>
            <p:nvPr userDrawn="1"/>
          </p:nvSpPr>
          <p:spPr>
            <a:xfrm>
              <a:off x="-868015" y="799037"/>
              <a:ext cx="660605" cy="660604"/>
            </a:xfrm>
            <a:prstGeom prst="ellipse">
              <a:avLst/>
            </a:prstGeom>
            <a:solidFill>
              <a:srgbClr val="EC660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TextBox 21"/>
            <p:cNvSpPr txBox="1"/>
            <p:nvPr userDrawn="1"/>
          </p:nvSpPr>
          <p:spPr>
            <a:xfrm>
              <a:off x="-753713" y="875424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236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102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8</a:t>
              </a:r>
            </a:p>
          </p:txBody>
        </p:sp>
      </p:grpSp>
      <p:grpSp>
        <p:nvGrpSpPr>
          <p:cNvPr id="4" name="Группа 3"/>
          <p:cNvGrpSpPr/>
          <p:nvPr userDrawn="1"/>
        </p:nvGrpSpPr>
        <p:grpSpPr>
          <a:xfrm>
            <a:off x="-875664" y="2699678"/>
            <a:ext cx="660605" cy="660604"/>
            <a:chOff x="-868015" y="1607233"/>
            <a:chExt cx="660605" cy="660604"/>
          </a:xfrm>
        </p:grpSpPr>
        <p:sp>
          <p:nvSpPr>
            <p:cNvPr id="23" name="Овал 22"/>
            <p:cNvSpPr/>
            <p:nvPr userDrawn="1"/>
          </p:nvSpPr>
          <p:spPr>
            <a:xfrm>
              <a:off x="-868015" y="1607233"/>
              <a:ext cx="660605" cy="660604"/>
            </a:xfrm>
            <a:prstGeom prst="ellipse">
              <a:avLst/>
            </a:prstGeom>
            <a:solidFill>
              <a:srgbClr val="887B7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TextBox 23"/>
            <p:cNvSpPr txBox="1"/>
            <p:nvPr userDrawn="1"/>
          </p:nvSpPr>
          <p:spPr>
            <a:xfrm>
              <a:off x="-753713" y="1683620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136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123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115</a:t>
              </a:r>
            </a:p>
          </p:txBody>
        </p:sp>
      </p:grpSp>
      <p:grpSp>
        <p:nvGrpSpPr>
          <p:cNvPr id="5" name="Группа 4"/>
          <p:cNvGrpSpPr/>
          <p:nvPr userDrawn="1"/>
        </p:nvGrpSpPr>
        <p:grpSpPr>
          <a:xfrm>
            <a:off x="-875664" y="3590080"/>
            <a:ext cx="660605" cy="660604"/>
            <a:chOff x="-868015" y="2428033"/>
            <a:chExt cx="660605" cy="660604"/>
          </a:xfrm>
        </p:grpSpPr>
        <p:sp>
          <p:nvSpPr>
            <p:cNvPr id="25" name="Овал 24"/>
            <p:cNvSpPr/>
            <p:nvPr userDrawn="1"/>
          </p:nvSpPr>
          <p:spPr>
            <a:xfrm>
              <a:off x="-868015" y="2428033"/>
              <a:ext cx="660605" cy="6606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TextBox 25"/>
            <p:cNvSpPr txBox="1"/>
            <p:nvPr userDrawn="1"/>
          </p:nvSpPr>
          <p:spPr>
            <a:xfrm>
              <a:off x="-753713" y="2504420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255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192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0</a:t>
              </a:r>
            </a:p>
          </p:txBody>
        </p:sp>
      </p:grpSp>
      <p:grpSp>
        <p:nvGrpSpPr>
          <p:cNvPr id="6" name="Группа 5"/>
          <p:cNvGrpSpPr/>
          <p:nvPr userDrawn="1"/>
        </p:nvGrpSpPr>
        <p:grpSpPr>
          <a:xfrm>
            <a:off x="-875664" y="4480482"/>
            <a:ext cx="660605" cy="660604"/>
            <a:chOff x="-868015" y="3248833"/>
            <a:chExt cx="660605" cy="660604"/>
          </a:xfrm>
        </p:grpSpPr>
        <p:sp>
          <p:nvSpPr>
            <p:cNvPr id="27" name="Овал 26"/>
            <p:cNvSpPr/>
            <p:nvPr userDrawn="1"/>
          </p:nvSpPr>
          <p:spPr>
            <a:xfrm>
              <a:off x="-868015" y="3248833"/>
              <a:ext cx="660605" cy="660604"/>
            </a:xfrm>
            <a:prstGeom prst="ellipse">
              <a:avLst/>
            </a:prstGeom>
            <a:solidFill>
              <a:srgbClr val="ADADA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TextBox 27"/>
            <p:cNvSpPr txBox="1"/>
            <p:nvPr userDrawn="1"/>
          </p:nvSpPr>
          <p:spPr>
            <a:xfrm>
              <a:off x="-753713" y="3325220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173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173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173</a:t>
              </a:r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-875664" y="5370884"/>
            <a:ext cx="660605" cy="660604"/>
            <a:chOff x="-868015" y="4082237"/>
            <a:chExt cx="660605" cy="660604"/>
          </a:xfrm>
        </p:grpSpPr>
        <p:sp>
          <p:nvSpPr>
            <p:cNvPr id="29" name="Овал 28"/>
            <p:cNvSpPr/>
            <p:nvPr userDrawn="1"/>
          </p:nvSpPr>
          <p:spPr>
            <a:xfrm>
              <a:off x="-868015" y="4082237"/>
              <a:ext cx="660605" cy="660604"/>
            </a:xfrm>
            <a:prstGeom prst="ellipse">
              <a:avLst/>
            </a:prstGeom>
            <a:solidFill>
              <a:srgbClr val="E7A16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0" name="TextBox 29"/>
            <p:cNvSpPr txBox="1"/>
            <p:nvPr userDrawn="1"/>
          </p:nvSpPr>
          <p:spPr>
            <a:xfrm>
              <a:off x="-753713" y="4158624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231161109</a:t>
              </a:r>
            </a:p>
          </p:txBody>
        </p:sp>
      </p:grpSp>
      <p:grpSp>
        <p:nvGrpSpPr>
          <p:cNvPr id="34" name="Группа 33"/>
          <p:cNvGrpSpPr/>
          <p:nvPr userDrawn="1"/>
        </p:nvGrpSpPr>
        <p:grpSpPr>
          <a:xfrm>
            <a:off x="-875664" y="6261283"/>
            <a:ext cx="660605" cy="660604"/>
            <a:chOff x="-868015" y="4903037"/>
            <a:chExt cx="660605" cy="660604"/>
          </a:xfrm>
          <a:solidFill>
            <a:srgbClr val="D8DEE0"/>
          </a:solidFill>
        </p:grpSpPr>
        <p:sp>
          <p:nvSpPr>
            <p:cNvPr id="31" name="Овал 30"/>
            <p:cNvSpPr/>
            <p:nvPr userDrawn="1"/>
          </p:nvSpPr>
          <p:spPr>
            <a:xfrm>
              <a:off x="-868015" y="4903037"/>
              <a:ext cx="660605" cy="660604"/>
            </a:xfrm>
            <a:prstGeom prst="ellips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-753713" y="4979424"/>
              <a:ext cx="4320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rgbClr val="27251F"/>
                  </a:solidFill>
                  <a:effectLst/>
                  <a:latin typeface="+mn-lt"/>
                </a:rPr>
                <a:t>216222224</a:t>
              </a:r>
            </a:p>
          </p:txBody>
        </p:sp>
      </p:grpSp>
      <p:grpSp>
        <p:nvGrpSpPr>
          <p:cNvPr id="37" name="Группа 36"/>
          <p:cNvGrpSpPr/>
          <p:nvPr userDrawn="1"/>
        </p:nvGrpSpPr>
        <p:grpSpPr>
          <a:xfrm>
            <a:off x="-875664" y="918874"/>
            <a:ext cx="660605" cy="660604"/>
            <a:chOff x="-868015" y="799037"/>
            <a:chExt cx="660605" cy="660604"/>
          </a:xfrm>
        </p:grpSpPr>
        <p:sp>
          <p:nvSpPr>
            <p:cNvPr id="38" name="Овал 37"/>
            <p:cNvSpPr/>
            <p:nvPr userDrawn="1"/>
          </p:nvSpPr>
          <p:spPr>
            <a:xfrm>
              <a:off x="-868015" y="799037"/>
              <a:ext cx="660605" cy="660604"/>
            </a:xfrm>
            <a:prstGeom prst="ellipse">
              <a:avLst/>
            </a:prstGeom>
            <a:solidFill>
              <a:srgbClr val="FF792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9" name="TextBox 38"/>
            <p:cNvSpPr txBox="1"/>
            <p:nvPr userDrawn="1"/>
          </p:nvSpPr>
          <p:spPr>
            <a:xfrm>
              <a:off x="-753713" y="875424"/>
              <a:ext cx="4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800" b="0" dirty="0">
                  <a:solidFill>
                    <a:schemeClr val="bg1"/>
                  </a:solidFill>
                  <a:effectLst/>
                  <a:latin typeface="+mn-lt"/>
                </a:rPr>
                <a:t>25512139</a:t>
              </a:r>
            </a:p>
          </p:txBody>
        </p:sp>
      </p:grpSp>
      <p:sp>
        <p:nvSpPr>
          <p:cNvPr id="43" name="Заголовок 3"/>
          <p:cNvSpPr>
            <a:spLocks noGrp="1"/>
          </p:cNvSpPr>
          <p:nvPr>
            <p:ph type="ctrTitle"/>
          </p:nvPr>
        </p:nvSpPr>
        <p:spPr>
          <a:xfrm>
            <a:off x="1" y="2527037"/>
            <a:ext cx="13439774" cy="1620430"/>
          </a:xfrm>
        </p:spPr>
        <p:txBody>
          <a:bodyPr/>
          <a:lstStyle>
            <a:lvl1pPr>
              <a:defRPr baseline="0">
                <a:solidFill>
                  <a:srgbClr val="EE732D"/>
                </a:solidFill>
              </a:defRPr>
            </a:lvl1pPr>
          </a:lstStyle>
          <a:p>
            <a:pPr algn="ctr"/>
            <a:r>
              <a:rPr lang="ru-RU" b="1" dirty="0">
                <a:solidFill>
                  <a:srgbClr val="EE732D"/>
                </a:solidFill>
              </a:rPr>
              <a:t>Название презентации </a:t>
            </a:r>
          </a:p>
        </p:txBody>
      </p:sp>
    </p:spTree>
    <p:extLst>
      <p:ext uri="{BB962C8B-B14F-4D97-AF65-F5344CB8AC3E}">
        <p14:creationId xmlns:p14="http://schemas.microsoft.com/office/powerpoint/2010/main" val="1463252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3">
          <p15:clr>
            <a:srgbClr val="5ACBF0"/>
          </p15:clr>
        </p15:guide>
        <p15:guide id="4" orient="horz" pos="226">
          <p15:clr>
            <a:srgbClr val="F26B43"/>
          </p15:clr>
        </p15:guide>
        <p15:guide id="14" pos="8233">
          <p15:clr>
            <a:srgbClr val="5ACBF0"/>
          </p15:clr>
        </p15:guide>
        <p15:guide id="17" orient="horz" pos="4368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7220" y="2611222"/>
            <a:ext cx="12340567" cy="12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3" tIns="45526" rIns="91053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1989" y="6884205"/>
            <a:ext cx="3135947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3" tIns="45526" rIns="91053" bIns="45526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2011" b="0" smtClean="0"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91924" y="6884205"/>
            <a:ext cx="4255929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3" tIns="45526" rIns="91053" bIns="4552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2011" b="0" smtClean="0"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31839" y="6884205"/>
            <a:ext cx="3135947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3" tIns="45526" rIns="91053" bIns="45526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2011" b="0"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fld id="{AECB51FF-5631-41C6-A517-91EB2D1B656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8" r:id="rId2"/>
    <p:sldLayoutId id="2147483702" r:id="rId3"/>
    <p:sldLayoutId id="2147483701" r:id="rId4"/>
    <p:sldLayoutId id="2147483700" r:id="rId5"/>
    <p:sldLayoutId id="2147483699" r:id="rId6"/>
    <p:sldLayoutId id="2147483691" r:id="rId7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6159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159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6159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6159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6159">
          <a:solidFill>
            <a:schemeClr val="tx2"/>
          </a:solidFill>
          <a:latin typeface="Arial" pitchFamily="34" charset="0"/>
        </a:defRPr>
      </a:lvl5pPr>
      <a:lvl6pPr marL="630833" algn="ctr" rtl="0" fontAlgn="base">
        <a:spcBef>
          <a:spcPct val="0"/>
        </a:spcBef>
        <a:spcAft>
          <a:spcPct val="0"/>
        </a:spcAft>
        <a:defRPr sz="6159">
          <a:solidFill>
            <a:schemeClr val="tx2"/>
          </a:solidFill>
          <a:latin typeface="Arial" pitchFamily="34" charset="0"/>
        </a:defRPr>
      </a:lvl6pPr>
      <a:lvl7pPr marL="1261668" algn="ctr" rtl="0" fontAlgn="base">
        <a:spcBef>
          <a:spcPct val="0"/>
        </a:spcBef>
        <a:spcAft>
          <a:spcPct val="0"/>
        </a:spcAft>
        <a:defRPr sz="6159">
          <a:solidFill>
            <a:schemeClr val="tx2"/>
          </a:solidFill>
          <a:latin typeface="Arial" pitchFamily="34" charset="0"/>
        </a:defRPr>
      </a:lvl7pPr>
      <a:lvl8pPr marL="1892499" algn="ctr" rtl="0" fontAlgn="base">
        <a:spcBef>
          <a:spcPct val="0"/>
        </a:spcBef>
        <a:spcAft>
          <a:spcPct val="0"/>
        </a:spcAft>
        <a:defRPr sz="6159">
          <a:solidFill>
            <a:schemeClr val="tx2"/>
          </a:solidFill>
          <a:latin typeface="Arial" pitchFamily="34" charset="0"/>
        </a:defRPr>
      </a:lvl8pPr>
      <a:lvl9pPr marL="2523333" algn="ctr" rtl="0" fontAlgn="base">
        <a:spcBef>
          <a:spcPct val="0"/>
        </a:spcBef>
        <a:spcAft>
          <a:spcPct val="0"/>
        </a:spcAft>
        <a:defRPr sz="6159">
          <a:solidFill>
            <a:schemeClr val="tx2"/>
          </a:solidFill>
          <a:latin typeface="Arial" pitchFamily="34" charset="0"/>
        </a:defRPr>
      </a:lvl9pPr>
    </p:titleStyle>
    <p:bodyStyle>
      <a:lvl1pPr marL="473123" indent="-473123" algn="l" rtl="0" fontAlgn="base">
        <a:spcBef>
          <a:spcPct val="20000"/>
        </a:spcBef>
        <a:spcAft>
          <a:spcPct val="0"/>
        </a:spcAft>
        <a:buChar char="•"/>
        <a:defRPr sz="4400">
          <a:solidFill>
            <a:schemeClr val="tx1"/>
          </a:solidFill>
          <a:latin typeface="+mn-lt"/>
          <a:ea typeface="+mn-ea"/>
          <a:cs typeface="+mn-cs"/>
        </a:defRPr>
      </a:lvl1pPr>
      <a:lvl2pPr marL="1025100" indent="-394272" algn="l" rtl="0" fontAlgn="base">
        <a:spcBef>
          <a:spcPct val="20000"/>
        </a:spcBef>
        <a:spcAft>
          <a:spcPct val="0"/>
        </a:spcAft>
        <a:buChar char="–"/>
        <a:defRPr sz="3897">
          <a:solidFill>
            <a:schemeClr val="tx1"/>
          </a:solidFill>
          <a:latin typeface="+mn-lt"/>
        </a:defRPr>
      </a:lvl2pPr>
      <a:lvl3pPr marL="1577089" indent="-315410" algn="l" rtl="0" fontAlgn="base">
        <a:spcBef>
          <a:spcPct val="20000"/>
        </a:spcBef>
        <a:spcAft>
          <a:spcPct val="0"/>
        </a:spcAft>
        <a:buChar char="•"/>
        <a:defRPr sz="3268">
          <a:solidFill>
            <a:schemeClr val="tx1"/>
          </a:solidFill>
          <a:latin typeface="+mn-lt"/>
        </a:defRPr>
      </a:lvl3pPr>
      <a:lvl4pPr marL="2207919" indent="-315410" algn="l" rtl="0" fontAlgn="base">
        <a:spcBef>
          <a:spcPct val="20000"/>
        </a:spcBef>
        <a:spcAft>
          <a:spcPct val="0"/>
        </a:spcAft>
        <a:buChar char="–"/>
        <a:defRPr sz="2765">
          <a:solidFill>
            <a:schemeClr val="tx1"/>
          </a:solidFill>
          <a:latin typeface="+mn-lt"/>
        </a:defRPr>
      </a:lvl4pPr>
      <a:lvl5pPr marL="2838755" indent="-315410" algn="l" rtl="0" fontAlgn="base">
        <a:spcBef>
          <a:spcPct val="20000"/>
        </a:spcBef>
        <a:spcAft>
          <a:spcPct val="0"/>
        </a:spcAft>
        <a:buChar char="»"/>
        <a:defRPr sz="2765">
          <a:solidFill>
            <a:schemeClr val="tx1"/>
          </a:solidFill>
          <a:latin typeface="+mn-lt"/>
        </a:defRPr>
      </a:lvl5pPr>
      <a:lvl6pPr marL="3469597" indent="-315410" algn="l" rtl="0" fontAlgn="base">
        <a:spcBef>
          <a:spcPct val="20000"/>
        </a:spcBef>
        <a:spcAft>
          <a:spcPct val="0"/>
        </a:spcAft>
        <a:buChar char="»"/>
        <a:defRPr sz="2765">
          <a:solidFill>
            <a:schemeClr val="tx1"/>
          </a:solidFill>
          <a:latin typeface="+mn-lt"/>
        </a:defRPr>
      </a:lvl6pPr>
      <a:lvl7pPr marL="4100422" indent="-315410" algn="l" rtl="0" fontAlgn="base">
        <a:spcBef>
          <a:spcPct val="20000"/>
        </a:spcBef>
        <a:spcAft>
          <a:spcPct val="0"/>
        </a:spcAft>
        <a:buChar char="»"/>
        <a:defRPr sz="2765">
          <a:solidFill>
            <a:schemeClr val="tx1"/>
          </a:solidFill>
          <a:latin typeface="+mn-lt"/>
        </a:defRPr>
      </a:lvl7pPr>
      <a:lvl8pPr marL="4731261" indent="-315410" algn="l" rtl="0" fontAlgn="base">
        <a:spcBef>
          <a:spcPct val="20000"/>
        </a:spcBef>
        <a:spcAft>
          <a:spcPct val="0"/>
        </a:spcAft>
        <a:buChar char="»"/>
        <a:defRPr sz="2765">
          <a:solidFill>
            <a:schemeClr val="tx1"/>
          </a:solidFill>
          <a:latin typeface="+mn-lt"/>
        </a:defRPr>
      </a:lvl8pPr>
      <a:lvl9pPr marL="5362093" indent="-315410" algn="l" rtl="0" fontAlgn="base">
        <a:spcBef>
          <a:spcPct val="20000"/>
        </a:spcBef>
        <a:spcAft>
          <a:spcPct val="0"/>
        </a:spcAft>
        <a:buChar char="»"/>
        <a:defRPr sz="276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1pPr>
      <a:lvl2pPr marL="630833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2pPr>
      <a:lvl3pPr marL="1261668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3pPr>
      <a:lvl4pPr marL="1892499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4pPr>
      <a:lvl5pPr marL="2523333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5pPr>
      <a:lvl6pPr marL="3154173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6pPr>
      <a:lvl7pPr marL="3785004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7pPr>
      <a:lvl8pPr marL="4415841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8pPr>
      <a:lvl9pPr marL="5046677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custDataLst>
              <p:tags r:id="rId1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" name="Слайд think-cell" r:id="rId13" imgW="347" imgH="348" progId="TCLayout.ActiveDocument.1">
                  <p:embed/>
                </p:oleObj>
              </mc:Choice>
              <mc:Fallback>
                <p:oleObj name="Слайд think-cell" r:id="rId13" imgW="347" imgH="348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7220" y="2611222"/>
            <a:ext cx="12340567" cy="12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3" tIns="45526" rIns="91053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1989" y="6884205"/>
            <a:ext cx="3135947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3" tIns="45526" rIns="91053" bIns="45526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2011" b="0" smtClean="0"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91924" y="6884205"/>
            <a:ext cx="4255929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3" tIns="45526" rIns="91053" bIns="4552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2011" b="0" smtClean="0"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31839" y="6884205"/>
            <a:ext cx="3135947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3" tIns="45526" rIns="91053" bIns="45526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2011" b="0"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fld id="{AECB51FF-5631-41C6-A517-91EB2D1B656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885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b="1" baseline="0">
          <a:solidFill>
            <a:srgbClr val="EE732D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159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6159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6159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6159">
          <a:solidFill>
            <a:schemeClr val="tx2"/>
          </a:solidFill>
          <a:latin typeface="Arial" pitchFamily="34" charset="0"/>
        </a:defRPr>
      </a:lvl5pPr>
      <a:lvl6pPr marL="630833" algn="ctr" rtl="0" fontAlgn="base">
        <a:spcBef>
          <a:spcPct val="0"/>
        </a:spcBef>
        <a:spcAft>
          <a:spcPct val="0"/>
        </a:spcAft>
        <a:defRPr sz="6159">
          <a:solidFill>
            <a:schemeClr val="tx2"/>
          </a:solidFill>
          <a:latin typeface="Arial" pitchFamily="34" charset="0"/>
        </a:defRPr>
      </a:lvl6pPr>
      <a:lvl7pPr marL="1261668" algn="ctr" rtl="0" fontAlgn="base">
        <a:spcBef>
          <a:spcPct val="0"/>
        </a:spcBef>
        <a:spcAft>
          <a:spcPct val="0"/>
        </a:spcAft>
        <a:defRPr sz="6159">
          <a:solidFill>
            <a:schemeClr val="tx2"/>
          </a:solidFill>
          <a:latin typeface="Arial" pitchFamily="34" charset="0"/>
        </a:defRPr>
      </a:lvl7pPr>
      <a:lvl8pPr marL="1892499" algn="ctr" rtl="0" fontAlgn="base">
        <a:spcBef>
          <a:spcPct val="0"/>
        </a:spcBef>
        <a:spcAft>
          <a:spcPct val="0"/>
        </a:spcAft>
        <a:defRPr sz="6159">
          <a:solidFill>
            <a:schemeClr val="tx2"/>
          </a:solidFill>
          <a:latin typeface="Arial" pitchFamily="34" charset="0"/>
        </a:defRPr>
      </a:lvl8pPr>
      <a:lvl9pPr marL="2523333" algn="ctr" rtl="0" fontAlgn="base">
        <a:spcBef>
          <a:spcPct val="0"/>
        </a:spcBef>
        <a:spcAft>
          <a:spcPct val="0"/>
        </a:spcAft>
        <a:defRPr sz="6159">
          <a:solidFill>
            <a:schemeClr val="tx2"/>
          </a:solidFill>
          <a:latin typeface="Arial" pitchFamily="34" charset="0"/>
        </a:defRPr>
      </a:lvl9pPr>
    </p:titleStyle>
    <p:bodyStyle>
      <a:lvl1pPr marL="473123" indent="-473123" algn="l" rtl="0" fontAlgn="base">
        <a:spcBef>
          <a:spcPct val="20000"/>
        </a:spcBef>
        <a:spcAft>
          <a:spcPct val="0"/>
        </a:spcAft>
        <a:buChar char="•"/>
        <a:defRPr sz="4400">
          <a:solidFill>
            <a:schemeClr val="tx1"/>
          </a:solidFill>
          <a:latin typeface="+mn-lt"/>
          <a:ea typeface="+mn-ea"/>
          <a:cs typeface="+mn-cs"/>
        </a:defRPr>
      </a:lvl1pPr>
      <a:lvl2pPr marL="1025100" indent="-394272" algn="l" rtl="0" fontAlgn="base">
        <a:spcBef>
          <a:spcPct val="20000"/>
        </a:spcBef>
        <a:spcAft>
          <a:spcPct val="0"/>
        </a:spcAft>
        <a:buChar char="–"/>
        <a:defRPr sz="3897">
          <a:solidFill>
            <a:schemeClr val="tx1"/>
          </a:solidFill>
          <a:latin typeface="+mn-lt"/>
        </a:defRPr>
      </a:lvl2pPr>
      <a:lvl3pPr marL="1577089" indent="-315410" algn="l" rtl="0" fontAlgn="base">
        <a:spcBef>
          <a:spcPct val="20000"/>
        </a:spcBef>
        <a:spcAft>
          <a:spcPct val="0"/>
        </a:spcAft>
        <a:buChar char="•"/>
        <a:defRPr sz="3268">
          <a:solidFill>
            <a:schemeClr val="tx1"/>
          </a:solidFill>
          <a:latin typeface="+mn-lt"/>
        </a:defRPr>
      </a:lvl3pPr>
      <a:lvl4pPr marL="2207919" indent="-315410" algn="l" rtl="0" fontAlgn="base">
        <a:spcBef>
          <a:spcPct val="20000"/>
        </a:spcBef>
        <a:spcAft>
          <a:spcPct val="0"/>
        </a:spcAft>
        <a:buChar char="–"/>
        <a:defRPr sz="2765">
          <a:solidFill>
            <a:schemeClr val="tx1"/>
          </a:solidFill>
          <a:latin typeface="+mn-lt"/>
        </a:defRPr>
      </a:lvl4pPr>
      <a:lvl5pPr marL="2838755" indent="-315410" algn="l" rtl="0" fontAlgn="base">
        <a:spcBef>
          <a:spcPct val="20000"/>
        </a:spcBef>
        <a:spcAft>
          <a:spcPct val="0"/>
        </a:spcAft>
        <a:buChar char="»"/>
        <a:defRPr sz="2765">
          <a:solidFill>
            <a:schemeClr val="tx1"/>
          </a:solidFill>
          <a:latin typeface="+mn-lt"/>
        </a:defRPr>
      </a:lvl5pPr>
      <a:lvl6pPr marL="3469597" indent="-315410" algn="l" rtl="0" fontAlgn="base">
        <a:spcBef>
          <a:spcPct val="20000"/>
        </a:spcBef>
        <a:spcAft>
          <a:spcPct val="0"/>
        </a:spcAft>
        <a:buChar char="»"/>
        <a:defRPr sz="2765">
          <a:solidFill>
            <a:schemeClr val="tx1"/>
          </a:solidFill>
          <a:latin typeface="+mn-lt"/>
        </a:defRPr>
      </a:lvl6pPr>
      <a:lvl7pPr marL="4100422" indent="-315410" algn="l" rtl="0" fontAlgn="base">
        <a:spcBef>
          <a:spcPct val="20000"/>
        </a:spcBef>
        <a:spcAft>
          <a:spcPct val="0"/>
        </a:spcAft>
        <a:buChar char="»"/>
        <a:defRPr sz="2765">
          <a:solidFill>
            <a:schemeClr val="tx1"/>
          </a:solidFill>
          <a:latin typeface="+mn-lt"/>
        </a:defRPr>
      </a:lvl7pPr>
      <a:lvl8pPr marL="4731261" indent="-315410" algn="l" rtl="0" fontAlgn="base">
        <a:spcBef>
          <a:spcPct val="20000"/>
        </a:spcBef>
        <a:spcAft>
          <a:spcPct val="0"/>
        </a:spcAft>
        <a:buChar char="»"/>
        <a:defRPr sz="2765">
          <a:solidFill>
            <a:schemeClr val="tx1"/>
          </a:solidFill>
          <a:latin typeface="+mn-lt"/>
        </a:defRPr>
      </a:lvl8pPr>
      <a:lvl9pPr marL="5362093" indent="-315410" algn="l" rtl="0" fontAlgn="base">
        <a:spcBef>
          <a:spcPct val="20000"/>
        </a:spcBef>
        <a:spcAft>
          <a:spcPct val="0"/>
        </a:spcAft>
        <a:buChar char="»"/>
        <a:defRPr sz="276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1pPr>
      <a:lvl2pPr marL="630833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2pPr>
      <a:lvl3pPr marL="1261668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3pPr>
      <a:lvl4pPr marL="1892499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4pPr>
      <a:lvl5pPr marL="2523333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5pPr>
      <a:lvl6pPr marL="3154173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6pPr>
      <a:lvl7pPr marL="3785004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7pPr>
      <a:lvl8pPr marL="4415841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8pPr>
      <a:lvl9pPr marL="5046677" algn="l" defTabSz="1261668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.xml"/><Relationship Id="rId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95.jpeg"/><Relationship Id="rId7" Type="http://schemas.openxmlformats.org/officeDocument/2006/relationships/diagramData" Target="../diagrams/data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microsoft.com/office/2007/relationships/diagramDrawing" Target="../diagrams/drawing5.xml"/><Relationship Id="rId5" Type="http://schemas.openxmlformats.org/officeDocument/2006/relationships/image" Target="../media/image97.jpeg"/><Relationship Id="rId10" Type="http://schemas.openxmlformats.org/officeDocument/2006/relationships/diagramColors" Target="../diagrams/colors5.xml"/><Relationship Id="rId4" Type="http://schemas.openxmlformats.org/officeDocument/2006/relationships/image" Target="../media/image96.jpeg"/><Relationship Id="rId9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diagramQuickStyle" Target="../diagrams/quickStyle1.xml"/><Relationship Id="rId3" Type="http://schemas.openxmlformats.org/officeDocument/2006/relationships/image" Target="../media/image10.png"/><Relationship Id="rId21" Type="http://schemas.openxmlformats.org/officeDocument/2006/relationships/image" Target="../media/image23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diagramLayout" Target="../diagrams/layout1.xml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26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25.png"/><Relationship Id="rId10" Type="http://schemas.openxmlformats.org/officeDocument/2006/relationships/image" Target="../media/image17.png"/><Relationship Id="rId19" Type="http://schemas.openxmlformats.org/officeDocument/2006/relationships/diagramColors" Target="../diagrams/colors1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diagramQuickStyle" Target="../diagrams/quickStyle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Layout" Target="../diagrams/layout3.xml"/><Relationship Id="rId17" Type="http://schemas.openxmlformats.org/officeDocument/2006/relationships/image" Target="../media/image32.png"/><Relationship Id="rId2" Type="http://schemas.openxmlformats.org/officeDocument/2006/relationships/image" Target="../media/image28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diagramData" Target="../diagrams/data3.xml"/><Relationship Id="rId5" Type="http://schemas.openxmlformats.org/officeDocument/2006/relationships/diagramQuickStyle" Target="../diagrams/quickStyle2.xml"/><Relationship Id="rId15" Type="http://schemas.microsoft.com/office/2007/relationships/diagramDrawing" Target="../diagrams/drawing3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6.png"/><Relationship Id="rId14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39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diagramLayout" Target="../diagrams/layout4.xml"/><Relationship Id="rId12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4.xml"/><Relationship Id="rId11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microsoft.com/office/2007/relationships/diagramDrawing" Target="../diagrams/drawing4.xml"/><Relationship Id="rId4" Type="http://schemas.openxmlformats.org/officeDocument/2006/relationships/image" Target="../media/image56.png"/><Relationship Id="rId9" Type="http://schemas.openxmlformats.org/officeDocument/2006/relationships/diagramColors" Target="../diagrams/colors4.xml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" y="2915837"/>
            <a:ext cx="13439774" cy="1620430"/>
          </a:xfrm>
        </p:spPr>
        <p:txBody>
          <a:bodyPr/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Трубная Металлургическая</a:t>
            </a:r>
            <a:b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Компания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575088" y="6458237"/>
            <a:ext cx="2289600" cy="302400"/>
          </a:xfrm>
        </p:spPr>
        <p:txBody>
          <a:bodyPr/>
          <a:lstStyle/>
          <a:p>
            <a:pPr algn="ct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Москва 20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24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г.</a:t>
            </a:r>
          </a:p>
        </p:txBody>
      </p:sp>
    </p:spTree>
    <p:extLst>
      <p:ext uri="{BB962C8B-B14F-4D97-AF65-F5344CB8AC3E}">
        <p14:creationId xmlns:p14="http://schemas.microsoft.com/office/powerpoint/2010/main" val="1191166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djupdal.org/karstein/komponist/arrangemen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58" y="2764900"/>
            <a:ext cx="699294" cy="69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Заголовок 30"/>
          <p:cNvSpPr>
            <a:spLocks noGrp="1"/>
          </p:cNvSpPr>
          <p:nvPr>
            <p:ph type="ctrTitle"/>
          </p:nvPr>
        </p:nvSpPr>
        <p:spPr>
          <a:xfrm>
            <a:off x="270269" y="187900"/>
            <a:ext cx="12055972" cy="525564"/>
          </a:xfrm>
        </p:spPr>
        <p:txBody>
          <a:bodyPr/>
          <a:lstStyle/>
          <a:p>
            <a:r>
              <a:rPr lang="ru-RU" sz="1984" dirty="0"/>
              <a:t>Охрана земель и умное управление отходами</a:t>
            </a:r>
            <a:endParaRPr lang="ru-RU" sz="1984" kern="1200" dirty="0">
              <a:cs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738837" y="7304275"/>
            <a:ext cx="3135865" cy="251224"/>
          </a:xfrm>
        </p:spPr>
        <p:txBody>
          <a:bodyPr/>
          <a:lstStyle/>
          <a:p>
            <a:pPr defTabSz="914406">
              <a:defRPr/>
            </a:pPr>
            <a:fld id="{0E7D99E1-6EE1-464E-96BA-BEA3E2657485}" type="slidenum">
              <a:rPr lang="ru-RU">
                <a:solidFill>
                  <a:srgbClr val="27251F"/>
                </a:solidFill>
              </a:rPr>
              <a:pPr defTabSz="914406">
                <a:defRPr/>
              </a:pPr>
              <a:t>9</a:t>
            </a:fld>
            <a:endParaRPr lang="ru-RU" dirty="0">
              <a:solidFill>
                <a:srgbClr val="27251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357852" y="1711225"/>
            <a:ext cx="2935470" cy="444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29549">
              <a:lnSpc>
                <a:spcPct val="150000"/>
              </a:lnSpc>
              <a:spcAft>
                <a:spcPts val="661"/>
              </a:spcAft>
              <a:defRPr/>
            </a:pPr>
            <a:r>
              <a:rPr lang="ru-RU" sz="1764" cap="all" dirty="0">
                <a:solidFill>
                  <a:srgbClr val="FF7927"/>
                </a:solidFill>
                <a:latin typeface="Verdana"/>
              </a:rPr>
              <a:t>Крупные проекты:</a:t>
            </a:r>
          </a:p>
        </p:txBody>
      </p:sp>
      <p:sp>
        <p:nvSpPr>
          <p:cNvPr id="6" name="AutoShape 2" descr="https://rostov-gorod.ru/upload/iblock/4e4/1614515906_124-p-rost-na-belom-fone-160.jpg"/>
          <p:cNvSpPr>
            <a:spLocks noChangeAspect="1" noChangeArrowheads="1"/>
          </p:cNvSpPr>
          <p:nvPr/>
        </p:nvSpPr>
        <p:spPr bwMode="auto">
          <a:xfrm>
            <a:off x="171668" y="-159244"/>
            <a:ext cx="335986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/>
          <a:p>
            <a:endParaRPr lang="ru-RU" sz="1213"/>
          </a:p>
        </p:txBody>
      </p:sp>
      <p:sp>
        <p:nvSpPr>
          <p:cNvPr id="16" name="TextBox 15"/>
          <p:cNvSpPr txBox="1"/>
          <p:nvPr/>
        </p:nvSpPr>
        <p:spPr>
          <a:xfrm>
            <a:off x="1142054" y="3491058"/>
            <a:ext cx="4675886" cy="28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13" dirty="0"/>
          </a:p>
        </p:txBody>
      </p:sp>
      <p:sp>
        <p:nvSpPr>
          <p:cNvPr id="12" name="TextBox 11"/>
          <p:cNvSpPr txBox="1"/>
          <p:nvPr/>
        </p:nvSpPr>
        <p:spPr>
          <a:xfrm>
            <a:off x="298452" y="5358478"/>
            <a:ext cx="7521171" cy="1342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323"/>
              </a:spcAft>
            </a:pPr>
            <a:r>
              <a:rPr lang="ru-RU" sz="1764" dirty="0">
                <a:solidFill>
                  <a:schemeClr val="accent6"/>
                </a:solidFill>
              </a:rPr>
              <a:t>ПЕРСПЕКТИВА:</a:t>
            </a:r>
          </a:p>
          <a:p>
            <a:pPr marL="314982" indent="-3149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ru-RU" sz="1700" dirty="0">
                <a:ea typeface="Verdana"/>
              </a:rPr>
              <a:t>Рекультивация нарушенных земель </a:t>
            </a:r>
          </a:p>
          <a:p>
            <a:pPr marL="314982" indent="-3149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ru-RU" sz="1700" dirty="0">
                <a:ea typeface="Verdana"/>
              </a:rPr>
              <a:t>Внедрение принципов замкнутого цикла ресурсов</a:t>
            </a:r>
          </a:p>
          <a:p>
            <a:pPr marL="314982" indent="-3149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ru-RU" sz="1700" dirty="0"/>
              <a:t>Строительство полигона промышленных отходов, АО «ПНТЗ»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270268" y="1842497"/>
            <a:ext cx="2111052" cy="444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29549">
              <a:lnSpc>
                <a:spcPct val="150000"/>
              </a:lnSpc>
              <a:spcAft>
                <a:spcPts val="661"/>
              </a:spcAft>
              <a:defRPr/>
            </a:pPr>
            <a:r>
              <a:rPr lang="ru-RU" sz="1764" cap="all" dirty="0">
                <a:solidFill>
                  <a:srgbClr val="FF7927"/>
                </a:solidFill>
                <a:latin typeface="Verdana"/>
              </a:rPr>
              <a:t>ПОКАЗАТЕЛИ: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057781" y="2973314"/>
            <a:ext cx="4445448" cy="368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64" dirty="0"/>
              <a:t>93% </a:t>
            </a:r>
            <a:r>
              <a:rPr lang="ru-RU" sz="1653" dirty="0"/>
              <a:t>переработка образующихся отходов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36016" y="4673640"/>
            <a:ext cx="4999280" cy="437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64" dirty="0"/>
              <a:t>~3</a:t>
            </a:r>
            <a:r>
              <a:rPr lang="ru-RU" sz="2205" dirty="0">
                <a:solidFill>
                  <a:srgbClr val="92D050"/>
                </a:solidFill>
              </a:rPr>
              <a:t> </a:t>
            </a:r>
            <a:r>
              <a:rPr lang="ru-RU" sz="1653" dirty="0"/>
              <a:t>млрд руб. затраты на мероприятия </a:t>
            </a:r>
          </a:p>
        </p:txBody>
      </p:sp>
      <p:pic>
        <p:nvPicPr>
          <p:cNvPr id="50" name="Picture 8" descr="https://cdn2.iconfinder.com/data/icons/currency-rouble-set-1/512/4-1024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55" y="4623634"/>
            <a:ext cx="669115" cy="67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5"/>
          <a:srcRect l="8296" t="10017" r="5757" b="13160"/>
          <a:stretch/>
        </p:blipFill>
        <p:spPr>
          <a:xfrm>
            <a:off x="4933845" y="2125514"/>
            <a:ext cx="1151764" cy="730114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6"/>
          <a:srcRect l="10632" t="8576" r="7778" b="11447"/>
          <a:stretch/>
        </p:blipFill>
        <p:spPr>
          <a:xfrm>
            <a:off x="5882048" y="2925234"/>
            <a:ext cx="1168106" cy="705046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6970086" y="2975891"/>
            <a:ext cx="6593648" cy="594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6">
              <a:spcBef>
                <a:spcPts val="551"/>
              </a:spcBef>
              <a:spcAft>
                <a:spcPts val="551"/>
              </a:spcAft>
              <a:buSzPct val="100000"/>
              <a:defRPr/>
            </a:pPr>
            <a:r>
              <a:rPr lang="ru-RU" sz="1488" dirty="0">
                <a:solidFill>
                  <a:srgbClr val="000000"/>
                </a:solidFill>
                <a:latin typeface="Century Gothic" panose="020B0502020202020204" pitchFamily="34" charset="0"/>
              </a:rPr>
              <a:t>• </a:t>
            </a:r>
            <a:r>
              <a:rPr lang="ru-RU" sz="1543" dirty="0">
                <a:solidFill>
                  <a:srgbClr val="000000"/>
                </a:solidFill>
              </a:rPr>
              <a:t>Переработка ранее накопленных отходов мартеновского производства, АО «СТЗ», АО «ЧТПЗ», АО «ПНТЗ»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7300291" y="3700344"/>
            <a:ext cx="5705895" cy="599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49">
              <a:spcBef>
                <a:spcPts val="200"/>
              </a:spcBef>
              <a:spcAft>
                <a:spcPts val="200"/>
              </a:spcAft>
              <a:buSzPct val="100000"/>
              <a:defRPr/>
            </a:pPr>
            <a:r>
              <a:rPr lang="ru-RU" sz="1598" dirty="0">
                <a:solidFill>
                  <a:srgbClr val="27251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• </a:t>
            </a:r>
            <a:r>
              <a:rPr lang="ru-RU" sz="1543" dirty="0">
                <a:solidFill>
                  <a:srgbClr val="27251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Реализация проекта «Светофор» </a:t>
            </a:r>
            <a:r>
              <a:rPr lang="ru-RU" sz="1543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 система селективного сбора отходов, АО «ВТЗ» 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7"/>
          <a:srcRect l="6848" t="9665" r="6747" b="11391"/>
          <a:stretch/>
        </p:blipFill>
        <p:spPr>
          <a:xfrm>
            <a:off x="6139483" y="3725632"/>
            <a:ext cx="1160808" cy="69232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7980" y="4473777"/>
            <a:ext cx="1117483" cy="691493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7631125" y="4509067"/>
            <a:ext cx="5705893" cy="564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49">
              <a:lnSpc>
                <a:spcPts val="1852"/>
              </a:lnSpc>
              <a:spcBef>
                <a:spcPts val="0"/>
              </a:spcBef>
              <a:buSzPct val="100000"/>
              <a:defRPr/>
            </a:pPr>
            <a:r>
              <a:rPr lang="ru-RU" sz="1543" kern="0" dirty="0">
                <a:solidFill>
                  <a:srgbClr val="27251F"/>
                </a:solidFill>
                <a:latin typeface="Century Gothic" panose="020B0502020202020204" pitchFamily="34" charset="0"/>
              </a:rPr>
              <a:t>• </a:t>
            </a:r>
            <a:r>
              <a:rPr lang="ru-RU" sz="1543" kern="0" dirty="0">
                <a:solidFill>
                  <a:srgbClr val="27251F"/>
                </a:solidFill>
              </a:rPr>
              <a:t>Рекультивация шламонакопителя №1, №2, </a:t>
            </a:r>
          </a:p>
          <a:p>
            <a:pPr defTabSz="829549">
              <a:lnSpc>
                <a:spcPts val="1852"/>
              </a:lnSpc>
              <a:spcBef>
                <a:spcPts val="0"/>
              </a:spcBef>
              <a:buSzPct val="100000"/>
              <a:defRPr/>
            </a:pPr>
            <a:r>
              <a:rPr lang="ru-RU" sz="1543" kern="0" dirty="0">
                <a:solidFill>
                  <a:srgbClr val="27251F"/>
                </a:solidFill>
              </a:rPr>
              <a:t>АО «СТЗ»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38394" y="649109"/>
            <a:ext cx="8059498" cy="1285370"/>
            <a:chOff x="215099" y="566169"/>
            <a:chExt cx="7311430" cy="1166065"/>
          </a:xfrm>
        </p:grpSpPr>
        <p:sp>
          <p:nvSpPr>
            <p:cNvPr id="4" name="TextBox 3"/>
            <p:cNvSpPr txBox="1"/>
            <p:nvPr/>
          </p:nvSpPr>
          <p:spPr>
            <a:xfrm>
              <a:off x="247235" y="566169"/>
              <a:ext cx="5610504" cy="334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61"/>
                </a:spcAft>
              </a:pPr>
              <a:r>
                <a:rPr lang="ru-RU" sz="1764" dirty="0">
                  <a:solidFill>
                    <a:schemeClr val="accent6"/>
                  </a:solidFill>
                </a:rPr>
                <a:t>КЛЮЧЕВЫЕ ЗАДАЧИ: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0617" y="866692"/>
              <a:ext cx="7174010" cy="302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14982" indent="-314982">
                <a:spcAft>
                  <a:spcPts val="661"/>
                </a:spcAft>
                <a:buClr>
                  <a:schemeClr val="accent6"/>
                </a:buClr>
                <a:buFont typeface="Wingdings" panose="05000000000000000000" pitchFamily="2" charset="2"/>
                <a:buChar char="v"/>
              </a:pPr>
              <a:r>
                <a:rPr lang="ru-RU" sz="1543" dirty="0"/>
                <a:t>Снижение объема отходов, направляемых на полигоны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15099" y="1429525"/>
              <a:ext cx="6990303" cy="302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4982" indent="-314982">
                <a:spcAft>
                  <a:spcPts val="661"/>
                </a:spcAft>
                <a:buClr>
                  <a:schemeClr val="accent6"/>
                </a:buClr>
                <a:buFont typeface="Wingdings" panose="05000000000000000000" pitchFamily="2" charset="2"/>
                <a:buChar char="v"/>
              </a:pPr>
              <a:r>
                <a:rPr lang="ru-RU" sz="1543" dirty="0">
                  <a:solidFill>
                    <a:srgbClr val="27251F"/>
                  </a:solidFill>
                </a:rPr>
                <a:t>Восстановление биологической продуктивности нарушенных земель</a:t>
              </a:r>
              <a:r>
                <a:rPr lang="ru-RU" sz="1543" dirty="0"/>
                <a:t> 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34609" y="1158275"/>
              <a:ext cx="7291920" cy="3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4982" indent="-314982">
                <a:spcAft>
                  <a:spcPts val="661"/>
                </a:spcAft>
                <a:buClr>
                  <a:schemeClr val="accent6"/>
                </a:buClr>
                <a:buFont typeface="Wingdings" panose="05000000000000000000" pitchFamily="2" charset="2"/>
                <a:buChar char="v"/>
              </a:pPr>
              <a:r>
                <a:rPr lang="ru-RU" sz="1543" dirty="0"/>
                <a:t>Обеспечение высокого уровня переработки образующихся отходов</a:t>
              </a: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6574" y="5350766"/>
            <a:ext cx="1123799" cy="697340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8474934" y="5372726"/>
            <a:ext cx="4399769" cy="594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49">
              <a:spcBef>
                <a:spcPts val="300"/>
              </a:spcBef>
              <a:spcAft>
                <a:spcPts val="300"/>
              </a:spcAft>
              <a:buSzPct val="100000"/>
              <a:defRPr/>
            </a:pPr>
            <a:r>
              <a:rPr lang="ru-RU" sz="1543" dirty="0">
                <a:solidFill>
                  <a:srgbClr val="27251F"/>
                </a:solidFill>
                <a:latin typeface="Century Gothic" panose="020B0502020202020204" pitchFamily="34" charset="0"/>
              </a:rPr>
              <a:t>•</a:t>
            </a:r>
            <a:r>
              <a:rPr lang="ru-RU" sz="1543" dirty="0">
                <a:solidFill>
                  <a:srgbClr val="27251F"/>
                </a:solidFill>
              </a:rPr>
              <a:t>Рекультивация шламонакопителя промплощадки АО «ПНТЗ»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1125" y="6142685"/>
            <a:ext cx="1117702" cy="681220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8672297" y="6142685"/>
            <a:ext cx="4494204" cy="55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49">
              <a:lnSpc>
                <a:spcPts val="1852"/>
              </a:lnSpc>
              <a:spcBef>
                <a:spcPts val="0"/>
              </a:spcBef>
              <a:buSzPct val="100000"/>
              <a:defRPr/>
            </a:pPr>
            <a:r>
              <a:rPr lang="ru-RU" sz="1764" kern="0" dirty="0">
                <a:solidFill>
                  <a:srgbClr val="111111"/>
                </a:solidFill>
                <a:latin typeface="Century Gothic" panose="020B0502020202020204" pitchFamily="34" charset="0"/>
              </a:rPr>
              <a:t>•</a:t>
            </a:r>
            <a:r>
              <a:rPr lang="ru-RU" sz="1543" kern="0" dirty="0">
                <a:solidFill>
                  <a:srgbClr val="111111"/>
                </a:solidFill>
                <a:latin typeface="Verdana"/>
              </a:rPr>
              <a:t>Рекультивация шламонакопителя </a:t>
            </a:r>
          </a:p>
          <a:p>
            <a:pPr defTabSz="829549">
              <a:lnSpc>
                <a:spcPts val="1852"/>
              </a:lnSpc>
              <a:spcBef>
                <a:spcPts val="0"/>
              </a:spcBef>
              <a:buSzPct val="100000"/>
              <a:defRPr/>
            </a:pPr>
            <a:r>
              <a:rPr lang="ru-RU" sz="1543" kern="0" dirty="0">
                <a:solidFill>
                  <a:srgbClr val="111111"/>
                </a:solidFill>
                <a:latin typeface="Verdana"/>
              </a:rPr>
              <a:t>АО «</a:t>
            </a:r>
            <a:r>
              <a:rPr lang="ru-RU" sz="1543" kern="0" dirty="0" err="1">
                <a:solidFill>
                  <a:srgbClr val="111111"/>
                </a:solidFill>
                <a:latin typeface="Verdana"/>
              </a:rPr>
              <a:t>СинТЗ</a:t>
            </a:r>
            <a:r>
              <a:rPr lang="ru-RU" sz="1543" kern="0" dirty="0">
                <a:solidFill>
                  <a:srgbClr val="111111"/>
                </a:solidFill>
                <a:latin typeface="Verdana"/>
              </a:rPr>
              <a:t>» (2 и 3 карты)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1072147" y="4169836"/>
            <a:ext cx="4716356" cy="368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64" dirty="0"/>
              <a:t>30,7 га </a:t>
            </a:r>
            <a:r>
              <a:rPr lang="ru-RU" sz="1653" dirty="0"/>
              <a:t>восстановлено нарушенных земель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/>
          <a:srcRect l="19493" t="10468" r="11330" b="33573"/>
          <a:stretch/>
        </p:blipFill>
        <p:spPr>
          <a:xfrm>
            <a:off x="441184" y="3979999"/>
            <a:ext cx="700003" cy="52281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390" y="2238913"/>
            <a:ext cx="442453" cy="578284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1057781" y="2395209"/>
            <a:ext cx="3998348" cy="36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8922" indent="-1378922"/>
            <a:r>
              <a:rPr lang="ru-RU" sz="1764" dirty="0"/>
              <a:t>- 25% </a:t>
            </a:r>
            <a:r>
              <a:rPr lang="ru-RU" sz="1653" dirty="0"/>
              <a:t>образования отходов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579" y="3397980"/>
            <a:ext cx="442453" cy="578284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1090237" y="3550542"/>
            <a:ext cx="3417923" cy="368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64" dirty="0"/>
              <a:t>- 25% </a:t>
            </a:r>
            <a:r>
              <a:rPr lang="ru-RU" sz="1653" dirty="0"/>
              <a:t>полигонное захоронение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5996938" y="2158048"/>
            <a:ext cx="7442660" cy="798202"/>
            <a:chOff x="5745242" y="1957743"/>
            <a:chExt cx="6446758" cy="772119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5745242" y="1957743"/>
              <a:ext cx="6156695" cy="322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6">
                <a:spcBef>
                  <a:spcPts val="551"/>
                </a:spcBef>
                <a:spcAft>
                  <a:spcPts val="551"/>
                </a:spcAft>
                <a:buSzPct val="100000"/>
                <a:defRPr/>
              </a:pPr>
              <a:r>
                <a:rPr lang="ru-RU" sz="1488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•  </a:t>
              </a:r>
              <a:r>
                <a:rPr lang="ru-RU" sz="1543" dirty="0">
                  <a:solidFill>
                    <a:srgbClr val="000000"/>
                  </a:solidFill>
                </a:rPr>
                <a:t>Полигон для захоронения отходов 3-5 </a:t>
              </a:r>
              <a:r>
                <a:rPr lang="ru-RU" sz="1543" dirty="0" err="1">
                  <a:solidFill>
                    <a:srgbClr val="000000"/>
                  </a:solidFill>
                </a:rPr>
                <a:t>кл</a:t>
              </a:r>
              <a:r>
                <a:rPr lang="ru-RU" sz="1543" dirty="0">
                  <a:solidFill>
                    <a:srgbClr val="000000"/>
                  </a:solidFill>
                </a:rPr>
                <a:t>. опасности, АО «ВТЗ» .   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5954160" y="2154457"/>
              <a:ext cx="6237840" cy="575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6">
                <a:spcBef>
                  <a:spcPts val="551"/>
                </a:spcBef>
                <a:spcAft>
                  <a:spcPts val="551"/>
                </a:spcAft>
                <a:buSzPct val="100000"/>
                <a:defRPr/>
              </a:pPr>
              <a:r>
                <a:rPr lang="ru-RU" sz="1543" dirty="0" err="1">
                  <a:solidFill>
                    <a:srgbClr val="000000"/>
                  </a:solidFill>
                </a:rPr>
                <a:t>Геомембраны</a:t>
              </a:r>
              <a:r>
                <a:rPr lang="ru-RU" sz="1543" dirty="0">
                  <a:solidFill>
                    <a:srgbClr val="000000"/>
                  </a:solidFill>
                </a:rPr>
                <a:t> для изоляции отходов. В перспективе отходы могут быть извлечены для вовлечения в хозяйственный оборот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1238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242619" y="140549"/>
            <a:ext cx="11706491" cy="691182"/>
          </a:xfrm>
        </p:spPr>
        <p:txBody>
          <a:bodyPr/>
          <a:lstStyle/>
          <a:p>
            <a:r>
              <a:rPr lang="ru-RU" sz="2535" dirty="0">
                <a:solidFill>
                  <a:schemeClr val="tx1"/>
                </a:solidFill>
              </a:rPr>
              <a:t>Охрана </a:t>
            </a:r>
            <a:r>
              <a:rPr lang="ru-RU" sz="2535" kern="1200" dirty="0">
                <a:solidFill>
                  <a:schemeClr val="tx1"/>
                </a:solidFill>
                <a:latin typeface="Verdana"/>
                <a:ea typeface="Calibri" panose="020F0502020204030204" pitchFamily="34" charset="0"/>
              </a:rPr>
              <a:t>биоразнообразия и экосистем</a:t>
            </a:r>
            <a:r>
              <a:rPr lang="ru-RU" sz="2535" kern="1200" dirty="0">
                <a:cs typeface="Calibri" pitchFamily="34" charset="0"/>
              </a:rPr>
              <a:t>. </a:t>
            </a:r>
            <a:endParaRPr lang="ru-RU" sz="2535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>
              <a:defRPr/>
            </a:pPr>
            <a:fld id="{0E7D99E1-6EE1-464E-96BA-BEA3E2657485}" type="slidenum">
              <a:rPr lang="ru-RU" sz="1000">
                <a:solidFill>
                  <a:srgbClr val="27251F"/>
                </a:solidFill>
              </a:rPr>
              <a:pPr defTabSz="914406">
                <a:defRPr/>
              </a:pPr>
              <a:t>10</a:t>
            </a:fld>
            <a:endParaRPr lang="ru-RU" sz="1000" dirty="0">
              <a:solidFill>
                <a:srgbClr val="27251F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0591" y="723361"/>
            <a:ext cx="11665120" cy="363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6803" lvl="1" indent="-2093927" defTabSz="829549">
              <a:tabLst>
                <a:tab pos="288002" algn="l"/>
              </a:tabLst>
              <a:defRPr/>
            </a:pPr>
            <a:r>
              <a:rPr lang="ru-RU" sz="1764" cap="all" dirty="0">
                <a:solidFill>
                  <a:srgbClr val="FF7927"/>
                </a:solidFill>
                <a:latin typeface="Verdana"/>
                <a:ea typeface="Times New Roman" panose="02020603050405020304" pitchFamily="18" charset="0"/>
                <a:cs typeface="Times New Roman" panose="02020603050405020304" pitchFamily="18" charset="0"/>
              </a:rPr>
              <a:t>Ключевая задача:</a:t>
            </a:r>
            <a:r>
              <a:rPr lang="ru-RU" sz="1764" dirty="0">
                <a:solidFill>
                  <a:srgbClr val="FF7927"/>
                </a:solidFill>
                <a:latin typeface="Verdan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1" dirty="0">
                <a:solidFill>
                  <a:srgbClr val="27251F"/>
                </a:solidFill>
              </a:rPr>
              <a:t>восстановления экосистем и естественных местообитаний биологических видов</a:t>
            </a:r>
            <a:endParaRPr lang="ru-RU" sz="1601" dirty="0">
              <a:solidFill>
                <a:srgbClr val="000000"/>
              </a:solidFill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18" y="1184626"/>
            <a:ext cx="2902030" cy="449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29549">
              <a:lnSpc>
                <a:spcPct val="150000"/>
              </a:lnSpc>
              <a:spcAft>
                <a:spcPts val="661"/>
              </a:spcAft>
              <a:defRPr/>
            </a:pPr>
            <a:r>
              <a:rPr lang="ru-RU" sz="1764" cap="all" dirty="0">
                <a:solidFill>
                  <a:srgbClr val="FF7927"/>
                </a:solidFill>
              </a:rPr>
              <a:t>Крупные проекты: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4862" y="6495360"/>
            <a:ext cx="11919058" cy="635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764" dirty="0">
                <a:solidFill>
                  <a:schemeClr val="accent6"/>
                </a:solidFill>
              </a:rPr>
              <a:t>ПЕРСПЕКТИВА:</a:t>
            </a:r>
          </a:p>
          <a:p>
            <a:pPr marL="314982" indent="-3149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ru-RU" sz="1764" dirty="0">
                <a:ea typeface="Calibri" panose="020F0502020204030204" pitchFamily="34" charset="0"/>
              </a:rPr>
              <a:t>Проведение озеленения и поддержание биоразнообразия в регионах присутствия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37" y="2966908"/>
            <a:ext cx="1461235" cy="9265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75218" y="1291034"/>
            <a:ext cx="4611494" cy="36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764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829319" y="2996866"/>
            <a:ext cx="6558708" cy="729165"/>
            <a:chOff x="1586280" y="1439645"/>
            <a:chExt cx="6775980" cy="661486"/>
          </a:xfrm>
        </p:grpSpPr>
        <p:sp>
          <p:nvSpPr>
            <p:cNvPr id="14" name="TextBox 13"/>
            <p:cNvSpPr txBox="1"/>
            <p:nvPr/>
          </p:nvSpPr>
          <p:spPr>
            <a:xfrm>
              <a:off x="1586280" y="1439645"/>
              <a:ext cx="6775980" cy="302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43" dirty="0">
                  <a:latin typeface="Century Gothic" panose="020B0502020202020204" pitchFamily="34" charset="0"/>
                </a:rPr>
                <a:t>•</a:t>
              </a:r>
              <a:r>
                <a:rPr lang="ru-RU" sz="1543" dirty="0"/>
                <a:t>Реализация проекта «русский осетр», АО «ТАГМЕТ»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586280" y="1798828"/>
              <a:ext cx="6625296" cy="3023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43" dirty="0">
                  <a:latin typeface="Century Gothic" panose="020B0502020202020204" pitchFamily="34" charset="0"/>
                </a:rPr>
                <a:t>•</a:t>
              </a:r>
              <a:r>
                <a:rPr lang="ru-RU" sz="1543" dirty="0"/>
                <a:t>Восстановление популяции русского осетра, АО «ВТЗ»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829319" y="1636461"/>
            <a:ext cx="6456476" cy="1504468"/>
            <a:chOff x="1593404" y="2089727"/>
            <a:chExt cx="6610809" cy="1364826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593404" y="2764149"/>
              <a:ext cx="6610809" cy="690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43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•</a:t>
              </a:r>
              <a:r>
                <a:rPr lang="ru-RU" sz="1543" dirty="0">
                  <a:solidFill>
                    <a:srgbClr val="000000"/>
                  </a:solidFill>
                </a:rPr>
                <a:t>Запуск двухконтурных </a:t>
              </a:r>
              <a:r>
                <a:rPr lang="ru-RU" sz="1543" dirty="0" err="1">
                  <a:solidFill>
                    <a:srgbClr val="000000"/>
                  </a:solidFill>
                </a:rPr>
                <a:t>рыбозащитных</a:t>
              </a:r>
              <a:r>
                <a:rPr lang="ru-RU" sz="1543" dirty="0">
                  <a:solidFill>
                    <a:srgbClr val="000000"/>
                  </a:solidFill>
                </a:rPr>
                <a:t> устройств, </a:t>
              </a:r>
            </a:p>
            <a:p>
              <a:r>
                <a:rPr lang="ru-RU" sz="1543" dirty="0">
                  <a:solidFill>
                    <a:srgbClr val="000000"/>
                  </a:solidFill>
                </a:rPr>
                <a:t>АО «ТАГМЕТ»</a:t>
              </a:r>
              <a:endParaRPr lang="ru-RU" sz="1543" dirty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593406" y="2089727"/>
              <a:ext cx="6519919" cy="776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43" dirty="0">
                  <a:solidFill>
                    <a:srgbClr val="27251F"/>
                  </a:solidFill>
                  <a:latin typeface="Century Gothic" panose="020B0502020202020204" pitchFamily="34" charset="0"/>
                </a:rPr>
                <a:t>•</a:t>
              </a:r>
              <a:r>
                <a:rPr lang="ru-RU" sz="1543" dirty="0">
                  <a:solidFill>
                    <a:srgbClr val="27251F"/>
                  </a:solidFill>
                </a:rPr>
                <a:t>Проведение  мониторинга состояния планктонных компонентов экосистемы Андреевской бухты, ТАГМЕТ</a:t>
              </a:r>
              <a:r>
                <a:rPr lang="ru-RU" sz="1543" dirty="0"/>
                <a:t> </a:t>
              </a:r>
              <a:r>
                <a:rPr lang="ru-RU" sz="1543" dirty="0">
                  <a:solidFill>
                    <a:srgbClr val="27251F"/>
                  </a:solidFill>
                </a:rPr>
                <a:t>при участии ФГБНУ «ВНИРО»</a:t>
              </a:r>
              <a:endParaRPr lang="ru-RU" sz="1543" dirty="0"/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68" y="1775779"/>
            <a:ext cx="1450904" cy="92677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5"/>
          <a:srcRect l="8837" t="6214" r="6814" b="11375"/>
          <a:stretch/>
        </p:blipFill>
        <p:spPr>
          <a:xfrm>
            <a:off x="358729" y="4028055"/>
            <a:ext cx="1501273" cy="961205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1829318" y="4117183"/>
            <a:ext cx="6924548" cy="856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43" dirty="0">
                <a:solidFill>
                  <a:srgbClr val="000000"/>
                </a:solidFill>
                <a:latin typeface="Century Gothic" panose="020B0502020202020204" pitchFamily="34" charset="0"/>
              </a:rPr>
              <a:t>•</a:t>
            </a:r>
            <a:r>
              <a:rPr lang="ru-RU" sz="1543" dirty="0">
                <a:solidFill>
                  <a:srgbClr val="000000"/>
                </a:solidFill>
              </a:rPr>
              <a:t>Сотрудничество АО «ПНТЗ» с </a:t>
            </a:r>
            <a:r>
              <a:rPr lang="ru-RU" sz="1543" dirty="0" err="1">
                <a:solidFill>
                  <a:srgbClr val="000000"/>
                </a:solidFill>
              </a:rPr>
              <a:t>Висимским</a:t>
            </a:r>
            <a:r>
              <a:rPr lang="ru-RU" sz="1543" dirty="0">
                <a:solidFill>
                  <a:srgbClr val="000000"/>
                </a:solidFill>
              </a:rPr>
              <a:t> государственным природным биосферным заповедником по поддержке содержания сапсана</a:t>
            </a:r>
            <a:endParaRPr lang="ru-RU" sz="1543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9064364" y="3153172"/>
            <a:ext cx="1875835" cy="3336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13" dirty="0"/>
              <a:t>&gt;124 </a:t>
            </a:r>
            <a:r>
              <a:rPr lang="ru-RU" sz="1543" dirty="0"/>
              <a:t>тыс. мальков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9042866" y="1555856"/>
            <a:ext cx="3118811" cy="55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33" dirty="0"/>
              <a:t>Исключение гибели биологических видов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9034338" y="4122588"/>
            <a:ext cx="3135865" cy="55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33" dirty="0">
                <a:solidFill>
                  <a:srgbClr val="000000"/>
                </a:solidFill>
                <a:ea typeface="Times New Roman" panose="02020603050405020304" pitchFamily="18" charset="0"/>
              </a:rPr>
              <a:t>Мониторинг и исследование фауны</a:t>
            </a:r>
            <a:endParaRPr lang="ru-RU" sz="1433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9015251" y="2292464"/>
            <a:ext cx="3118811" cy="955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33" dirty="0"/>
              <a:t>АО «ТАГМЕТ» – Лауреат </a:t>
            </a:r>
          </a:p>
          <a:p>
            <a:r>
              <a:rPr lang="ru-RU" sz="1433" dirty="0"/>
              <a:t>1 степени премии «ЭкоМир-2023»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8968245" y="5123614"/>
            <a:ext cx="3618467" cy="36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13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764" dirty="0"/>
              <a:t>&gt;</a:t>
            </a:r>
            <a:r>
              <a:rPr lang="ru-RU" sz="1764" dirty="0">
                <a:ea typeface="Calibri" panose="020F0502020204030204" pitchFamily="34" charset="0"/>
              </a:rPr>
              <a:t>40</a:t>
            </a:r>
            <a:r>
              <a:rPr lang="ru-RU" sz="1433" dirty="0">
                <a:ea typeface="Calibri" panose="020F0502020204030204" pitchFamily="34" charset="0"/>
              </a:rPr>
              <a:t> тыс. саженцев деревьев </a:t>
            </a:r>
            <a:endParaRPr lang="ru-RU" sz="1433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9011012" y="5872917"/>
            <a:ext cx="1444626" cy="3336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13" dirty="0"/>
              <a:t>&gt; 10 </a:t>
            </a:r>
            <a:r>
              <a:rPr lang="ru-RU" sz="1543" dirty="0"/>
              <a:t>га земли</a:t>
            </a:r>
            <a:r>
              <a:rPr lang="ru-RU" sz="1213" dirty="0"/>
              <a:t> 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8251464" y="2178774"/>
            <a:ext cx="962631" cy="770105"/>
            <a:chOff x="8234371" y="2731797"/>
            <a:chExt cx="873281" cy="698625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5087" y="2843748"/>
              <a:ext cx="455529" cy="455096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4371" y="2731797"/>
              <a:ext cx="873281" cy="698625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8253092" y="3093913"/>
            <a:ext cx="961002" cy="772834"/>
            <a:chOff x="8134886" y="1117921"/>
            <a:chExt cx="871804" cy="701101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8257296" y="1218445"/>
              <a:ext cx="533479" cy="533479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34886" y="1117921"/>
              <a:ext cx="871804" cy="701101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8251464" y="4048257"/>
            <a:ext cx="962631" cy="770105"/>
            <a:chOff x="8247914" y="3459991"/>
            <a:chExt cx="873281" cy="698625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16073" y="3597427"/>
              <a:ext cx="468824" cy="404559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7914" y="3459991"/>
              <a:ext cx="873281" cy="698625"/>
            </a:xfrm>
            <a:prstGeom prst="rect">
              <a:avLst/>
            </a:prstGeom>
          </p:spPr>
        </p:pic>
      </p:grpSp>
      <p:grpSp>
        <p:nvGrpSpPr>
          <p:cNvPr id="28" name="Группа 27"/>
          <p:cNvGrpSpPr/>
          <p:nvPr/>
        </p:nvGrpSpPr>
        <p:grpSpPr>
          <a:xfrm>
            <a:off x="8263394" y="4989261"/>
            <a:ext cx="962631" cy="770105"/>
            <a:chOff x="7875849" y="4266871"/>
            <a:chExt cx="873281" cy="698625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14414" t="12825" r="59460" b="41550"/>
            <a:stretch/>
          </p:blipFill>
          <p:spPr>
            <a:xfrm>
              <a:off x="8076692" y="4356825"/>
              <a:ext cx="394413" cy="477588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75849" y="4266871"/>
              <a:ext cx="873281" cy="698625"/>
            </a:xfrm>
            <a:prstGeom prst="rect">
              <a:avLst/>
            </a:prstGeom>
          </p:spPr>
        </p:pic>
      </p:grpSp>
      <p:pic>
        <p:nvPicPr>
          <p:cNvPr id="39" name="Рисунок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85795" y="1368009"/>
            <a:ext cx="810868" cy="810868"/>
          </a:xfrm>
          <a:prstGeom prst="rect">
            <a:avLst/>
          </a:prstGeom>
        </p:spPr>
      </p:pic>
      <p:grpSp>
        <p:nvGrpSpPr>
          <p:cNvPr id="59" name="Группа 58"/>
          <p:cNvGrpSpPr/>
          <p:nvPr/>
        </p:nvGrpSpPr>
        <p:grpSpPr>
          <a:xfrm>
            <a:off x="8254745" y="5745460"/>
            <a:ext cx="980928" cy="770105"/>
            <a:chOff x="8241256" y="4880344"/>
            <a:chExt cx="889880" cy="698625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1256" y="4880344"/>
              <a:ext cx="873281" cy="698625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69424" y="4917868"/>
              <a:ext cx="861712" cy="608529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1830201" y="5142209"/>
            <a:ext cx="6566287" cy="1307164"/>
            <a:chOff x="1653107" y="4031179"/>
            <a:chExt cx="5956816" cy="1185835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1670822" y="4271658"/>
              <a:ext cx="5939101" cy="945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29549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ru-RU" sz="1543" dirty="0">
                  <a:solidFill>
                    <a:srgbClr val="27251F"/>
                  </a:solidFill>
                  <a:latin typeface="Century Gothic" panose="020B0502020202020204" pitchFamily="34" charset="0"/>
                </a:rPr>
                <a:t>•</a:t>
              </a:r>
              <a:r>
                <a:rPr lang="ru-RU" sz="1543" dirty="0">
                  <a:solidFill>
                    <a:srgbClr val="27251F"/>
                  </a:solidFill>
                </a:rPr>
                <a:t>Участие ПАО «ТМК» во всероссийской акции «Сохраним лес» в роли регионального партнера</a:t>
              </a:r>
            </a:p>
            <a:p>
              <a:pPr defTabSz="829549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ru-RU" sz="1543" dirty="0">
                  <a:solidFill>
                    <a:srgbClr val="27251F"/>
                  </a:solidFill>
                  <a:latin typeface="Century Gothic" panose="020B0502020202020204" pitchFamily="34" charset="0"/>
                </a:rPr>
                <a:t>• </a:t>
              </a:r>
              <a:r>
                <a:rPr lang="ru-RU" sz="1543" dirty="0">
                  <a:solidFill>
                    <a:srgbClr val="27251F"/>
                  </a:solidFill>
                </a:rPr>
                <a:t>Озеленение заводских комплексов и территорий городов присутствия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53107" y="4031179"/>
              <a:ext cx="5906701" cy="302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43" dirty="0">
                  <a:latin typeface="Century Gothic" panose="020B0502020202020204" pitchFamily="34" charset="0"/>
                </a:rPr>
                <a:t>•</a:t>
              </a:r>
              <a:r>
                <a:rPr lang="ru-RU" sz="1543" dirty="0"/>
                <a:t>Участие АО «ВТЗ» в проекте «Карбоновая ферма»</a:t>
              </a: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2994" y="5228623"/>
            <a:ext cx="1494593" cy="979289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11937372" y="3410355"/>
            <a:ext cx="1709652" cy="282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13" dirty="0"/>
              <a:t>&gt;100 млн р.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01916" y="3771112"/>
            <a:ext cx="1055064" cy="1096413"/>
          </a:xfrm>
          <a:prstGeom prst="rect">
            <a:avLst/>
          </a:prstGeom>
        </p:spPr>
      </p:pic>
      <p:sp>
        <p:nvSpPr>
          <p:cNvPr id="30" name="Правая фигурная скобка 29"/>
          <p:cNvSpPr/>
          <p:nvPr/>
        </p:nvSpPr>
        <p:spPr>
          <a:xfrm>
            <a:off x="11779206" y="1305746"/>
            <a:ext cx="495072" cy="5283202"/>
          </a:xfrm>
          <a:prstGeom prst="rightBrace">
            <a:avLst>
              <a:gd name="adj1" fmla="val 8333"/>
              <a:gd name="adj2" fmla="val 4978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13"/>
          </a:p>
        </p:txBody>
      </p:sp>
    </p:spTree>
    <p:extLst>
      <p:ext uri="{BB962C8B-B14F-4D97-AF65-F5344CB8AC3E}">
        <p14:creationId xmlns:p14="http://schemas.microsoft.com/office/powerpoint/2010/main" val="2573047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19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5" r="18101"/>
          <a:stretch/>
        </p:blipFill>
        <p:spPr bwMode="auto">
          <a:xfrm>
            <a:off x="2416176" y="4407251"/>
            <a:ext cx="1712079" cy="1579245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7D99E1-6EE1-464E-96BA-BEA3E2657485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Климатическая повестка ТМК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60545" y="1382357"/>
            <a:ext cx="3524715" cy="1255917"/>
          </a:xfrm>
        </p:spPr>
        <p:txBody>
          <a:bodyPr/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Стратегические цели РФ</a:t>
            </a:r>
          </a:p>
          <a:p>
            <a:r>
              <a:rPr lang="ru-RU" sz="1100" dirty="0"/>
              <a:t>Указ Президента РФ от 04.11.2020 № 666 </a:t>
            </a:r>
          </a:p>
          <a:p>
            <a:r>
              <a:rPr lang="ru-RU" sz="1100" dirty="0"/>
              <a:t>Климатическая доктрина РФ</a:t>
            </a:r>
          </a:p>
          <a:p>
            <a:r>
              <a:rPr lang="ru-RU" sz="1100" dirty="0"/>
              <a:t>Стратегия развития РФ с низким уровнем ПГ</a:t>
            </a:r>
          </a:p>
          <a:p>
            <a:r>
              <a:rPr lang="ru-RU" sz="1100" dirty="0"/>
              <a:t>Послания Президента РФ</a:t>
            </a:r>
          </a:p>
          <a:p>
            <a:r>
              <a:rPr lang="ru-RU" sz="1100" dirty="0"/>
              <a:t>Поручения председателя Правительства РФ</a:t>
            </a:r>
            <a:endParaRPr lang="ru-RU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4175593" y="1395724"/>
            <a:ext cx="4233613" cy="1296002"/>
          </a:xfrm>
        </p:spPr>
        <p:txBody>
          <a:bodyPr/>
          <a:lstStyle/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ru-RU" sz="500" dirty="0"/>
          </a:p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100" dirty="0"/>
              <a:t>Проведены эколого-энергетические </a:t>
            </a:r>
            <a:r>
              <a:rPr lang="ru-RU" sz="1100" b="1" dirty="0"/>
              <a:t>аудиты</a:t>
            </a:r>
            <a:r>
              <a:rPr lang="ru-RU" sz="1100" dirty="0"/>
              <a:t> основных предприятий Группы ТМК</a:t>
            </a:r>
          </a:p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100" dirty="0"/>
              <a:t>Разработана</a:t>
            </a:r>
            <a:r>
              <a:rPr lang="ru-RU" sz="1100" b="1" dirty="0"/>
              <a:t> Программа</a:t>
            </a:r>
            <a:r>
              <a:rPr lang="ru-RU" sz="1100" dirty="0"/>
              <a:t> снижения выбросов ПГ на 2024-2027</a:t>
            </a:r>
          </a:p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100" dirty="0"/>
              <a:t>Разработан </a:t>
            </a:r>
            <a:r>
              <a:rPr lang="ru-RU" sz="1100" b="1" dirty="0"/>
              <a:t>проект Стратегии декарбонизации</a:t>
            </a:r>
            <a:r>
              <a:rPr lang="ru-RU" sz="1100" dirty="0"/>
              <a:t> ТМК до 2035 г</a:t>
            </a:r>
            <a:endParaRPr lang="ru-RU" sz="11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3" name="Группа 62"/>
          <p:cNvGrpSpPr/>
          <p:nvPr/>
        </p:nvGrpSpPr>
        <p:grpSpPr>
          <a:xfrm>
            <a:off x="325157" y="1396526"/>
            <a:ext cx="7849446" cy="1286104"/>
            <a:chOff x="278285" y="1185761"/>
            <a:chExt cx="7849446" cy="1286104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278285" y="1185761"/>
              <a:ext cx="3616320" cy="1276478"/>
            </a:xfrm>
            <a:prstGeom prst="round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139425" y="1197463"/>
              <a:ext cx="3988306" cy="1274402"/>
            </a:xfrm>
            <a:prstGeom prst="round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71" name="Шеврон 70"/>
          <p:cNvSpPr/>
          <p:nvPr/>
        </p:nvSpPr>
        <p:spPr>
          <a:xfrm>
            <a:off x="3936887" y="1732365"/>
            <a:ext cx="241999" cy="604800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3" name="Шеврон 72"/>
          <p:cNvSpPr/>
          <p:nvPr/>
        </p:nvSpPr>
        <p:spPr>
          <a:xfrm>
            <a:off x="8170013" y="1705854"/>
            <a:ext cx="241999" cy="604800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553026" y="3979624"/>
            <a:ext cx="4694680" cy="1511525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23892" y="4187677"/>
            <a:ext cx="4959643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Проектом </a:t>
            </a:r>
            <a:r>
              <a:rPr lang="ru-RU" sz="10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Стратегии декарбонизации </a:t>
            </a:r>
            <a:r>
              <a:rPr lang="ru-RU" sz="10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предлагается два целевых сценария: </a:t>
            </a:r>
          </a:p>
          <a:p>
            <a:r>
              <a:rPr lang="ru-RU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Сценарий «Энергоэффективный»</a:t>
            </a:r>
          </a:p>
          <a:p>
            <a:r>
              <a:rPr lang="ru-RU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Сценарий «Путь к декарбонизации»</a:t>
            </a:r>
            <a:endParaRPr lang="ru-RU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52504" y="1096690"/>
            <a:ext cx="2895344" cy="2766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u="sng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Требования законодательства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789718" y="1106118"/>
            <a:ext cx="2839239" cy="2766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u="sng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Ключевые мероприятия 2023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8207748" y="1099855"/>
            <a:ext cx="3741730" cy="2766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u="sng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Соответствие стратегическим целям РФ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11814357" y="1110324"/>
            <a:ext cx="1335622" cy="278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2023г   2027г</a:t>
            </a:r>
          </a:p>
        </p:txBody>
      </p:sp>
      <p:grpSp>
        <p:nvGrpSpPr>
          <p:cNvPr id="93" name="Группа 92"/>
          <p:cNvGrpSpPr/>
          <p:nvPr/>
        </p:nvGrpSpPr>
        <p:grpSpPr>
          <a:xfrm>
            <a:off x="408713" y="5893529"/>
            <a:ext cx="12316493" cy="1240006"/>
            <a:chOff x="449733" y="2512198"/>
            <a:chExt cx="12316493" cy="1240006"/>
          </a:xfrm>
          <a:noFill/>
        </p:grpSpPr>
        <p:grpSp>
          <p:nvGrpSpPr>
            <p:cNvPr id="94" name="Группа 93"/>
            <p:cNvGrpSpPr/>
            <p:nvPr/>
          </p:nvGrpSpPr>
          <p:grpSpPr>
            <a:xfrm>
              <a:off x="449733" y="2512198"/>
              <a:ext cx="12316493" cy="1240006"/>
              <a:chOff x="96038" y="2666448"/>
              <a:chExt cx="12316493" cy="1240006"/>
            </a:xfrm>
            <a:grpFill/>
          </p:grpSpPr>
          <p:cxnSp>
            <p:nvCxnSpPr>
              <p:cNvPr id="100" name="Прямая со стрелкой 99"/>
              <p:cNvCxnSpPr/>
              <p:nvPr/>
            </p:nvCxnSpPr>
            <p:spPr>
              <a:xfrm>
                <a:off x="152502" y="3120208"/>
                <a:ext cx="12260029" cy="45914"/>
              </a:xfrm>
              <a:prstGeom prst="straightConnector1">
                <a:avLst/>
              </a:prstGeom>
              <a:grpFill/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01" name="Группа 100"/>
              <p:cNvGrpSpPr/>
              <p:nvPr/>
            </p:nvGrpSpPr>
            <p:grpSpPr>
              <a:xfrm>
                <a:off x="96038" y="2677796"/>
                <a:ext cx="2420590" cy="1228658"/>
                <a:chOff x="585062" y="2867955"/>
                <a:chExt cx="2420590" cy="1228658"/>
              </a:xfrm>
              <a:grpFill/>
            </p:grpSpPr>
            <p:sp>
              <p:nvSpPr>
                <p:cNvPr id="112" name="Прямоугольник 111"/>
                <p:cNvSpPr/>
                <p:nvPr/>
              </p:nvSpPr>
              <p:spPr>
                <a:xfrm>
                  <a:off x="1319062" y="2867955"/>
                  <a:ext cx="907200" cy="172800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cs typeface="Calibri" pitchFamily="34" charset="0"/>
                    </a:rPr>
                    <a:t>2023</a:t>
                  </a:r>
                </a:p>
              </p:txBody>
            </p:sp>
            <p:sp>
              <p:nvSpPr>
                <p:cNvPr id="113" name="Прямоугольник 112"/>
                <p:cNvSpPr/>
                <p:nvPr/>
              </p:nvSpPr>
              <p:spPr>
                <a:xfrm>
                  <a:off x="585062" y="3720688"/>
                  <a:ext cx="2420590" cy="375925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000" dirty="0">
                      <a:solidFill>
                        <a:schemeClr val="tx1"/>
                      </a:solidFill>
                      <a:effectLst/>
                      <a:cs typeface="Calibri" pitchFamily="34" charset="0"/>
                    </a:rPr>
                    <a:t>Разработан проект Стратегии декарбонизации ТМК</a:t>
                  </a:r>
                </a:p>
              </p:txBody>
            </p:sp>
          </p:grpSp>
          <p:sp>
            <p:nvSpPr>
              <p:cNvPr id="102" name="Прямоугольник 101"/>
              <p:cNvSpPr/>
              <p:nvPr/>
            </p:nvSpPr>
            <p:spPr>
              <a:xfrm>
                <a:off x="9279993" y="2683157"/>
                <a:ext cx="1401786" cy="190881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solidFill>
                      <a:schemeClr val="tx2">
                        <a:lumMod val="75000"/>
                      </a:schemeClr>
                    </a:solidFill>
                    <a:effectLst/>
                    <a:cs typeface="Calibri" pitchFamily="34" charset="0"/>
                  </a:rPr>
                  <a:t>2025-2035</a:t>
                </a:r>
              </a:p>
            </p:txBody>
          </p:sp>
          <p:sp>
            <p:nvSpPr>
              <p:cNvPr id="106" name="Прямоугольник 105"/>
              <p:cNvSpPr/>
              <p:nvPr/>
            </p:nvSpPr>
            <p:spPr>
              <a:xfrm>
                <a:off x="3618738" y="2666448"/>
                <a:ext cx="528772" cy="18383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ru-RU" sz="1000" b="0" dirty="0">
                    <a:solidFill>
                      <a:schemeClr val="tx1"/>
                    </a:solidFill>
                    <a:effectLst/>
                    <a:cs typeface="Calibri" pitchFamily="34" charset="0"/>
                  </a:rPr>
                  <a:t>2024</a:t>
                </a:r>
              </a:p>
            </p:txBody>
          </p:sp>
          <p:sp>
            <p:nvSpPr>
              <p:cNvPr id="107" name="Прямоугольник 106"/>
              <p:cNvSpPr/>
              <p:nvPr/>
            </p:nvSpPr>
            <p:spPr>
              <a:xfrm>
                <a:off x="6843897" y="2685890"/>
                <a:ext cx="615024" cy="1875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ru-RU" sz="1000" b="0" dirty="0">
                    <a:solidFill>
                      <a:schemeClr val="tx1"/>
                    </a:solidFill>
                    <a:effectLst/>
                    <a:cs typeface="Calibri" pitchFamily="34" charset="0"/>
                  </a:rPr>
                  <a:t>2024</a:t>
                </a:r>
              </a:p>
            </p:txBody>
          </p:sp>
          <p:sp>
            <p:nvSpPr>
              <p:cNvPr id="109" name="Прямоугольник 108"/>
              <p:cNvSpPr/>
              <p:nvPr/>
            </p:nvSpPr>
            <p:spPr>
              <a:xfrm>
                <a:off x="2901506" y="3493895"/>
                <a:ext cx="2009459" cy="379781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0" dirty="0">
                    <a:solidFill>
                      <a:schemeClr val="tx1"/>
                    </a:solidFill>
                    <a:effectLst/>
                    <a:cs typeface="Calibri" pitchFamily="34" charset="0"/>
                  </a:rPr>
                  <a:t>Согласование проекта Стратегии</a:t>
                </a:r>
              </a:p>
            </p:txBody>
          </p:sp>
          <p:sp>
            <p:nvSpPr>
              <p:cNvPr id="110" name="Прямоугольник 109"/>
              <p:cNvSpPr/>
              <p:nvPr/>
            </p:nvSpPr>
            <p:spPr>
              <a:xfrm>
                <a:off x="5940238" y="3502827"/>
                <a:ext cx="2432744" cy="379781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0" dirty="0">
                    <a:solidFill>
                      <a:schemeClr val="tx1"/>
                    </a:solidFill>
                    <a:effectLst/>
                    <a:cs typeface="Calibri" pitchFamily="34" charset="0"/>
                  </a:rPr>
                  <a:t>Утверждение Стратегии декарбонизации ТМК</a:t>
                </a:r>
              </a:p>
            </p:txBody>
          </p:sp>
        </p:grpSp>
        <p:pic>
          <p:nvPicPr>
            <p:cNvPr id="95" name="Рисунок 94"/>
            <p:cNvPicPr>
              <a:picLocks noChangeAspect="1"/>
            </p:cNvPicPr>
            <p:nvPr/>
          </p:nvPicPr>
          <p:blipFill rotWithShape="1">
            <a:blip r:embed="rId4"/>
            <a:srcRect l="20000" t="13045" r="61339" b="53359"/>
            <a:stretch/>
          </p:blipFill>
          <p:spPr>
            <a:xfrm>
              <a:off x="1334251" y="2722215"/>
              <a:ext cx="565353" cy="572510"/>
            </a:xfrm>
            <a:prstGeom prst="rect">
              <a:avLst/>
            </a:prstGeom>
            <a:grpFill/>
          </p:spPr>
        </p:pic>
        <p:pic>
          <p:nvPicPr>
            <p:cNvPr id="96" name="Рисунок 95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20000" t="13045" r="61339" b="53359"/>
            <a:stretch/>
          </p:blipFill>
          <p:spPr>
            <a:xfrm>
              <a:off x="3934770" y="2719788"/>
              <a:ext cx="565353" cy="572510"/>
            </a:xfrm>
            <a:prstGeom prst="rect">
              <a:avLst/>
            </a:prstGeom>
            <a:grpFill/>
          </p:spPr>
        </p:pic>
        <p:pic>
          <p:nvPicPr>
            <p:cNvPr id="97" name="Рисунок 96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20000" t="13045" r="61339" b="53359"/>
            <a:stretch/>
          </p:blipFill>
          <p:spPr>
            <a:xfrm>
              <a:off x="10044425" y="2763185"/>
              <a:ext cx="565353" cy="572510"/>
            </a:xfrm>
            <a:prstGeom prst="rect">
              <a:avLst/>
            </a:prstGeom>
            <a:grpFill/>
          </p:spPr>
        </p:pic>
        <p:pic>
          <p:nvPicPr>
            <p:cNvPr id="98" name="Рисунок 9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20000" t="13045" r="61339" b="53359"/>
            <a:stretch/>
          </p:blipFill>
          <p:spPr>
            <a:xfrm>
              <a:off x="7167102" y="2729607"/>
              <a:ext cx="565353" cy="572510"/>
            </a:xfrm>
            <a:prstGeom prst="rect">
              <a:avLst/>
            </a:prstGeom>
            <a:grpFill/>
          </p:spPr>
        </p:pic>
      </p:grpSp>
      <p:sp>
        <p:nvSpPr>
          <p:cNvPr id="114" name="Прямоугольник 113"/>
          <p:cNvSpPr/>
          <p:nvPr/>
        </p:nvSpPr>
        <p:spPr>
          <a:xfrm>
            <a:off x="9020885" y="6696924"/>
            <a:ext cx="2420590" cy="375925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effectLst/>
                <a:cs typeface="Calibri" pitchFamily="34" charset="0"/>
              </a:rPr>
              <a:t>Реализация Стратегии декарбонизации ТМК</a:t>
            </a:r>
          </a:p>
        </p:txBody>
      </p:sp>
      <p:cxnSp>
        <p:nvCxnSpPr>
          <p:cNvPr id="118" name="Прямая со стрелкой 117"/>
          <p:cNvCxnSpPr/>
          <p:nvPr/>
        </p:nvCxnSpPr>
        <p:spPr>
          <a:xfrm flipV="1">
            <a:off x="12725206" y="2255206"/>
            <a:ext cx="0" cy="274405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8424551" y="986366"/>
            <a:ext cx="4910693" cy="2262158"/>
            <a:chOff x="8445160" y="1217584"/>
            <a:chExt cx="4910693" cy="2262158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8445160" y="1217584"/>
              <a:ext cx="4903003" cy="2262158"/>
              <a:chOff x="8443194" y="1005314"/>
              <a:chExt cx="4903003" cy="2262158"/>
            </a:xfrm>
          </p:grpSpPr>
          <p:sp>
            <p:nvSpPr>
              <p:cNvPr id="18" name="Прямоугольник 17"/>
              <p:cNvSpPr/>
              <p:nvPr/>
            </p:nvSpPr>
            <p:spPr>
              <a:xfrm>
                <a:off x="8684891" y="1005314"/>
                <a:ext cx="3724459" cy="2262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ru-RU" sz="1000" b="0" dirty="0"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endParaRPr lang="ru-RU" sz="1000" b="0" dirty="0"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r>
                  <a:rPr lang="ru-RU" sz="1000" b="0" dirty="0"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Увеличение доли производства электростали</a:t>
                </a:r>
              </a:p>
              <a:p>
                <a:r>
                  <a:rPr lang="ru-RU" sz="1000" b="0" dirty="0"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Повышение эффективности использования исходного сырья и материалов</a:t>
                </a:r>
              </a:p>
              <a:p>
                <a:r>
                  <a:rPr lang="ru-RU" sz="1000" b="0" dirty="0"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Повышение энергоэффективности пр-ва*</a:t>
                </a:r>
              </a:p>
              <a:p>
                <a:r>
                  <a:rPr lang="ru-RU" sz="1000" b="0" dirty="0"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Соответствие НДТ по ПГ</a:t>
                </a:r>
              </a:p>
              <a:p>
                <a:r>
                  <a:rPr lang="ru-RU" sz="1000" b="0" dirty="0"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Снижение удельных показателей выбросов            ПГ по металлургической отрасли на 5,6%</a:t>
                </a:r>
              </a:p>
            </p:txBody>
          </p:sp>
          <p:grpSp>
            <p:nvGrpSpPr>
              <p:cNvPr id="51" name="Группа 50"/>
              <p:cNvGrpSpPr/>
              <p:nvPr/>
            </p:nvGrpSpPr>
            <p:grpSpPr>
              <a:xfrm>
                <a:off x="8443194" y="1563584"/>
                <a:ext cx="298325" cy="1585729"/>
                <a:chOff x="8405563" y="1384020"/>
                <a:chExt cx="298325" cy="1585729"/>
              </a:xfrm>
            </p:grpSpPr>
            <p:pic>
              <p:nvPicPr>
                <p:cNvPr id="32" name="Рисунок 31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0000" t="13045" r="61339" b="53359"/>
                <a:stretch/>
              </p:blipFill>
              <p:spPr>
                <a:xfrm>
                  <a:off x="8405563" y="1384020"/>
                  <a:ext cx="276521" cy="280022"/>
                </a:xfrm>
                <a:prstGeom prst="rect">
                  <a:avLst/>
                </a:prstGeom>
              </p:spPr>
            </p:pic>
            <p:grpSp>
              <p:nvGrpSpPr>
                <p:cNvPr id="50" name="Группа 49"/>
                <p:cNvGrpSpPr/>
                <p:nvPr/>
              </p:nvGrpSpPr>
              <p:grpSpPr>
                <a:xfrm>
                  <a:off x="8415701" y="1706430"/>
                  <a:ext cx="288187" cy="1263319"/>
                  <a:chOff x="8415701" y="1706430"/>
                  <a:chExt cx="288187" cy="1263319"/>
                </a:xfrm>
              </p:grpSpPr>
              <p:pic>
                <p:nvPicPr>
                  <p:cNvPr id="34" name="Рисунок 33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20000" t="13045" r="61339" b="53359"/>
                  <a:stretch/>
                </p:blipFill>
                <p:spPr>
                  <a:xfrm>
                    <a:off x="8415702" y="1706430"/>
                    <a:ext cx="276521" cy="280022"/>
                  </a:xfrm>
                  <a:prstGeom prst="rect">
                    <a:avLst/>
                  </a:prstGeom>
                </p:spPr>
              </p:pic>
              <p:pic>
                <p:nvPicPr>
                  <p:cNvPr id="35" name="Рисунок 34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20000" t="13045" r="61339" b="53359"/>
                  <a:stretch/>
                </p:blipFill>
                <p:spPr>
                  <a:xfrm>
                    <a:off x="8415701" y="2096047"/>
                    <a:ext cx="276521" cy="280022"/>
                  </a:xfrm>
                  <a:prstGeom prst="rect">
                    <a:avLst/>
                  </a:prstGeom>
                </p:spPr>
              </p:pic>
              <p:pic>
                <p:nvPicPr>
                  <p:cNvPr id="36" name="Рисунок 35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20000" t="13045" r="61339" b="53359"/>
                  <a:stretch/>
                </p:blipFill>
                <p:spPr>
                  <a:xfrm>
                    <a:off x="8427367" y="2380171"/>
                    <a:ext cx="276521" cy="280022"/>
                  </a:xfrm>
                  <a:prstGeom prst="rect">
                    <a:avLst/>
                  </a:prstGeom>
                </p:spPr>
              </p:pic>
              <p:pic>
                <p:nvPicPr>
                  <p:cNvPr id="37" name="Рисунок 36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20000" t="13045" r="61339" b="53359"/>
                  <a:stretch/>
                </p:blipFill>
                <p:spPr>
                  <a:xfrm>
                    <a:off x="8427367" y="2689727"/>
                    <a:ext cx="276521" cy="280022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52" name="Группа 51"/>
              <p:cNvGrpSpPr/>
              <p:nvPr/>
            </p:nvGrpSpPr>
            <p:grpSpPr>
              <a:xfrm>
                <a:off x="11649309" y="1502857"/>
                <a:ext cx="1696888" cy="1638732"/>
                <a:chOff x="11649022" y="1405708"/>
                <a:chExt cx="1696888" cy="1638732"/>
              </a:xfrm>
            </p:grpSpPr>
            <p:sp>
              <p:nvSpPr>
                <p:cNvPr id="46" name="TextBox 45"/>
                <p:cNvSpPr txBox="1"/>
                <p:nvPr/>
              </p:nvSpPr>
              <p:spPr>
                <a:xfrm>
                  <a:off x="11807060" y="1418872"/>
                  <a:ext cx="820800" cy="2766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rgbClr val="00B050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100 %</a:t>
                  </a: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11762459" y="2427877"/>
                  <a:ext cx="861004" cy="295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dirty="0">
                      <a:solidFill>
                        <a:srgbClr val="00B050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100 %</a:t>
                  </a: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11649022" y="1725510"/>
                  <a:ext cx="1009511" cy="295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000" b="0" dirty="0">
                      <a:solidFill>
                        <a:srgbClr val="00B050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лом </a:t>
                  </a:r>
                  <a:r>
                    <a:rPr lang="ru-RU" sz="1200" dirty="0">
                      <a:solidFill>
                        <a:srgbClr val="00B050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88 %</a:t>
                  </a:r>
                  <a:endParaRPr lang="ru-RU" sz="1000" b="0" dirty="0">
                    <a:solidFill>
                      <a:srgbClr val="00B050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11802663" y="2745243"/>
                  <a:ext cx="820800" cy="295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rgbClr val="00B050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100 %</a:t>
                  </a:r>
                </a:p>
              </p:txBody>
            </p:sp>
            <p:grpSp>
              <p:nvGrpSpPr>
                <p:cNvPr id="49" name="Группа 48"/>
                <p:cNvGrpSpPr/>
                <p:nvPr/>
              </p:nvGrpSpPr>
              <p:grpSpPr>
                <a:xfrm>
                  <a:off x="12444096" y="1405708"/>
                  <a:ext cx="901814" cy="1638732"/>
                  <a:chOff x="11816736" y="1558108"/>
                  <a:chExt cx="901814" cy="1638732"/>
                </a:xfrm>
              </p:grpSpPr>
              <p:sp>
                <p:nvSpPr>
                  <p:cNvPr id="81" name="TextBox 80"/>
                  <p:cNvSpPr txBox="1"/>
                  <p:nvPr/>
                </p:nvSpPr>
                <p:spPr>
                  <a:xfrm>
                    <a:off x="11874294" y="1558108"/>
                    <a:ext cx="820800" cy="27661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200" dirty="0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100 %</a:t>
                    </a:r>
                  </a:p>
                </p:txBody>
              </p:sp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11816736" y="2577520"/>
                    <a:ext cx="849498" cy="2954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200" dirty="0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100 %</a:t>
                    </a:r>
                  </a:p>
                </p:txBody>
              </p:sp>
              <p:sp>
                <p:nvSpPr>
                  <p:cNvPr id="83" name="TextBox 82"/>
                  <p:cNvSpPr txBox="1"/>
                  <p:nvPr/>
                </p:nvSpPr>
                <p:spPr>
                  <a:xfrm>
                    <a:off x="11897750" y="1896178"/>
                    <a:ext cx="751988" cy="2954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200" dirty="0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›88 %</a:t>
                    </a:r>
                    <a:endParaRPr lang="ru-RU" sz="1000" b="0" dirty="0">
                      <a:solidFill>
                        <a:srgbClr val="00B050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p:txBody>
              </p:sp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11897750" y="2901374"/>
                    <a:ext cx="820800" cy="2954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200" dirty="0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100 %</a:t>
                    </a:r>
                  </a:p>
                </p:txBody>
              </p:sp>
            </p:grpSp>
          </p:grpSp>
        </p:grpSp>
        <p:sp>
          <p:nvSpPr>
            <p:cNvPr id="115" name="TextBox 114"/>
            <p:cNvSpPr txBox="1"/>
            <p:nvPr/>
          </p:nvSpPr>
          <p:spPr>
            <a:xfrm>
              <a:off x="12021614" y="2402114"/>
              <a:ext cx="645625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00B05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3 %</a:t>
              </a:r>
            </a:p>
          </p:txBody>
        </p:sp>
        <p:cxnSp>
          <p:nvCxnSpPr>
            <p:cNvPr id="116" name="Прямая со стрелкой 115"/>
            <p:cNvCxnSpPr/>
            <p:nvPr/>
          </p:nvCxnSpPr>
          <p:spPr>
            <a:xfrm flipV="1">
              <a:off x="11949478" y="2359491"/>
              <a:ext cx="0" cy="274405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/>
            <p:cNvSpPr txBox="1"/>
            <p:nvPr/>
          </p:nvSpPr>
          <p:spPr>
            <a:xfrm>
              <a:off x="12710228" y="2427745"/>
              <a:ext cx="645625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00B05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6 %</a:t>
              </a:r>
            </a:p>
          </p:txBody>
        </p:sp>
      </p:grpSp>
      <p:sp>
        <p:nvSpPr>
          <p:cNvPr id="80" name="Прямоугольник 79"/>
          <p:cNvSpPr/>
          <p:nvPr/>
        </p:nvSpPr>
        <p:spPr>
          <a:xfrm>
            <a:off x="11834165" y="1308596"/>
            <a:ext cx="1192955" cy="278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факт      план</a:t>
            </a:r>
            <a:endParaRPr lang="ru-RU" dirty="0">
              <a:solidFill>
                <a:schemeClr val="tx2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074465762"/>
              </p:ext>
            </p:extLst>
          </p:nvPr>
        </p:nvGraphicFramePr>
        <p:xfrm>
          <a:off x="4352944" y="2797939"/>
          <a:ext cx="4017600" cy="3095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9" name="Picture 19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8" r="52499"/>
          <a:stretch/>
        </p:blipFill>
        <p:spPr bwMode="auto">
          <a:xfrm>
            <a:off x="215526" y="3186009"/>
            <a:ext cx="2202592" cy="212234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93148" y="2835465"/>
            <a:ext cx="4058976" cy="65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Прямые выбросы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ПГ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в разбивке по производственным операциям в 2023 г </a:t>
            </a:r>
            <a:r>
              <a:rPr lang="ru-RU" b="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(</a:t>
            </a:r>
            <a:r>
              <a:rPr lang="en-US" b="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тCO</a:t>
            </a:r>
            <a:r>
              <a:rPr lang="en-US" b="0" baseline="-2500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2</a:t>
            </a:r>
            <a:r>
              <a:rPr lang="en-US" b="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-экв.</a:t>
            </a:r>
            <a:r>
              <a:rPr lang="ru-RU" b="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)</a:t>
            </a:r>
            <a:endParaRPr lang="ru-RU" b="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7259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7D99E1-6EE1-464E-96BA-BEA3E2657485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Климатическая повестка ТМК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48895" y="1348119"/>
            <a:ext cx="4060825" cy="1255917"/>
          </a:xfrm>
        </p:spPr>
        <p:txBody>
          <a:bodyPr/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Обязательная отчетность по выбросам ПГ</a:t>
            </a:r>
          </a:p>
          <a:p>
            <a:r>
              <a:rPr lang="ru-RU" sz="1100" dirty="0"/>
              <a:t>ФЗ-296 от 02.07.2021</a:t>
            </a:r>
          </a:p>
          <a:p>
            <a:r>
              <a:rPr lang="ru-RU" sz="1100" dirty="0"/>
              <a:t>Приказ МПР от 27.05.2022 №371</a:t>
            </a:r>
          </a:p>
          <a:p>
            <a:r>
              <a:rPr lang="ru-RU" sz="1100" dirty="0"/>
              <a:t>КоАП РФ </a:t>
            </a:r>
            <a:r>
              <a:rPr lang="ru-RU" sz="1100" i="1" dirty="0">
                <a:solidFill>
                  <a:schemeClr val="accent6">
                    <a:lumMod val="75000"/>
                  </a:schemeClr>
                </a:solidFill>
              </a:rPr>
              <a:t>(вступление в действие с 2025 года)</a:t>
            </a:r>
          </a:p>
          <a:p>
            <a:r>
              <a:rPr lang="ru-RU" sz="1100" dirty="0"/>
              <a:t>ГОСТ Р ИСО 14064-1-2021</a:t>
            </a:r>
            <a:endParaRPr lang="ru-RU" dirty="0"/>
          </a:p>
          <a:p>
            <a:endParaRPr lang="ru-RU" dirty="0"/>
          </a:p>
          <a:p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4625694" y="1319098"/>
            <a:ext cx="4233613" cy="1296002"/>
          </a:xfrm>
        </p:spPr>
        <p:txBody>
          <a:bodyPr/>
          <a:lstStyle/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ru-RU" sz="500" dirty="0"/>
          </a:p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100" dirty="0"/>
              <a:t>Корпоративная </a:t>
            </a:r>
            <a:r>
              <a:rPr lang="ru-RU" sz="1100" b="1" dirty="0"/>
              <a:t>Методика</a:t>
            </a:r>
            <a:r>
              <a:rPr lang="ru-RU" sz="1100" dirty="0"/>
              <a:t> расчета выбросов ПГ</a:t>
            </a:r>
          </a:p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100" b="1" dirty="0"/>
              <a:t>Табель</a:t>
            </a:r>
            <a:r>
              <a:rPr lang="ru-RU" sz="1100" dirty="0"/>
              <a:t> документооборота по направлению ПГ</a:t>
            </a:r>
          </a:p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100" b="1" dirty="0"/>
              <a:t>Расчет</a:t>
            </a:r>
            <a:r>
              <a:rPr lang="ru-RU" sz="1100" dirty="0"/>
              <a:t> по национальной методике и предоставление </a:t>
            </a:r>
            <a:r>
              <a:rPr lang="ru-RU" sz="1100" b="1" dirty="0"/>
              <a:t>обязательной отчетности </a:t>
            </a:r>
            <a:r>
              <a:rPr lang="ru-RU" sz="1100" dirty="0"/>
              <a:t>в ГИС</a:t>
            </a:r>
          </a:p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100" b="1" dirty="0"/>
              <a:t>Отчет</a:t>
            </a:r>
            <a:r>
              <a:rPr lang="ru-RU" sz="1100" dirty="0"/>
              <a:t> об объеме выбросов ПГ по Группе с анализом динамики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9383548" y="1725587"/>
            <a:ext cx="3193691" cy="492629"/>
          </a:xfrm>
        </p:spPr>
        <p:txBody>
          <a:bodyPr/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ru-RU" sz="1100" dirty="0">
                <a:solidFill>
                  <a:schemeClr val="tx1"/>
                </a:solidFill>
              </a:rPr>
              <a:t>Соответствие требованиям по обязательной отчетности </a:t>
            </a:r>
          </a:p>
        </p:txBody>
      </p:sp>
      <p:grpSp>
        <p:nvGrpSpPr>
          <p:cNvPr id="63" name="Группа 62"/>
          <p:cNvGrpSpPr/>
          <p:nvPr/>
        </p:nvGrpSpPr>
        <p:grpSpPr>
          <a:xfrm>
            <a:off x="257290" y="1338622"/>
            <a:ext cx="8553199" cy="1276479"/>
            <a:chOff x="278284" y="1185761"/>
            <a:chExt cx="8553199" cy="1276479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278284" y="1185761"/>
              <a:ext cx="4152427" cy="1276478"/>
            </a:xfrm>
            <a:prstGeom prst="round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672710" y="1187838"/>
              <a:ext cx="4158773" cy="1274402"/>
            </a:xfrm>
            <a:prstGeom prst="round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71" name="Шеврон 70"/>
          <p:cNvSpPr/>
          <p:nvPr/>
        </p:nvSpPr>
        <p:spPr>
          <a:xfrm>
            <a:off x="4409717" y="1686298"/>
            <a:ext cx="241999" cy="604800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2" name="Шеврон 71"/>
          <p:cNvSpPr/>
          <p:nvPr/>
        </p:nvSpPr>
        <p:spPr>
          <a:xfrm>
            <a:off x="8807643" y="4496213"/>
            <a:ext cx="241999" cy="604800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3" name="Шеврон 72"/>
          <p:cNvSpPr/>
          <p:nvPr/>
        </p:nvSpPr>
        <p:spPr>
          <a:xfrm>
            <a:off x="8817308" y="1650915"/>
            <a:ext cx="241999" cy="604800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0" name="Группа 79"/>
          <p:cNvGrpSpPr/>
          <p:nvPr/>
        </p:nvGrpSpPr>
        <p:grpSpPr>
          <a:xfrm>
            <a:off x="287064" y="4107629"/>
            <a:ext cx="8592417" cy="1418293"/>
            <a:chOff x="278284" y="4527765"/>
            <a:chExt cx="8592417" cy="1418293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278284" y="4556918"/>
              <a:ext cx="8553199" cy="1389140"/>
              <a:chOff x="278284" y="1185761"/>
              <a:chExt cx="8553199" cy="1276479"/>
            </a:xfrm>
          </p:grpSpPr>
          <p:sp>
            <p:nvSpPr>
              <p:cNvPr id="65" name="Скругленный прямоугольник 64"/>
              <p:cNvSpPr/>
              <p:nvPr/>
            </p:nvSpPr>
            <p:spPr>
              <a:xfrm>
                <a:off x="278284" y="1185761"/>
                <a:ext cx="4152427" cy="1276478"/>
              </a:xfrm>
              <a:prstGeom prst="roundRect">
                <a:avLst/>
              </a:prstGeom>
              <a:no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ru-RU" sz="1400" b="0" dirty="0"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66" name="Скругленный прямоугольник 65"/>
              <p:cNvSpPr/>
              <p:nvPr/>
            </p:nvSpPr>
            <p:spPr>
              <a:xfrm>
                <a:off x="4672710" y="1187838"/>
                <a:ext cx="4158773" cy="1274402"/>
              </a:xfrm>
              <a:prstGeom prst="roundRect">
                <a:avLst/>
              </a:prstGeom>
              <a:no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ru-RU" sz="1400" b="0" dirty="0"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70" name="Текст 3"/>
            <p:cNvSpPr txBox="1">
              <a:spLocks/>
            </p:cNvSpPr>
            <p:nvPr/>
          </p:nvSpPr>
          <p:spPr>
            <a:xfrm>
              <a:off x="343679" y="4527765"/>
              <a:ext cx="4060825" cy="1387787"/>
            </a:xfrm>
            <a:prstGeom prst="rect">
              <a:avLst/>
            </a:prstGeom>
          </p:spPr>
          <p:txBody>
            <a:bodyPr/>
            <a:lstStyle>
              <a:lvl1pPr marL="0" indent="0" algn="l" rtl="0" fontAlgn="base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  <a:defRPr sz="1400" baseline="0">
                  <a:solidFill>
                    <a:srgbClr val="27251F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1pPr>
              <a:lvl2pPr marL="0" indent="0" algn="l" rtl="0" fontAlgn="base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  <a:defRPr sz="1400" baseline="0">
                  <a:solidFill>
                    <a:srgbClr val="27251F"/>
                  </a:solidFill>
                  <a:latin typeface="Verdana" panose="020B0604030504040204" pitchFamily="34" charset="0"/>
                </a:defRPr>
              </a:lvl2pPr>
              <a:lvl3pPr marL="0" indent="0" algn="l" rtl="0" fontAlgn="base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  <a:defRPr sz="1400" baseline="0">
                  <a:solidFill>
                    <a:srgbClr val="27251F"/>
                  </a:solidFill>
                  <a:latin typeface="Verdana" panose="020B0604030504040204" pitchFamily="34" charset="0"/>
                </a:defRPr>
              </a:lvl3pPr>
              <a:lvl4pPr marL="0" indent="0" algn="l" rtl="0" fontAlgn="base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  <a:defRPr sz="1000" baseline="0">
                  <a:solidFill>
                    <a:srgbClr val="27251F"/>
                  </a:solidFill>
                  <a:latin typeface="Verdana" panose="020B0604030504040204" pitchFamily="34" charset="0"/>
                </a:defRPr>
              </a:lvl4pPr>
              <a:lvl5pPr marL="0" indent="0" algn="l" rtl="0" fontAlgn="base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  <a:defRPr sz="700" baseline="0">
                  <a:solidFill>
                    <a:srgbClr val="27251F"/>
                  </a:solidFill>
                  <a:latin typeface="Verdana" panose="020B0604030504040204" pitchFamily="34" charset="0"/>
                </a:defRPr>
              </a:lvl5pPr>
              <a:lvl6pPr marL="3469597" indent="-31541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765">
                  <a:solidFill>
                    <a:schemeClr val="tx1"/>
                  </a:solidFill>
                  <a:latin typeface="+mn-lt"/>
                </a:defRPr>
              </a:lvl6pPr>
              <a:lvl7pPr marL="4100422" indent="-31541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765">
                  <a:solidFill>
                    <a:schemeClr val="tx1"/>
                  </a:solidFill>
                  <a:latin typeface="+mn-lt"/>
                </a:defRPr>
              </a:lvl7pPr>
              <a:lvl8pPr marL="4731261" indent="-31541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765">
                  <a:solidFill>
                    <a:schemeClr val="tx1"/>
                  </a:solidFill>
                  <a:latin typeface="+mn-lt"/>
                </a:defRPr>
              </a:lvl8pPr>
              <a:lvl9pPr marL="5362093" indent="-31541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765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 eaLnBrk="1" hangingPunct="1">
                <a:buClrTx/>
                <a:buSzTx/>
              </a:pPr>
              <a:r>
                <a:rPr lang="ru-RU" sz="1200" dirty="0">
                  <a:solidFill>
                    <a:schemeClr val="accent6">
                      <a:lumMod val="75000"/>
                    </a:schemeClr>
                  </a:solidFill>
                  <a:effectLst/>
                </a:rPr>
                <a:t>Минимизация и адаптация к физическим рискам и рискам перехода</a:t>
              </a:r>
              <a:endParaRPr lang="ru-RU" sz="1200" b="1" kern="0" dirty="0">
                <a:solidFill>
                  <a:schemeClr val="accent6">
                    <a:lumMod val="75000"/>
                  </a:schemeClr>
                </a:solidFill>
                <a:effectLst/>
              </a:endParaRPr>
            </a:p>
            <a:p>
              <a:r>
                <a:rPr lang="ru-RU" sz="1100" b="0" dirty="0">
                  <a:effectLst/>
                </a:rPr>
                <a:t>Приказ МЭР от 13.05.2021 №267</a:t>
              </a:r>
            </a:p>
            <a:p>
              <a:r>
                <a:rPr lang="ru-RU" sz="1100" b="0" dirty="0">
                  <a:effectLst/>
                </a:rPr>
                <a:t>Приказ МЭР от 28.12.2023 №927</a:t>
              </a:r>
            </a:p>
            <a:p>
              <a:r>
                <a:rPr lang="ru-RU" sz="1100" b="0" dirty="0">
                  <a:solidFill>
                    <a:srgbClr val="444444"/>
                  </a:solidFill>
                  <a:effectLst/>
                </a:rPr>
                <a:t>ГОСТ Р ИСО 14091-2022</a:t>
              </a:r>
              <a:endParaRPr lang="ru-RU" sz="1100" b="0" dirty="0">
                <a:effectLst/>
              </a:endParaRPr>
            </a:p>
            <a:p>
              <a:r>
                <a:rPr lang="ru-RU" sz="1100" b="0" dirty="0">
                  <a:effectLst/>
                </a:rPr>
                <a:t>Информационные письма Банка России «Об       учете климатических рисков»</a:t>
              </a:r>
            </a:p>
            <a:p>
              <a:pPr eaLnBrk="1" hangingPunct="1">
                <a:buClrTx/>
                <a:buSzTx/>
                <a:buFontTx/>
              </a:pPr>
              <a:endParaRPr lang="ru-RU" b="0" kern="0" dirty="0">
                <a:effectLst/>
              </a:endParaRPr>
            </a:p>
            <a:p>
              <a:pPr eaLnBrk="1" hangingPunct="1">
                <a:buClrTx/>
                <a:buSzTx/>
              </a:pPr>
              <a:endParaRPr lang="ru-RU" sz="1000" dirty="0">
                <a:solidFill>
                  <a:srgbClr val="00B050"/>
                </a:solidFill>
                <a:effectLst/>
                <a:cs typeface="Calibri" pitchFamily="34" charset="0"/>
              </a:endParaRPr>
            </a:p>
            <a:p>
              <a:pPr eaLnBrk="1" hangingPunct="1">
                <a:buClrTx/>
                <a:buSzTx/>
              </a:pPr>
              <a:endParaRPr lang="ru-RU" sz="1000" dirty="0">
                <a:solidFill>
                  <a:srgbClr val="00B050"/>
                </a:solidFill>
                <a:effectLst/>
                <a:cs typeface="Calibri" pitchFamily="34" charset="0"/>
              </a:endParaRPr>
            </a:p>
            <a:p>
              <a:pPr eaLnBrk="1" hangingPunct="1">
                <a:buClrTx/>
                <a:buSzTx/>
              </a:pPr>
              <a:endParaRPr lang="ru-RU" sz="1000" dirty="0">
                <a:solidFill>
                  <a:srgbClr val="00B050"/>
                </a:solidFill>
                <a:effectLst/>
                <a:cs typeface="Calibri" pitchFamily="34" charset="0"/>
              </a:endParaRPr>
            </a:p>
            <a:p>
              <a:pPr eaLnBrk="1" hangingPunct="1">
                <a:buClrTx/>
                <a:buSzTx/>
              </a:pPr>
              <a:endParaRPr lang="ru-RU" sz="1000" dirty="0">
                <a:solidFill>
                  <a:srgbClr val="00B050"/>
                </a:solidFill>
                <a:effectLst/>
                <a:cs typeface="Calibri" pitchFamily="34" charset="0"/>
              </a:endParaRPr>
            </a:p>
            <a:p>
              <a:pPr eaLnBrk="1" hangingPunct="1">
                <a:buClrTx/>
                <a:buSzTx/>
              </a:pPr>
              <a:endParaRPr lang="ru-RU" sz="1000" dirty="0">
                <a:solidFill>
                  <a:srgbClr val="00B050"/>
                </a:solidFill>
                <a:effectLst/>
                <a:cs typeface="Calibri" pitchFamily="34" charset="0"/>
              </a:endParaRPr>
            </a:p>
            <a:p>
              <a:pPr eaLnBrk="1" hangingPunct="1">
                <a:buClrTx/>
                <a:buSzTx/>
                <a:buFontTx/>
              </a:pPr>
              <a:endParaRPr lang="ru-RU" b="0" kern="0" dirty="0">
                <a:effectLst/>
              </a:endParaRPr>
            </a:p>
          </p:txBody>
        </p:sp>
        <p:sp>
          <p:nvSpPr>
            <p:cNvPr id="74" name="Шеврон 73"/>
            <p:cNvSpPr/>
            <p:nvPr/>
          </p:nvSpPr>
          <p:spPr>
            <a:xfrm>
              <a:off x="4421187" y="4942227"/>
              <a:ext cx="241999" cy="604800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sz="1400" b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4709563" y="4641321"/>
              <a:ext cx="4161138" cy="1192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buClr>
                  <a:srgbClr val="00B050"/>
                </a:buClr>
                <a:buFont typeface="Wingdings" panose="05000000000000000000" pitchFamily="2" charset="2"/>
                <a:buChar char="ü"/>
              </a:pPr>
              <a:r>
                <a:rPr lang="ru-RU" dirty="0"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Отчет</a:t>
              </a:r>
              <a:r>
                <a:rPr lang="ru-RU" b="0" dirty="0"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 об оценке физических климатических рисков и План адаптации к изменениям климата</a:t>
              </a:r>
            </a:p>
            <a:p>
              <a:pPr>
                <a:spcBef>
                  <a:spcPts val="0"/>
                </a:spcBef>
                <a:buClr>
                  <a:srgbClr val="00B050"/>
                </a:buClr>
                <a:buFont typeface="Wingdings" panose="05000000000000000000" pitchFamily="2" charset="2"/>
                <a:buChar char="ü"/>
              </a:pPr>
              <a:r>
                <a:rPr lang="ru-RU" dirty="0"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Отчет</a:t>
              </a:r>
              <a:r>
                <a:rPr lang="ru-RU" b="0" dirty="0"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 об оценке рисков перехода к низкоуглеродной экономике и План мероприятий Группы ТМК</a:t>
              </a:r>
            </a:p>
            <a:p>
              <a:pPr>
                <a:spcBef>
                  <a:spcPts val="0"/>
                </a:spcBef>
                <a:buClr>
                  <a:srgbClr val="00B050"/>
                </a:buClr>
                <a:buFont typeface="Wingdings" panose="05000000000000000000" pitchFamily="2" charset="2"/>
                <a:buChar char="ü"/>
              </a:pPr>
              <a:r>
                <a:rPr lang="ru-RU" b="0" dirty="0"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Корпоративная </a:t>
              </a:r>
              <a:r>
                <a:rPr lang="ru-RU" dirty="0"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Методика</a:t>
              </a:r>
              <a:r>
                <a:rPr lang="ru-RU" b="0" dirty="0"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 по оценке рисков</a:t>
              </a:r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337933" y="5550363"/>
            <a:ext cx="12786339" cy="1385762"/>
            <a:chOff x="-1178357" y="2391699"/>
            <a:chExt cx="12786339" cy="1385762"/>
          </a:xfrm>
        </p:grpSpPr>
        <p:cxnSp>
          <p:nvCxnSpPr>
            <p:cNvPr id="82" name="Прямая со стрелкой 81"/>
            <p:cNvCxnSpPr/>
            <p:nvPr/>
          </p:nvCxnSpPr>
          <p:spPr>
            <a:xfrm>
              <a:off x="-962664" y="2935155"/>
              <a:ext cx="12300661" cy="529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Прямоугольник 83"/>
            <p:cNvSpPr/>
            <p:nvPr/>
          </p:nvSpPr>
          <p:spPr>
            <a:xfrm>
              <a:off x="-1115184" y="3268120"/>
              <a:ext cx="2343082" cy="379781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spcBef>
                  <a:spcPts val="0"/>
                </a:spcBef>
                <a:buClr>
                  <a:srgbClr val="00B050"/>
                </a:buClr>
                <a:buSzTx/>
              </a:pPr>
              <a:r>
                <a:rPr lang="ru-RU" sz="1000" dirty="0">
                  <a:solidFill>
                    <a:schemeClr val="tx1"/>
                  </a:solidFill>
                  <a:effectLst/>
                  <a:cs typeface="Calibri" pitchFamily="34" charset="0"/>
                </a:rPr>
                <a:t>Утверждены отчеты об оценке рисков</a:t>
              </a:r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-1178357" y="3052957"/>
              <a:ext cx="3650526" cy="375925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dirty="0">
                <a:solidFill>
                  <a:schemeClr val="tx1"/>
                </a:solidFill>
                <a:effectLst/>
                <a:cs typeface="Calibri" pitchFamily="34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8413979" y="2391699"/>
              <a:ext cx="907200" cy="17280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2">
                      <a:lumMod val="75000"/>
                    </a:schemeClr>
                  </a:solidFill>
                  <a:effectLst/>
                  <a:cs typeface="Calibri" pitchFamily="34" charset="0"/>
                </a:rPr>
                <a:t>2025</a:t>
              </a:r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7849872" y="3370297"/>
              <a:ext cx="1841929" cy="375925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1"/>
                  </a:solidFill>
                  <a:effectLst/>
                  <a:cs typeface="Calibri" pitchFamily="34" charset="0"/>
                </a:rPr>
                <a:t>Введение отчетности МСФО </a:t>
              </a:r>
              <a:r>
                <a:rPr lang="en-US" sz="1000" dirty="0">
                  <a:solidFill>
                    <a:schemeClr val="tx1"/>
                  </a:solidFill>
                  <a:effectLst/>
                  <a:cs typeface="Calibri" pitchFamily="34" charset="0"/>
                </a:rPr>
                <a:t>S</a:t>
              </a:r>
              <a:r>
                <a:rPr lang="ru-RU" sz="1000" dirty="0">
                  <a:solidFill>
                    <a:schemeClr val="tx1"/>
                  </a:solidFill>
                  <a:effectLst/>
                  <a:cs typeface="Calibri" pitchFamily="34" charset="0"/>
                </a:rPr>
                <a:t>2 – </a:t>
              </a:r>
              <a:r>
                <a:rPr lang="ru-RU" sz="1000" b="0" i="1" dirty="0">
                  <a:solidFill>
                    <a:schemeClr val="tx1"/>
                  </a:solidFill>
                  <a:effectLst/>
                  <a:cs typeface="Calibri" pitchFamily="34" charset="0"/>
                </a:rPr>
                <a:t>раскрытие климатических рисков</a:t>
              </a: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2248213" y="2421965"/>
              <a:ext cx="907200" cy="17280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ru-RU" sz="1000" b="0" dirty="0">
                  <a:solidFill>
                    <a:schemeClr val="tx1"/>
                  </a:solidFill>
                  <a:effectLst/>
                  <a:cs typeface="Calibri" pitchFamily="34" charset="0"/>
                </a:rPr>
                <a:t>2024</a:t>
              </a: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5572243" y="2425384"/>
              <a:ext cx="907200" cy="17280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0" dirty="0">
                  <a:solidFill>
                    <a:schemeClr val="tx1"/>
                  </a:solidFill>
                  <a:effectLst/>
                  <a:cs typeface="Calibri" pitchFamily="34" charset="0"/>
                </a:rPr>
                <a:t>дек.2025</a:t>
              </a: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1030233" y="3397680"/>
              <a:ext cx="3461086" cy="379781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spcBef>
                  <a:spcPts val="0"/>
                </a:spcBef>
                <a:buClr>
                  <a:schemeClr val="tx1"/>
                </a:buClr>
                <a:buFont typeface="Wingdings" panose="05000000000000000000" pitchFamily="2" charset="2"/>
                <a:buChar char="ü"/>
              </a:pPr>
              <a:r>
                <a:rPr lang="ru-RU" sz="1000" b="0" dirty="0">
                  <a:solidFill>
                    <a:schemeClr val="tx1"/>
                  </a:solidFill>
                  <a:effectLst/>
                  <a:cs typeface="Calibri" pitchFamily="34" charset="0"/>
                </a:rPr>
                <a:t>Актуализация ТДО, введение учета риск-факторов влияющих на объекты риска</a:t>
              </a:r>
            </a:p>
            <a:p>
              <a:pPr marL="171450" indent="-171450">
                <a:spcBef>
                  <a:spcPts val="0"/>
                </a:spcBef>
                <a:buClr>
                  <a:schemeClr val="tx1"/>
                </a:buClr>
                <a:buFont typeface="Wingdings" panose="05000000000000000000" pitchFamily="2" charset="2"/>
                <a:buChar char="ü"/>
              </a:pPr>
              <a:r>
                <a:rPr lang="ru-RU" sz="1000" b="0" dirty="0">
                  <a:solidFill>
                    <a:schemeClr val="tx1"/>
                  </a:solidFill>
                  <a:effectLst/>
                  <a:cs typeface="Calibri" pitchFamily="34" charset="0"/>
                </a:rPr>
                <a:t>Формирование аналитической базы для снижения неопределенности оценки рисков</a:t>
              </a:r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9440293" y="3317774"/>
              <a:ext cx="2167689" cy="379781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0" dirty="0">
                  <a:solidFill>
                    <a:schemeClr val="tx1"/>
                  </a:solidFill>
                  <a:effectLst/>
                  <a:cs typeface="Calibri" pitchFamily="34" charset="0"/>
                </a:rPr>
                <a:t>Переоценка рисков на основе статданных 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69889" y="2743764"/>
            <a:ext cx="12647198" cy="1233287"/>
            <a:chOff x="281828" y="2523546"/>
            <a:chExt cx="12647198" cy="1233287"/>
          </a:xfrm>
        </p:grpSpPr>
        <p:grpSp>
          <p:nvGrpSpPr>
            <p:cNvPr id="77" name="Группа 76"/>
            <p:cNvGrpSpPr/>
            <p:nvPr/>
          </p:nvGrpSpPr>
          <p:grpSpPr>
            <a:xfrm>
              <a:off x="281828" y="2523546"/>
              <a:ext cx="12647198" cy="1233287"/>
              <a:chOff x="-71867" y="2677796"/>
              <a:chExt cx="12647198" cy="1233287"/>
            </a:xfrm>
          </p:grpSpPr>
          <p:cxnSp>
            <p:nvCxnSpPr>
              <p:cNvPr id="15" name="Прямая со стрелкой 14"/>
              <p:cNvCxnSpPr/>
              <p:nvPr/>
            </p:nvCxnSpPr>
            <p:spPr>
              <a:xfrm>
                <a:off x="152502" y="3120208"/>
                <a:ext cx="12260029" cy="4591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4" name="Группа 33"/>
              <p:cNvGrpSpPr/>
              <p:nvPr/>
            </p:nvGrpSpPr>
            <p:grpSpPr>
              <a:xfrm>
                <a:off x="-71867" y="2677796"/>
                <a:ext cx="2663466" cy="1190455"/>
                <a:chOff x="417157" y="2867955"/>
                <a:chExt cx="2663466" cy="1190455"/>
              </a:xfrm>
            </p:grpSpPr>
            <p:sp>
              <p:nvSpPr>
                <p:cNvPr id="21" name="Прямоугольник 20"/>
                <p:cNvSpPr/>
                <p:nvPr/>
              </p:nvSpPr>
              <p:spPr>
                <a:xfrm>
                  <a:off x="1319062" y="2867955"/>
                  <a:ext cx="907200" cy="172800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cs typeface="Calibri" pitchFamily="34" charset="0"/>
                    </a:rPr>
                    <a:t>2023</a:t>
                  </a:r>
                </a:p>
              </p:txBody>
            </p:sp>
            <p:sp>
              <p:nvSpPr>
                <p:cNvPr id="24" name="Прямоугольник 23"/>
                <p:cNvSpPr/>
                <p:nvPr/>
              </p:nvSpPr>
              <p:spPr>
                <a:xfrm>
                  <a:off x="417157" y="3682485"/>
                  <a:ext cx="2663466" cy="375925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000" dirty="0">
                      <a:solidFill>
                        <a:schemeClr val="tx1"/>
                      </a:solidFill>
                      <a:effectLst/>
                      <a:cs typeface="Calibri" pitchFamily="34" charset="0"/>
                    </a:rPr>
                    <a:t>Отсутствие замечаний по обязательной отчетности</a:t>
                  </a:r>
                </a:p>
              </p:txBody>
            </p:sp>
          </p:grpSp>
          <p:sp>
            <p:nvSpPr>
              <p:cNvPr id="35" name="Прямоугольник 34"/>
              <p:cNvSpPr/>
              <p:nvPr/>
            </p:nvSpPr>
            <p:spPr>
              <a:xfrm>
                <a:off x="9519807" y="2683157"/>
                <a:ext cx="907200" cy="17280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solidFill>
                      <a:schemeClr val="tx2">
                        <a:lumMod val="75000"/>
                      </a:schemeClr>
                    </a:solidFill>
                    <a:effectLst/>
                    <a:cs typeface="Calibri" pitchFamily="34" charset="0"/>
                  </a:rPr>
                  <a:t>2025</a:t>
                </a: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11228283" y="2683941"/>
                <a:ext cx="907200" cy="17280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solidFill>
                      <a:schemeClr val="tx2">
                        <a:lumMod val="75000"/>
                      </a:schemeClr>
                    </a:solidFill>
                    <a:effectLst/>
                    <a:cs typeface="Calibri" pitchFamily="34" charset="0"/>
                  </a:rPr>
                  <a:t>2028</a:t>
                </a: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8698427" y="3412646"/>
                <a:ext cx="2293889" cy="37592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</a:pPr>
                <a:r>
                  <a:rPr lang="ru-RU" sz="1000" dirty="0">
                    <a:solidFill>
                      <a:schemeClr val="tx1"/>
                    </a:solidFill>
                    <a:effectLst/>
                    <a:cs typeface="Calibri" pitchFamily="34" charset="0"/>
                  </a:rPr>
                  <a:t>Обязательная верификация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ru-RU" sz="1000" dirty="0">
                    <a:solidFill>
                      <a:schemeClr val="tx1"/>
                    </a:solidFill>
                    <a:effectLst/>
                    <a:cs typeface="Calibri" pitchFamily="34" charset="0"/>
                  </a:rPr>
                  <a:t>Введение санкций по КоАП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10874824" y="3411126"/>
                <a:ext cx="1700507" cy="37592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>
                    <a:solidFill>
                      <a:schemeClr val="tx1"/>
                    </a:solidFill>
                    <a:effectLst/>
                    <a:cs typeface="Calibri" pitchFamily="34" charset="0"/>
                  </a:rPr>
                  <a:t>Квотирование выбросов ПГ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3182761" y="2694485"/>
                <a:ext cx="907200" cy="17280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ru-RU" sz="1000" b="0" dirty="0">
                    <a:solidFill>
                      <a:schemeClr val="tx1"/>
                    </a:solidFill>
                    <a:effectLst/>
                    <a:cs typeface="Calibri" pitchFamily="34" charset="0"/>
                  </a:rPr>
                  <a:t>июн.2024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5278177" y="2683941"/>
                <a:ext cx="907200" cy="17280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ru-RU" sz="1000" b="0" dirty="0">
                    <a:solidFill>
                      <a:schemeClr val="tx1"/>
                    </a:solidFill>
                    <a:effectLst/>
                    <a:cs typeface="Calibri" pitchFamily="34" charset="0"/>
                  </a:rPr>
                  <a:t>авг.2024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7078939" y="2694696"/>
                <a:ext cx="907200" cy="17280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ru-RU" sz="1000" b="0" dirty="0">
                    <a:solidFill>
                      <a:schemeClr val="tx1"/>
                    </a:solidFill>
                    <a:effectLst/>
                    <a:cs typeface="Calibri" pitchFamily="34" charset="0"/>
                  </a:rPr>
                  <a:t>ноя.2024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2577677" y="3504435"/>
                <a:ext cx="2009459" cy="37978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0" dirty="0">
                    <a:solidFill>
                      <a:schemeClr val="tx1"/>
                    </a:solidFill>
                    <a:effectLst/>
                    <a:cs typeface="Calibri" pitchFamily="34" charset="0"/>
                  </a:rPr>
                  <a:t>Проведение верификации ПНТЗ по ГОСТ Р ИСО 14064-3-2021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4280836" y="3514059"/>
                <a:ext cx="2432744" cy="37978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0" dirty="0">
                    <a:solidFill>
                      <a:schemeClr val="tx1"/>
                    </a:solidFill>
                    <a:effectLst/>
                    <a:cs typeface="Calibri" pitchFamily="34" charset="0"/>
                  </a:rPr>
                  <a:t>Распространение опыта верификации на предприятия Группы</a:t>
                </a:r>
              </a:p>
            </p:txBody>
          </p:sp>
          <p:sp>
            <p:nvSpPr>
              <p:cNvPr id="56" name="Прямоугольник 55"/>
              <p:cNvSpPr/>
              <p:nvPr/>
            </p:nvSpPr>
            <p:spPr>
              <a:xfrm>
                <a:off x="6476090" y="3531302"/>
                <a:ext cx="2001698" cy="37978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0" dirty="0">
                    <a:solidFill>
                      <a:schemeClr val="tx1"/>
                    </a:solidFill>
                    <a:effectLst/>
                    <a:cs typeface="Calibri" pitchFamily="34" charset="0"/>
                  </a:rPr>
                  <a:t>Актуализация корпоративных документов</a:t>
                </a:r>
              </a:p>
            </p:txBody>
          </p:sp>
        </p:grpSp>
        <p:pic>
          <p:nvPicPr>
            <p:cNvPr id="112" name="Рисунок 111"/>
            <p:cNvPicPr>
              <a:picLocks noChangeAspect="1"/>
            </p:cNvPicPr>
            <p:nvPr/>
          </p:nvPicPr>
          <p:blipFill rotWithShape="1">
            <a:blip r:embed="rId3"/>
            <a:srcRect l="20000" t="13045" r="61339" b="53359"/>
            <a:stretch/>
          </p:blipFill>
          <p:spPr>
            <a:xfrm>
              <a:off x="1334251" y="2722215"/>
              <a:ext cx="565353" cy="572510"/>
            </a:xfrm>
            <a:prstGeom prst="rect">
              <a:avLst/>
            </a:prstGeom>
          </p:spPr>
        </p:pic>
        <p:pic>
          <p:nvPicPr>
            <p:cNvPr id="113" name="Рисунок 1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20000" t="13045" r="61339" b="53359"/>
            <a:stretch/>
          </p:blipFill>
          <p:spPr>
            <a:xfrm>
              <a:off x="3646221" y="2729607"/>
              <a:ext cx="565353" cy="572510"/>
            </a:xfrm>
            <a:prstGeom prst="rect">
              <a:avLst/>
            </a:prstGeom>
          </p:spPr>
        </p:pic>
        <p:pic>
          <p:nvPicPr>
            <p:cNvPr id="115" name="Рисунок 114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20000" t="13045" r="61339" b="53359"/>
            <a:stretch/>
          </p:blipFill>
          <p:spPr>
            <a:xfrm>
              <a:off x="7494345" y="2722215"/>
              <a:ext cx="565353" cy="572510"/>
            </a:xfrm>
            <a:prstGeom prst="rect">
              <a:avLst/>
            </a:prstGeom>
          </p:spPr>
        </p:pic>
        <p:pic>
          <p:nvPicPr>
            <p:cNvPr id="117" name="Рисунок 116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20000" t="13045" r="61339" b="53359"/>
            <a:stretch/>
          </p:blipFill>
          <p:spPr>
            <a:xfrm>
              <a:off x="5681543" y="2709342"/>
              <a:ext cx="565353" cy="572510"/>
            </a:xfrm>
            <a:prstGeom prst="rect">
              <a:avLst/>
            </a:prstGeom>
          </p:spPr>
        </p:pic>
        <p:pic>
          <p:nvPicPr>
            <p:cNvPr id="1026" name="Picture 2" descr="https://static.insales-cdn.com/files/1/2955/11070347/original/%D0%94%D0%B0%D1%88%D0%B0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9643" y="2731715"/>
              <a:ext cx="672681" cy="57633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9" name="Picture 2" descr="https://static.insales-cdn.com/files/1/2955/11070347/original/%D0%94%D0%B0%D1%88%D0%B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343" y="2945997"/>
            <a:ext cx="672681" cy="576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Рисунок 119"/>
          <p:cNvPicPr>
            <a:picLocks noChangeAspect="1"/>
          </p:cNvPicPr>
          <p:nvPr/>
        </p:nvPicPr>
        <p:blipFill rotWithShape="1">
          <a:blip r:embed="rId3"/>
          <a:srcRect l="20000" t="13045" r="61339" b="53359"/>
          <a:stretch/>
        </p:blipFill>
        <p:spPr>
          <a:xfrm>
            <a:off x="1289971" y="5751810"/>
            <a:ext cx="565353" cy="572510"/>
          </a:xfrm>
          <a:prstGeom prst="rect">
            <a:avLst/>
          </a:prstGeom>
        </p:spPr>
      </p:pic>
      <p:sp>
        <p:nvSpPr>
          <p:cNvPr id="121" name="Прямоугольник 120"/>
          <p:cNvSpPr/>
          <p:nvPr/>
        </p:nvSpPr>
        <p:spPr>
          <a:xfrm>
            <a:off x="1119047" y="5580629"/>
            <a:ext cx="907200" cy="17280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Calibri" pitchFamily="34" charset="0"/>
              </a:rPr>
              <a:t>2023</a:t>
            </a:r>
          </a:p>
        </p:txBody>
      </p:sp>
      <p:pic>
        <p:nvPicPr>
          <p:cNvPr id="122" name="Picture 2" descr="https://static.insales-cdn.com/files/1/2955/11070347/original/%D0%94%D0%B0%D1%88%D0%B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453" y="5747982"/>
            <a:ext cx="672681" cy="576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Прямоугольник 122"/>
          <p:cNvSpPr/>
          <p:nvPr/>
        </p:nvSpPr>
        <p:spPr>
          <a:xfrm>
            <a:off x="11670039" y="5584048"/>
            <a:ext cx="907200" cy="17280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effectLst/>
                <a:cs typeface="Calibri" pitchFamily="34" charset="0"/>
              </a:rPr>
              <a:t>2026</a:t>
            </a:r>
          </a:p>
        </p:txBody>
      </p:sp>
      <p:pic>
        <p:nvPicPr>
          <p:cNvPr id="125" name="Рисунок 124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0000" t="13045" r="61339" b="53359"/>
          <a:stretch/>
        </p:blipFill>
        <p:spPr>
          <a:xfrm>
            <a:off x="11840962" y="5797986"/>
            <a:ext cx="565353" cy="572510"/>
          </a:xfrm>
          <a:prstGeom prst="rect">
            <a:avLst/>
          </a:prstGeom>
        </p:spPr>
      </p:pic>
      <p:sp>
        <p:nvSpPr>
          <p:cNvPr id="126" name="Прямоугольник 125"/>
          <p:cNvSpPr/>
          <p:nvPr/>
        </p:nvSpPr>
        <p:spPr>
          <a:xfrm>
            <a:off x="6133876" y="6589606"/>
            <a:ext cx="2816514" cy="379781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Bef>
                <a:spcPts val="0"/>
              </a:spcBef>
              <a:buClrTx/>
              <a:buFont typeface="Wingdings" panose="05000000000000000000" pitchFamily="2" charset="2"/>
              <a:buChar char="ü"/>
            </a:pPr>
            <a:r>
              <a:rPr lang="ru-RU" sz="1000" b="0" dirty="0">
                <a:solidFill>
                  <a:schemeClr val="tx1"/>
                </a:solidFill>
                <a:effectLst/>
                <a:cs typeface="Calibri" pitchFamily="34" charset="0"/>
              </a:rPr>
              <a:t>Оценка эффективности и результативности мер по адаптации</a:t>
            </a:r>
          </a:p>
          <a:p>
            <a:pPr marL="171450" indent="-171450">
              <a:spcBef>
                <a:spcPts val="0"/>
              </a:spcBef>
              <a:buClrTx/>
              <a:buFont typeface="Wingdings" panose="05000000000000000000" pitchFamily="2" charset="2"/>
              <a:buChar char="ü"/>
            </a:pPr>
            <a:r>
              <a:rPr lang="ru-RU" sz="1000" b="0" dirty="0">
                <a:solidFill>
                  <a:schemeClr val="tx1"/>
                </a:solidFill>
                <a:effectLst/>
                <a:cs typeface="Calibri" pitchFamily="34" charset="0"/>
              </a:rPr>
              <a:t>Снижение уязвимости объектов ТМК к рискам</a:t>
            </a:r>
          </a:p>
        </p:txBody>
      </p:sp>
      <p:pic>
        <p:nvPicPr>
          <p:cNvPr id="127" name="Рисунок 126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0000" t="13045" r="61339" b="53359"/>
          <a:stretch/>
        </p:blipFill>
        <p:spPr>
          <a:xfrm>
            <a:off x="7205615" y="5810210"/>
            <a:ext cx="565353" cy="572510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0000" t="13045" r="61339" b="53359"/>
          <a:stretch/>
        </p:blipFill>
        <p:spPr>
          <a:xfrm>
            <a:off x="3711713" y="5810210"/>
            <a:ext cx="565353" cy="57251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16369" y="1011287"/>
            <a:ext cx="2895344" cy="2766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u="sng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Требования законодательства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5219543" y="1000515"/>
            <a:ext cx="2839239" cy="2766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u="sng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Ключевые мероприятия 2023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9344601" y="1019282"/>
            <a:ext cx="3283271" cy="2766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u="sng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Оценка соответствия требованиям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3"/>
          <a:srcRect l="20000" t="13045" r="61339" b="53359"/>
          <a:stretch/>
        </p:blipFill>
        <p:spPr>
          <a:xfrm>
            <a:off x="9157522" y="1813136"/>
            <a:ext cx="276521" cy="280022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12209358" y="1788479"/>
            <a:ext cx="820800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100 %</a:t>
            </a:r>
          </a:p>
        </p:txBody>
      </p:sp>
      <p:sp>
        <p:nvSpPr>
          <p:cNvPr id="83" name="Текст 5"/>
          <p:cNvSpPr txBox="1">
            <a:spLocks/>
          </p:cNvSpPr>
          <p:nvPr/>
        </p:nvSpPr>
        <p:spPr>
          <a:xfrm>
            <a:off x="9434043" y="4658276"/>
            <a:ext cx="3193691" cy="492629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40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000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700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  <a:lvl6pPr marL="3469597" indent="-31541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765">
                <a:solidFill>
                  <a:schemeClr val="tx1"/>
                </a:solidFill>
                <a:latin typeface="+mn-lt"/>
              </a:defRPr>
            </a:lvl6pPr>
            <a:lvl7pPr marL="4100422" indent="-31541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765">
                <a:solidFill>
                  <a:schemeClr val="tx1"/>
                </a:solidFill>
                <a:latin typeface="+mn-lt"/>
              </a:defRPr>
            </a:lvl7pPr>
            <a:lvl8pPr marL="4731261" indent="-31541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765">
                <a:solidFill>
                  <a:schemeClr val="tx1"/>
                </a:solidFill>
                <a:latin typeface="+mn-lt"/>
              </a:defRPr>
            </a:lvl8pPr>
            <a:lvl9pPr marL="5362093" indent="-31541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765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Clr>
                <a:schemeClr val="bg1">
                  <a:lumMod val="50000"/>
                </a:schemeClr>
              </a:buClr>
              <a:buSzTx/>
              <a:buFontTx/>
            </a:pPr>
            <a:r>
              <a:rPr lang="ru-RU" sz="1100" b="0" kern="0" dirty="0">
                <a:solidFill>
                  <a:schemeClr val="tx1"/>
                </a:solidFill>
                <a:effectLst/>
              </a:rPr>
              <a:t>Соответствие рекомендациям МЭР </a:t>
            </a:r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3"/>
          <a:srcRect l="20000" t="13045" r="61339" b="53359"/>
          <a:stretch/>
        </p:blipFill>
        <p:spPr>
          <a:xfrm>
            <a:off x="9157522" y="4691340"/>
            <a:ext cx="276521" cy="280022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12166839" y="4686184"/>
            <a:ext cx="820800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100 %</a:t>
            </a:r>
          </a:p>
        </p:txBody>
      </p:sp>
    </p:spTree>
    <p:extLst>
      <p:ext uri="{BB962C8B-B14F-4D97-AF65-F5344CB8AC3E}">
        <p14:creationId xmlns:p14="http://schemas.microsoft.com/office/powerpoint/2010/main" val="764241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7D99E1-6EE1-464E-96BA-BEA3E2657485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Энергосбережение – основной принцип эффективности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90287" y="1283652"/>
            <a:ext cx="10480754" cy="3154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EC6608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Ключевые направления Программы повышения энергоэффективности производства Группы ТМК</a:t>
            </a:r>
          </a:p>
        </p:txBody>
      </p:sp>
      <p:pic>
        <p:nvPicPr>
          <p:cNvPr id="9" name="Picture 17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98"/>
          <a:stretch/>
        </p:blipFill>
        <p:spPr bwMode="auto">
          <a:xfrm>
            <a:off x="369889" y="1510296"/>
            <a:ext cx="7010260" cy="180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7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3"/>
          <a:stretch/>
        </p:blipFill>
        <p:spPr bwMode="auto">
          <a:xfrm>
            <a:off x="6369363" y="1498054"/>
            <a:ext cx="7344000" cy="1913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5512" t="40761" r="64882" b="28163"/>
          <a:stretch/>
        </p:blipFill>
        <p:spPr>
          <a:xfrm>
            <a:off x="1305814" y="4055421"/>
            <a:ext cx="2738316" cy="24882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48110" t="41181" r="28031" b="29002"/>
          <a:stretch/>
        </p:blipFill>
        <p:spPr>
          <a:xfrm>
            <a:off x="4077705" y="3882012"/>
            <a:ext cx="3585600" cy="255422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14409" y="3318845"/>
            <a:ext cx="61344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EC6608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Программы энергоэффективности на 2018-2022 гг: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070825764"/>
              </p:ext>
            </p:extLst>
          </p:nvPr>
        </p:nvGraphicFramePr>
        <p:xfrm>
          <a:off x="6990088" y="4048948"/>
          <a:ext cx="4665600" cy="2798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567922" y="3318845"/>
            <a:ext cx="6134400" cy="563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EC6608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Целевые показатели эффективности Программы энергоэффективности на 2023-2027 гг: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083087" y="4028542"/>
            <a:ext cx="1812912" cy="1496271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083087" y="5635993"/>
            <a:ext cx="1812912" cy="1496271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16662" y="4379423"/>
            <a:ext cx="1745761" cy="104644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defRPr sz="4000" b="0">
                <a:solidFill>
                  <a:srgbClr val="E25B00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algn="ctr" defTabSz="914406">
              <a:lnSpc>
                <a:spcPct val="50000"/>
              </a:lnSpc>
              <a:spcBef>
                <a:spcPts val="0"/>
              </a:spcBef>
            </a:pPr>
            <a:r>
              <a:rPr lang="ru-RU" b="1" dirty="0">
                <a:solidFill>
                  <a:srgbClr val="FF79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5,8</a:t>
            </a:r>
            <a:r>
              <a:rPr lang="ru-RU" sz="1200" b="1" dirty="0">
                <a:solidFill>
                  <a:srgbClr val="FF79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  <a:p>
            <a:pPr algn="ctr" defTabSz="914406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снижение потребления ТЭР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defTabSz="914406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FF79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122586" y="6092422"/>
            <a:ext cx="1745761" cy="104644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defRPr sz="4000" b="0">
                <a:solidFill>
                  <a:srgbClr val="E25B00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algn="ctr" defTabSz="914406">
              <a:lnSpc>
                <a:spcPct val="50000"/>
              </a:lnSpc>
              <a:spcBef>
                <a:spcPts val="0"/>
              </a:spcBef>
            </a:pPr>
            <a:r>
              <a:rPr lang="ru-RU" b="1" dirty="0">
                <a:solidFill>
                  <a:srgbClr val="FF79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1,9</a:t>
            </a:r>
            <a:r>
              <a:rPr lang="ru-RU" sz="1200" b="1" dirty="0">
                <a:solidFill>
                  <a:srgbClr val="FF79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млрд р.</a:t>
            </a:r>
          </a:p>
          <a:p>
            <a:pPr algn="ctr" defTabSz="914406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экономический эффект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defTabSz="914406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FF79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3587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255794" y="111864"/>
            <a:ext cx="11666542" cy="947472"/>
          </a:xfrm>
        </p:spPr>
        <p:txBody>
          <a:bodyPr/>
          <a:lstStyle/>
          <a:p>
            <a:r>
              <a:rPr lang="ru-RU" sz="1984" kern="1200" dirty="0">
                <a:cs typeface="Calibri" pitchFamily="34" charset="0"/>
              </a:rPr>
              <a:t> </a:t>
            </a:r>
            <a:br>
              <a:rPr lang="ru-RU" sz="1984" kern="1200" dirty="0">
                <a:cs typeface="Calibri" pitchFamily="34" charset="0"/>
              </a:rPr>
            </a:br>
            <a:r>
              <a:rPr lang="ru-RU" sz="2535" kern="1200" dirty="0">
                <a:cs typeface="Calibri" pitchFamily="34" charset="0"/>
              </a:rPr>
              <a:t>Информационно-просветительская деятельность</a:t>
            </a:r>
            <a:br>
              <a:rPr lang="ru-RU" sz="2535" kern="1200" dirty="0">
                <a:cs typeface="Calibri" pitchFamily="34" charset="0"/>
              </a:rPr>
            </a:br>
            <a:r>
              <a:rPr lang="ru-RU" sz="2535" kern="1200" dirty="0">
                <a:cs typeface="Calibri" pitchFamily="34" charset="0"/>
              </a:rPr>
              <a:t>в сфере охраны окружающей среды </a:t>
            </a:r>
            <a:br>
              <a:rPr lang="ru-RU" sz="1984" kern="1200" dirty="0">
                <a:cs typeface="Calibri" pitchFamily="34" charset="0"/>
              </a:rPr>
            </a:br>
            <a:endParaRPr lang="ru-RU" sz="1984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>
              <a:defRPr/>
            </a:pPr>
            <a:fld id="{0E7D99E1-6EE1-464E-96BA-BEA3E2657485}" type="slidenum">
              <a:rPr lang="ru-RU">
                <a:solidFill>
                  <a:srgbClr val="27251F"/>
                </a:solidFill>
              </a:rPr>
              <a:pPr defTabSz="914406">
                <a:defRPr/>
              </a:pPr>
              <a:t>14</a:t>
            </a:fld>
            <a:endParaRPr lang="ru-RU" dirty="0">
              <a:solidFill>
                <a:srgbClr val="27251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1958" y="1028270"/>
            <a:ext cx="9791580" cy="2641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764" dirty="0">
                <a:solidFill>
                  <a:schemeClr val="accent6"/>
                </a:solidFill>
                <a:cs typeface="EuropeExt" panose="020BE200000000000000" charset="0"/>
              </a:rPr>
              <a:t>Повышение экологической грамотности сотрудников, экологическое просвещение:</a:t>
            </a:r>
          </a:p>
          <a:p>
            <a:pPr marL="377979" indent="-377979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1543" dirty="0">
                <a:cs typeface="EuropeExt" panose="020BE200000000000000" charset="0"/>
              </a:rPr>
              <a:t>Образовательные курсы по экологии на площадке корпоративного университета TMK2U;</a:t>
            </a:r>
          </a:p>
          <a:p>
            <a:pPr marL="377979" indent="-377979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1543" dirty="0">
                <a:cs typeface="EuropeExt" panose="020BE200000000000000" charset="0"/>
              </a:rPr>
              <a:t>Просвещение через информационные стенды и наглядную агитацию по охране окружающей среды и бережному отношению к природным ресурсам;</a:t>
            </a:r>
          </a:p>
          <a:p>
            <a:pPr marL="377979" indent="-377979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1543" dirty="0">
                <a:cs typeface="EuropeExt" panose="020BE200000000000000" charset="0"/>
              </a:rPr>
              <a:t>Локация для решения природоохранных задач (проведение тематических совещаний с работниками, студентами и членами общественных организаций, ведомствами);</a:t>
            </a:r>
          </a:p>
          <a:p>
            <a:pPr marL="377979" indent="-377979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1543" dirty="0">
                <a:cs typeface="EuropeExt" panose="020BE200000000000000" charset="0"/>
              </a:rPr>
              <a:t>Публикации о природоохранной деятельности предприятий ТМК в средствах массовой информации.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49063" y="3638632"/>
            <a:ext cx="9637371" cy="2262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ts val="661"/>
              </a:spcAft>
            </a:pPr>
            <a:r>
              <a:rPr lang="ru-RU" sz="1764" dirty="0">
                <a:solidFill>
                  <a:schemeClr val="accent6"/>
                </a:solidFill>
                <a:cs typeface="EuropeExt" panose="020BE200000000000000" charset="0"/>
              </a:rPr>
              <a:t>Экологические коммуникации:</a:t>
            </a:r>
          </a:p>
          <a:p>
            <a:pPr marL="377979" indent="-377979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1543" dirty="0"/>
              <a:t>Реализация эколого-просветительского проекта «ECOLAB», ориентированного на формирование у населения экологической культуры (экологическая смена в лагере, экскурсии на производство, серии уроков в школах);</a:t>
            </a:r>
          </a:p>
          <a:p>
            <a:pPr marL="377979" indent="-377979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1543" dirty="0">
                <a:cs typeface="EuropeExt" panose="020BE200000000000000" charset="0"/>
              </a:rPr>
              <a:t>Общественный экологический совет (объединение науки, производства и студентов для решения проблем);</a:t>
            </a:r>
          </a:p>
          <a:p>
            <a:pPr marL="377979" indent="-377979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1543" dirty="0">
                <a:cs typeface="EuropeExt" panose="020BE200000000000000" charset="0"/>
              </a:rPr>
              <a:t>Посещения экологически чистых районов России.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41983" y="5901559"/>
            <a:ext cx="10256791" cy="1170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764" dirty="0">
                <a:solidFill>
                  <a:schemeClr val="accent6"/>
                </a:solidFill>
                <a:cs typeface="EuropeExt" panose="020BE200000000000000" charset="0"/>
              </a:rPr>
              <a:t>Выставки, социально-экологические акции, творческие экологические конкурсы:</a:t>
            </a:r>
          </a:p>
          <a:p>
            <a:pPr marL="314982" indent="-314982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1543" dirty="0">
                <a:cs typeface="EuropeExt" panose="020BE200000000000000" charset="0"/>
              </a:rPr>
              <a:t>Образовательные уроки в школах и детских садах;</a:t>
            </a:r>
          </a:p>
          <a:p>
            <a:pPr marL="314982" indent="-314982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1543" dirty="0">
                <a:cs typeface="EuropeExt" panose="020BE200000000000000" charset="0"/>
              </a:rPr>
              <a:t>Конкурсы стихов, рисунков, фотографий на тему охраны окружающей среды.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465" y="1209062"/>
            <a:ext cx="1849766" cy="1223467"/>
          </a:xfrm>
          <a:prstGeom prst="rect">
            <a:avLst/>
          </a:prstGeom>
        </p:spPr>
      </p:pic>
      <p:pic>
        <p:nvPicPr>
          <p:cNvPr id="28" name="Picture 5" descr="На Волжском трубном заводе стартовал эколого-просветительский проект «ECOLAB»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4"/>
          <a:stretch/>
        </p:blipFill>
        <p:spPr bwMode="auto">
          <a:xfrm>
            <a:off x="10402777" y="3111898"/>
            <a:ext cx="1794454" cy="116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1388219" y="3811792"/>
            <a:ext cx="1808325" cy="1166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4946" y="5318188"/>
            <a:ext cx="1750115" cy="1166743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r="1974"/>
          <a:stretch/>
        </p:blipFill>
        <p:spPr bwMode="auto">
          <a:xfrm>
            <a:off x="11394702" y="1638441"/>
            <a:ext cx="1795361" cy="118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57899" y="5992743"/>
            <a:ext cx="1738646" cy="116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48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7D99E1-6EE1-464E-96BA-BEA3E2657485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Промышленный туризм</a:t>
            </a:r>
          </a:p>
        </p:txBody>
      </p:sp>
      <p:pic>
        <p:nvPicPr>
          <p:cNvPr id="2062" name="Picture 14" descr="https://trubnik.online/upload/resize_cache/sprint.editor/157/6t8zzmv3dfotp55hldilyp91afi3y4hj/720_1280_1/ec9473d0db9af1f11eab5d62a51bbc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577" y="4339891"/>
            <a:ext cx="3152420" cy="28095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5581363" y="1233133"/>
            <a:ext cx="7526035" cy="5916304"/>
            <a:chOff x="5601343" y="1474836"/>
            <a:chExt cx="7526035" cy="5631401"/>
          </a:xfrm>
        </p:grpSpPr>
        <p:pic>
          <p:nvPicPr>
            <p:cNvPr id="2052" name="Picture 4" descr="https://up-pro.ru/image/catalog/library/promturizm/portal/tmk/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343" y="4431986"/>
              <a:ext cx="4375161" cy="26742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up-pro.ru/image/catalog/library/promturizm/portal/tmk/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343" y="1474836"/>
              <a:ext cx="4390126" cy="29252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https://trubnik.online/upload/resize_cache/sprint.editor/ee8/r8prakxh0n10ns4mqfaxid5ixnt0u8cs/720_1280_1/dd74a80bbe75de4a2e2ec88f82b3a53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4557" y="1481003"/>
              <a:ext cx="3122821" cy="29252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2" name="Diagram 3761"/>
          <p:cNvGraphicFramePr/>
          <p:nvPr>
            <p:extLst>
              <p:ext uri="{D42A27DB-BD31-4B8C-83A1-F6EECF244321}">
                <p14:modId xmlns:p14="http://schemas.microsoft.com/office/powerpoint/2010/main" val="3415099140"/>
              </p:ext>
            </p:extLst>
          </p:nvPr>
        </p:nvGraphicFramePr>
        <p:xfrm>
          <a:off x="370646" y="2051837"/>
          <a:ext cx="4881600" cy="440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73830" y="1212443"/>
            <a:ext cx="4675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300"/>
              </a:spcAft>
            </a:pPr>
            <a:r>
              <a:rPr lang="ru-RU" sz="2000" dirty="0">
                <a:solidFill>
                  <a:srgbClr val="EC660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развития промышленного туризма в ТМК</a:t>
            </a:r>
            <a:endParaRPr lang="ru-RU" sz="2000" dirty="0">
              <a:solidFill>
                <a:srgbClr val="27251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818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73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288021D-6064-4A2C-9132-3C77CEF83999}"/>
              </a:ext>
            </a:extLst>
          </p:cNvPr>
          <p:cNvSpPr/>
          <p:nvPr/>
        </p:nvSpPr>
        <p:spPr>
          <a:xfrm>
            <a:off x="3004687" y="2699837"/>
            <a:ext cx="9072000" cy="1080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592861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1887" y="1922237"/>
            <a:ext cx="11016000" cy="3326400"/>
          </a:xfrm>
        </p:spPr>
        <p:txBody>
          <a:bodyPr/>
          <a:lstStyle/>
          <a:p>
            <a:r>
              <a:rPr lang="ru-RU" dirty="0">
                <a:latin typeface="+mj-lt"/>
                <a:cs typeface="Times New Roman" panose="02020603050405020304" pitchFamily="18" charset="0"/>
              </a:rPr>
              <a:t>Реализация принципов </a:t>
            </a:r>
            <a:br>
              <a:rPr lang="ru-RU" dirty="0">
                <a:latin typeface="+mj-lt"/>
                <a:cs typeface="Times New Roman" panose="02020603050405020304" pitchFamily="18" charset="0"/>
              </a:rPr>
            </a:br>
            <a:r>
              <a:rPr lang="ru-RU" dirty="0">
                <a:latin typeface="+mj-lt"/>
                <a:cs typeface="Times New Roman" panose="02020603050405020304" pitchFamily="18" charset="0"/>
              </a:rPr>
              <a:t>устойчивого развития в сфере </a:t>
            </a:r>
            <a:br>
              <a:rPr lang="ru-RU" dirty="0">
                <a:latin typeface="+mj-lt"/>
                <a:cs typeface="Times New Roman" panose="02020603050405020304" pitchFamily="18" charset="0"/>
              </a:rPr>
            </a:br>
            <a:r>
              <a:rPr lang="ru-RU" dirty="0">
                <a:latin typeface="+mj-lt"/>
                <a:cs typeface="Times New Roman" panose="02020603050405020304" pitchFamily="18" charset="0"/>
              </a:rPr>
              <a:t>охраны окружающей среды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087" y="237437"/>
            <a:ext cx="5832000" cy="548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ffectLst/>
                <a:latin typeface="+mn-lt"/>
              </a:rPr>
              <a:t>IX Всероссийский Форум</a:t>
            </a:r>
            <a:br>
              <a:rPr lang="ru-RU" sz="1400" dirty="0">
                <a:effectLst/>
                <a:latin typeface="+mn-lt"/>
              </a:rPr>
            </a:br>
            <a:r>
              <a:rPr lang="ru-RU" sz="1400" dirty="0">
                <a:effectLst/>
                <a:latin typeface="+mn-lt"/>
              </a:rPr>
              <a:t>«Энергоэффективная Россия»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087" y="6458237"/>
            <a:ext cx="475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Службы экологии и климата ПАО «ТМК»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Климова М.А. </a:t>
            </a:r>
          </a:p>
        </p:txBody>
      </p:sp>
    </p:spTree>
    <p:extLst>
      <p:ext uri="{BB962C8B-B14F-4D97-AF65-F5344CB8AC3E}">
        <p14:creationId xmlns:p14="http://schemas.microsoft.com/office/powerpoint/2010/main" val="2381452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60979" y="154005"/>
            <a:ext cx="11706798" cy="691200"/>
          </a:xfrm>
        </p:spPr>
        <p:txBody>
          <a:bodyPr/>
          <a:lstStyle/>
          <a:p>
            <a:r>
              <a:rPr lang="ru-RU" sz="2535" kern="1200" dirty="0">
                <a:solidFill>
                  <a:srgbClr val="27251F"/>
                </a:solidFill>
                <a:cs typeface="Calibri" pitchFamily="34" charset="0"/>
              </a:rPr>
              <a:t>ТМК – портфолио передовых компетенций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>
              <a:defRPr/>
            </a:pPr>
            <a:fld id="{0E7D99E1-6EE1-464E-96BA-BEA3E2657485}" type="slidenum">
              <a:rPr lang="ru-RU">
                <a:solidFill>
                  <a:srgbClr val="000000"/>
                </a:solidFill>
              </a:rPr>
              <a:pPr defTabSz="914406">
                <a:defRPr/>
              </a:pPr>
              <a:t>2</a:t>
            </a:fld>
            <a:endParaRPr lang="ru-RU" dirty="0">
              <a:solidFill>
                <a:srgbClr val="00000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11222" y="2321927"/>
            <a:ext cx="12774614" cy="3186848"/>
            <a:chOff x="181833" y="2518392"/>
            <a:chExt cx="12774950" cy="31869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EDFF37-E94A-41DE-BA71-154D4EB48A1A}"/>
                </a:ext>
              </a:extLst>
            </p:cNvPr>
            <p:cNvSpPr txBox="1"/>
            <p:nvPr/>
          </p:nvSpPr>
          <p:spPr>
            <a:xfrm>
              <a:off x="181833" y="2800996"/>
              <a:ext cx="7041599" cy="2677724"/>
            </a:xfrm>
            <a:prstGeom prst="rect">
              <a:avLst/>
            </a:prstGeom>
            <a:noFill/>
          </p:spPr>
          <p:txBody>
            <a:bodyPr wrap="square" lIns="91438" tIns="45719" rIns="91438" bIns="45719" anchor="t">
              <a:spAutoFit/>
            </a:bodyPr>
            <a:lstStyle/>
            <a:p>
              <a:pPr marL="179071" indent="-179071" algn="just" defTabSz="914406">
                <a:lnSpc>
                  <a:spcPct val="100000"/>
                </a:lnSpc>
                <a:spcBef>
                  <a:spcPts val="0"/>
                </a:spcBef>
                <a:buClr>
                  <a:srgbClr val="FF66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27251F"/>
                  </a:solidFill>
                  <a:latin typeface="Verdana"/>
                  <a:ea typeface="Verdana"/>
                  <a:cs typeface="Times New Roman"/>
                </a:rPr>
                <a:t>ТМК </a:t>
              </a:r>
              <a:r>
                <a:rPr lang="ru-RU" sz="1400" b="0" dirty="0">
                  <a:solidFill>
                    <a:srgbClr val="27251F"/>
                  </a:solidFill>
                  <a:latin typeface="Verdana"/>
                  <a:ea typeface="Verdana"/>
                  <a:cs typeface="Times New Roman"/>
                </a:rPr>
                <a:t>является одним из ведущих поставщиков стальных труб, трубных решений для энергетики и </a:t>
              </a:r>
              <a:r>
                <a:rPr lang="ru-RU" sz="1400" b="0" dirty="0">
                  <a:solidFill>
                    <a:srgbClr val="27251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индустриального сектора промышленности и уникальной трубной продукции для </a:t>
              </a:r>
              <a:r>
                <a:rPr lang="ru-RU" sz="1400" b="0" dirty="0" err="1">
                  <a:solidFill>
                    <a:srgbClr val="27251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энергоперехода</a:t>
              </a:r>
              <a:r>
                <a:rPr lang="ru-RU" sz="1400" b="0" dirty="0">
                  <a:solidFill>
                    <a:srgbClr val="27251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. </a:t>
              </a:r>
            </a:p>
            <a:p>
              <a:pPr marL="179071" indent="-179071" algn="just" defTabSz="914406">
                <a:lnSpc>
                  <a:spcPct val="100000"/>
                </a:lnSpc>
                <a:spcBef>
                  <a:spcPts val="0"/>
                </a:spcBef>
                <a:buClr>
                  <a:srgbClr val="FF66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27251F"/>
                  </a:solidFill>
                  <a:latin typeface="Verdana"/>
                  <a:ea typeface="Verdana"/>
                  <a:cs typeface="Times New Roman"/>
                </a:rPr>
                <a:t>ТМК </a:t>
              </a:r>
              <a:r>
                <a:rPr lang="ru-RU" sz="1400" b="0" dirty="0">
                  <a:solidFill>
                    <a:srgbClr val="27251F"/>
                  </a:solidFill>
                  <a:latin typeface="Verdana"/>
                  <a:ea typeface="Verdana"/>
                  <a:cs typeface="Times New Roman"/>
                </a:rPr>
                <a:t>поставляет продукцию в сочетании с широким комплексом сервисных услуг по термообработке, нанесению защитных покрытий, нарезке премиальных соединений, </a:t>
              </a:r>
              <a:r>
                <a:rPr lang="ru-RU" sz="1400" b="0" dirty="0" err="1">
                  <a:solidFill>
                    <a:srgbClr val="27251F"/>
                  </a:solidFill>
                  <a:latin typeface="Verdana"/>
                  <a:ea typeface="Verdana"/>
                  <a:cs typeface="Times New Roman"/>
                </a:rPr>
                <a:t>супервайзингу</a:t>
              </a:r>
              <a:r>
                <a:rPr lang="ru-RU" sz="1400" b="0" dirty="0">
                  <a:solidFill>
                    <a:srgbClr val="27251F"/>
                  </a:solidFill>
                  <a:latin typeface="Verdana"/>
                  <a:ea typeface="Verdana"/>
                  <a:cs typeface="Times New Roman"/>
                </a:rPr>
                <a:t>, складированию и ремонту труб. </a:t>
              </a:r>
            </a:p>
            <a:p>
              <a:pPr marL="179071" indent="-179071" algn="just" defTabSz="914406">
                <a:lnSpc>
                  <a:spcPct val="100000"/>
                </a:lnSpc>
                <a:spcBef>
                  <a:spcPts val="0"/>
                </a:spcBef>
                <a:buClr>
                  <a:srgbClr val="FF66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27251F"/>
                  </a:solidFill>
                  <a:latin typeface="Verdana"/>
                  <a:ea typeface="Verdana"/>
                  <a:cs typeface="Times New Roman"/>
                </a:rPr>
                <a:t>ТМК </a:t>
              </a:r>
              <a:r>
                <a:rPr lang="ru-RU" sz="1400" b="0" dirty="0">
                  <a:solidFill>
                    <a:srgbClr val="27251F"/>
                  </a:solidFill>
                  <a:latin typeface="Verdana"/>
                  <a:ea typeface="Verdana"/>
                  <a:cs typeface="Times New Roman"/>
                </a:rPr>
                <a:t>входит в лидеры рейтингов устойчивого развития («золотой работодатель России» по версии </a:t>
              </a:r>
              <a:r>
                <a:rPr lang="en-US" sz="1400" b="0" dirty="0">
                  <a:solidFill>
                    <a:srgbClr val="27251F"/>
                  </a:solidFill>
                  <a:latin typeface="Verdana"/>
                  <a:ea typeface="Verdana"/>
                  <a:cs typeface="Times New Roman"/>
                </a:rPr>
                <a:t>Forbes</a:t>
              </a:r>
              <a:r>
                <a:rPr lang="ru-RU" sz="1400" b="0" dirty="0">
                  <a:solidFill>
                    <a:srgbClr val="27251F"/>
                  </a:solidFill>
                  <a:latin typeface="Verdana"/>
                  <a:ea typeface="Verdana"/>
                  <a:cs typeface="Times New Roman"/>
                </a:rPr>
                <a:t>, лауреат премии «Компания будущего», высокие позиции в рейтингах АКРА, НКР и НРА).</a:t>
              </a:r>
              <a:endParaRPr lang="en-US" sz="1400" b="0" dirty="0">
                <a:solidFill>
                  <a:srgbClr val="27251F"/>
                </a:solidFill>
                <a:latin typeface="Verdana"/>
                <a:ea typeface="Verdana"/>
                <a:cs typeface="Times New Roman"/>
              </a:endParaRPr>
            </a:p>
            <a:p>
              <a:pPr marL="179071" indent="-179071" algn="just" defTabSz="914406">
                <a:lnSpc>
                  <a:spcPct val="100000"/>
                </a:lnSpc>
                <a:spcBef>
                  <a:spcPts val="0"/>
                </a:spcBef>
                <a:buClr>
                  <a:srgbClr val="FF66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400" b="0" dirty="0">
                  <a:solidFill>
                    <a:srgbClr val="27251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Акции ТМК обращаются на российской биржевой площадке – Московской Бирже.</a:t>
              </a: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4783" y="2518392"/>
              <a:ext cx="5652000" cy="3186931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126621" y="984207"/>
            <a:ext cx="12759215" cy="1330630"/>
            <a:chOff x="537117" y="1227003"/>
            <a:chExt cx="11837456" cy="133066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0315792" y="1227003"/>
              <a:ext cx="2058781" cy="13027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406"/>
              <a:r>
                <a:rPr lang="en-US" sz="3200" dirty="0">
                  <a:solidFill>
                    <a:srgbClr val="E25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TMK2U</a:t>
              </a:r>
              <a:endParaRPr lang="ru-RU" sz="3200" dirty="0">
                <a:solidFill>
                  <a:srgbClr val="E25B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defTabSz="914406"/>
              <a:r>
                <a:rPr lang="ru-RU" sz="1200" dirty="0">
                  <a:solidFill>
                    <a:srgbClr val="27251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СОБСТВЕННЫЙ КОРПОРАТИВНЫЙ УНИВЕРСИТЕТ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0488907" y="1231759"/>
              <a:ext cx="1870868" cy="1302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406"/>
              <a:endParaRPr lang="ru-RU" dirty="0">
                <a:solidFill>
                  <a:srgbClr val="27251F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683320" y="1229381"/>
              <a:ext cx="2428178" cy="13027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406"/>
              <a:r>
                <a:rPr lang="ru-RU" sz="3200" dirty="0">
                  <a:solidFill>
                    <a:srgbClr val="E25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ТМК </a:t>
              </a:r>
              <a:r>
                <a:rPr lang="en-US" sz="3200" dirty="0">
                  <a:solidFill>
                    <a:srgbClr val="E25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UP</a:t>
              </a:r>
              <a:endParaRPr lang="ru-RU" sz="3200" dirty="0">
                <a:solidFill>
                  <a:srgbClr val="E25B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defTabSz="914406"/>
              <a:r>
                <a:rPr lang="ru-RU" sz="1200" dirty="0">
                  <a:solidFill>
                    <a:srgbClr val="27251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СОБСТВЕННАЯ ЛИНЕЙКА ПРЕМИАЛЬНЫХ СОЕДИНЕНИЙ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8216933" y="1227003"/>
              <a:ext cx="2058781" cy="13027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406"/>
              <a:r>
                <a:rPr lang="en-US" sz="3200" dirty="0">
                  <a:solidFill>
                    <a:srgbClr val="E25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R&amp;D</a:t>
              </a:r>
              <a:endParaRPr lang="ru-RU" sz="3200" dirty="0">
                <a:solidFill>
                  <a:srgbClr val="E25B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defTabSz="914406"/>
              <a:r>
                <a:rPr lang="ru-RU" sz="1200" dirty="0">
                  <a:solidFill>
                    <a:srgbClr val="27251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СОБСТВЕННЫЕ </a:t>
              </a:r>
              <a:r>
                <a:rPr lang="en-US" sz="1200" dirty="0">
                  <a:solidFill>
                    <a:srgbClr val="27251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R&amp;D </a:t>
              </a:r>
              <a:r>
                <a:rPr lang="ru-RU" sz="1200" dirty="0">
                  <a:solidFill>
                    <a:srgbClr val="27251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ЦЕНТРЫ В РОССИИ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537117" y="1254922"/>
              <a:ext cx="1901667" cy="13027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406"/>
              <a:r>
                <a:rPr lang="en-US" sz="3200" dirty="0">
                  <a:solidFill>
                    <a:srgbClr val="E25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7</a:t>
              </a:r>
              <a:r>
                <a:rPr lang="ru-RU" sz="3200" dirty="0">
                  <a:solidFill>
                    <a:srgbClr val="E25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</a:t>
              </a:r>
              <a:r>
                <a:rPr lang="en-US" sz="3200" dirty="0">
                  <a:solidFill>
                    <a:srgbClr val="E25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6</a:t>
              </a:r>
              <a:r>
                <a:rPr lang="ru-RU" sz="1200" dirty="0">
                  <a:solidFill>
                    <a:srgbClr val="E25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400" dirty="0">
                  <a:solidFill>
                    <a:srgbClr val="E25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МЛН</a:t>
              </a:r>
              <a:r>
                <a:rPr lang="en-US" sz="1400" dirty="0">
                  <a:solidFill>
                    <a:srgbClr val="E25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400" dirty="0">
                  <a:solidFill>
                    <a:srgbClr val="E25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Т</a:t>
              </a:r>
              <a:endParaRPr lang="en-US" sz="1200" dirty="0">
                <a:solidFill>
                  <a:srgbClr val="E25B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defTabSz="914406"/>
              <a:r>
                <a:rPr lang="ru-RU" sz="1200" dirty="0">
                  <a:solidFill>
                    <a:srgbClr val="27251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МОЩНОСТЬ ПО</a:t>
              </a:r>
              <a:r>
                <a:rPr lang="en-US" sz="1200" dirty="0">
                  <a:solidFill>
                    <a:srgbClr val="27251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200" dirty="0">
                  <a:solidFill>
                    <a:srgbClr val="27251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ПРОИЗВОДСТВУ</a:t>
              </a:r>
              <a:r>
                <a:rPr lang="en-US" sz="1200" dirty="0">
                  <a:solidFill>
                    <a:srgbClr val="27251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200" dirty="0">
                  <a:solidFill>
                    <a:srgbClr val="27251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СТАЛЬНЫХ ТРУБ</a:t>
              </a:r>
              <a:endParaRPr lang="en-US" sz="1200" dirty="0">
                <a:solidFill>
                  <a:srgbClr val="272515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741037" y="1229381"/>
              <a:ext cx="2564996" cy="13027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406"/>
              <a:r>
                <a:rPr lang="ru-RU" sz="3200" dirty="0">
                  <a:solidFill>
                    <a:srgbClr val="E25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0,3</a:t>
              </a:r>
              <a:r>
                <a:rPr lang="en-US" sz="3200" dirty="0">
                  <a:solidFill>
                    <a:srgbClr val="E25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-</a:t>
              </a:r>
              <a:r>
                <a:rPr lang="ru-RU" sz="3200" dirty="0">
                  <a:solidFill>
                    <a:srgbClr val="E25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2520</a:t>
              </a:r>
              <a:r>
                <a:rPr lang="en-US" sz="3200" dirty="0">
                  <a:solidFill>
                    <a:srgbClr val="E25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400" dirty="0">
                  <a:solidFill>
                    <a:srgbClr val="E25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ММ</a:t>
              </a:r>
              <a:r>
                <a:rPr lang="en-US" sz="3200" dirty="0">
                  <a:solidFill>
                    <a:srgbClr val="E25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  <a:p>
              <a:pPr algn="ctr" defTabSz="914406"/>
              <a:r>
                <a:rPr lang="ru-RU" sz="1200" dirty="0">
                  <a:solidFill>
                    <a:srgbClr val="27251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СОРТАМЕНТ ПРОИЗВОДИМОЙ ТРУБНОЙ ПРОДУКЦИИ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7AA7EFB-BAE5-4DD5-8275-85CBC38F414B}"/>
              </a:ext>
            </a:extLst>
          </p:cNvPr>
          <p:cNvGrpSpPr/>
          <p:nvPr/>
        </p:nvGrpSpPr>
        <p:grpSpPr>
          <a:xfrm>
            <a:off x="585487" y="5714568"/>
            <a:ext cx="12154336" cy="1395188"/>
            <a:chOff x="3740354" y="1640404"/>
            <a:chExt cx="5760572" cy="1356331"/>
          </a:xfrm>
        </p:grpSpPr>
        <p:sp>
          <p:nvSpPr>
            <p:cNvPr id="16" name="Oval 6">
              <a:extLst>
                <a:ext uri="{FF2B5EF4-FFF2-40B4-BE49-F238E27FC236}">
                  <a16:creationId xmlns:a16="http://schemas.microsoft.com/office/drawing/2014/main" id="{6C5F3AEE-CD06-4E56-8CEE-55D1ACB78411}"/>
                </a:ext>
              </a:extLst>
            </p:cNvPr>
            <p:cNvSpPr/>
            <p:nvPr/>
          </p:nvSpPr>
          <p:spPr>
            <a:xfrm>
              <a:off x="4616606" y="1717483"/>
              <a:ext cx="230400" cy="230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ru-RU" dirty="0">
                  <a:solidFill>
                    <a:prstClr val="white"/>
                  </a:solidFill>
                  <a:effectLst/>
                  <a:latin typeface="Verdana"/>
                  <a:cs typeface="Calibri" pitchFamily="34" charset="0"/>
                </a:rPr>
                <a:t>2</a:t>
              </a:r>
            </a:p>
          </p:txBody>
        </p:sp>
        <p:sp>
          <p:nvSpPr>
            <p:cNvPr id="18" name="Rectangle 30">
              <a:extLst>
                <a:ext uri="{FF2B5EF4-FFF2-40B4-BE49-F238E27FC236}">
                  <a16:creationId xmlns:a16="http://schemas.microsoft.com/office/drawing/2014/main" id="{0827EE09-9408-492B-A47E-793DFF3A3468}"/>
                </a:ext>
              </a:extLst>
            </p:cNvPr>
            <p:cNvSpPr/>
            <p:nvPr/>
          </p:nvSpPr>
          <p:spPr>
            <a:xfrm>
              <a:off x="4832006" y="1748723"/>
              <a:ext cx="1119049" cy="40985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"/>
                </a:spcAft>
                <a:buClrTx/>
                <a:buSzTx/>
                <a:defRPr/>
              </a:pPr>
              <a:r>
                <a:rPr lang="ru-RU" sz="1200" kern="0" dirty="0">
                  <a:solidFill>
                    <a:srgbClr val="EC6608"/>
                  </a:solidFill>
                  <a:effectLst/>
                  <a:latin typeface="Verdana"/>
                  <a:ea typeface="Arial"/>
                  <a:cs typeface="Arial"/>
                </a:rPr>
                <a:t>г. Первоуральск</a:t>
              </a:r>
            </a:p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ru-RU" sz="1000" b="0" kern="0" dirty="0">
                  <a:solidFill>
                    <a:srgbClr val="27251F"/>
                  </a:solidFill>
                  <a:effectLst/>
                  <a:latin typeface="Verdana"/>
                  <a:ea typeface="Arial"/>
                  <a:cs typeface="Arial"/>
                </a:rPr>
                <a:t>Первоуральский новотрубный завод</a:t>
              </a:r>
              <a:endParaRPr lang="en-US" sz="1000" b="0" kern="0" dirty="0">
                <a:solidFill>
                  <a:srgbClr val="27251F"/>
                </a:solidFill>
                <a:effectLst/>
                <a:latin typeface="Verdana"/>
                <a:ea typeface="Arial"/>
                <a:cs typeface="Arial"/>
              </a:endParaRPr>
            </a:p>
          </p:txBody>
        </p:sp>
        <p:sp>
          <p:nvSpPr>
            <p:cNvPr id="19" name="Oval 192">
              <a:extLst>
                <a:ext uri="{FF2B5EF4-FFF2-40B4-BE49-F238E27FC236}">
                  <a16:creationId xmlns:a16="http://schemas.microsoft.com/office/drawing/2014/main" id="{07FFDFF6-2472-4D78-9D2D-5829E7514004}"/>
                </a:ext>
              </a:extLst>
            </p:cNvPr>
            <p:cNvSpPr/>
            <p:nvPr/>
          </p:nvSpPr>
          <p:spPr>
            <a:xfrm>
              <a:off x="5711199" y="1668401"/>
              <a:ext cx="228989" cy="230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ru-RU" dirty="0">
                  <a:solidFill>
                    <a:prstClr val="white"/>
                  </a:solidFill>
                  <a:effectLst/>
                  <a:latin typeface="Verdana"/>
                  <a:cs typeface="Calibri" pitchFamily="34" charset="0"/>
                </a:rPr>
                <a:t>3</a:t>
              </a:r>
            </a:p>
          </p:txBody>
        </p:sp>
        <p:sp>
          <p:nvSpPr>
            <p:cNvPr id="25" name="Rectangle 30">
              <a:extLst>
                <a:ext uri="{FF2B5EF4-FFF2-40B4-BE49-F238E27FC236}">
                  <a16:creationId xmlns:a16="http://schemas.microsoft.com/office/drawing/2014/main" id="{61F79862-CB8F-4143-AD54-C33F72ABD4F5}"/>
                </a:ext>
              </a:extLst>
            </p:cNvPr>
            <p:cNvSpPr/>
            <p:nvPr/>
          </p:nvSpPr>
          <p:spPr>
            <a:xfrm>
              <a:off x="5924911" y="1717773"/>
              <a:ext cx="818081" cy="40985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"/>
                </a:spcAft>
                <a:buClrTx/>
                <a:buSzTx/>
                <a:defRPr/>
              </a:pPr>
              <a:r>
                <a:rPr lang="ru-RU" sz="1200" kern="0" dirty="0">
                  <a:solidFill>
                    <a:srgbClr val="EC6608"/>
                  </a:solidFill>
                  <a:effectLst/>
                  <a:latin typeface="Verdana"/>
                  <a:ea typeface="Arial"/>
                  <a:cs typeface="Arial"/>
                </a:rPr>
                <a:t>г. Полевской</a:t>
              </a:r>
            </a:p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ru-RU" sz="1000" b="0" kern="0" dirty="0">
                  <a:solidFill>
                    <a:srgbClr val="27251F"/>
                  </a:solidFill>
                  <a:effectLst/>
                  <a:latin typeface="Verdana"/>
                  <a:ea typeface="Arial"/>
                  <a:cs typeface="Arial"/>
                </a:rPr>
                <a:t>Северский трубный завод</a:t>
              </a:r>
              <a:endParaRPr lang="en-US" sz="1000" b="0" kern="0" dirty="0">
                <a:solidFill>
                  <a:srgbClr val="27251F"/>
                </a:solidFill>
                <a:effectLst/>
                <a:latin typeface="Verdana"/>
                <a:ea typeface="Arial"/>
                <a:cs typeface="Arial"/>
              </a:endParaRPr>
            </a:p>
          </p:txBody>
        </p:sp>
        <p:sp>
          <p:nvSpPr>
            <p:cNvPr id="26" name="Oval 203">
              <a:extLst>
                <a:ext uri="{FF2B5EF4-FFF2-40B4-BE49-F238E27FC236}">
                  <a16:creationId xmlns:a16="http://schemas.microsoft.com/office/drawing/2014/main" id="{0C077E65-7FA4-4E21-8A53-FA5B4E166B33}"/>
                </a:ext>
              </a:extLst>
            </p:cNvPr>
            <p:cNvSpPr/>
            <p:nvPr/>
          </p:nvSpPr>
          <p:spPr>
            <a:xfrm>
              <a:off x="6551246" y="1643756"/>
              <a:ext cx="230400" cy="230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ru-RU" dirty="0">
                  <a:solidFill>
                    <a:prstClr val="white"/>
                  </a:solidFill>
                  <a:effectLst/>
                  <a:latin typeface="Verdana"/>
                  <a:cs typeface="Calibri" pitchFamily="34" charset="0"/>
                </a:rPr>
                <a:t>4</a:t>
              </a:r>
            </a:p>
          </p:txBody>
        </p:sp>
        <p:sp>
          <p:nvSpPr>
            <p:cNvPr id="27" name="Rectangle 30">
              <a:extLst>
                <a:ext uri="{FF2B5EF4-FFF2-40B4-BE49-F238E27FC236}">
                  <a16:creationId xmlns:a16="http://schemas.microsoft.com/office/drawing/2014/main" id="{0A811E0D-434D-4E08-ABD0-295B93132CA9}"/>
                </a:ext>
              </a:extLst>
            </p:cNvPr>
            <p:cNvSpPr/>
            <p:nvPr/>
          </p:nvSpPr>
          <p:spPr>
            <a:xfrm>
              <a:off x="6766068" y="1645399"/>
              <a:ext cx="1240453" cy="53308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"/>
                </a:spcAft>
                <a:buClrTx/>
                <a:buSzTx/>
                <a:defRPr/>
              </a:pPr>
              <a:r>
                <a:rPr lang="ru-RU" sz="1200" kern="0" dirty="0">
                  <a:solidFill>
                    <a:srgbClr val="EC6608"/>
                  </a:solidFill>
                  <a:effectLst/>
                  <a:latin typeface="Verdana"/>
                  <a:ea typeface="Arial"/>
                  <a:cs typeface="Arial"/>
                </a:rPr>
                <a:t>г. Каменск-Уральский</a:t>
              </a:r>
            </a:p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ru-RU" sz="1000" b="0" kern="0" dirty="0">
                  <a:solidFill>
                    <a:srgbClr val="27251F"/>
                  </a:solidFill>
                  <a:effectLst/>
                  <a:latin typeface="Verdana"/>
                  <a:ea typeface="Arial"/>
                  <a:cs typeface="Arial"/>
                </a:rPr>
                <a:t>Синарский трубный завод, ТМК-</a:t>
              </a:r>
              <a:r>
                <a:rPr lang="ru-RU" sz="1000" b="0" kern="0" dirty="0" err="1">
                  <a:solidFill>
                    <a:srgbClr val="27251F"/>
                  </a:solidFill>
                  <a:effectLst/>
                  <a:latin typeface="Verdana"/>
                  <a:ea typeface="Arial"/>
                  <a:cs typeface="Arial"/>
                </a:rPr>
                <a:t>Инокс</a:t>
              </a:r>
              <a:endParaRPr lang="en-US" sz="1000" b="0" kern="0" dirty="0">
                <a:solidFill>
                  <a:srgbClr val="27251F"/>
                </a:solidFill>
                <a:effectLst/>
                <a:latin typeface="Verdana"/>
                <a:ea typeface="Arial"/>
                <a:cs typeface="Arial"/>
              </a:endParaRPr>
            </a:p>
          </p:txBody>
        </p:sp>
        <p:sp>
          <p:nvSpPr>
            <p:cNvPr id="28" name="Oval 206">
              <a:extLst>
                <a:ext uri="{FF2B5EF4-FFF2-40B4-BE49-F238E27FC236}">
                  <a16:creationId xmlns:a16="http://schemas.microsoft.com/office/drawing/2014/main" id="{E9E84980-8B44-479C-8935-DEAF8840F9CF}"/>
                </a:ext>
              </a:extLst>
            </p:cNvPr>
            <p:cNvSpPr/>
            <p:nvPr/>
          </p:nvSpPr>
          <p:spPr>
            <a:xfrm>
              <a:off x="7839251" y="1668401"/>
              <a:ext cx="230400" cy="230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ru-RU" dirty="0">
                  <a:solidFill>
                    <a:prstClr val="white"/>
                  </a:solidFill>
                  <a:effectLst/>
                  <a:latin typeface="Verdana"/>
                  <a:cs typeface="Calibri" pitchFamily="34" charset="0"/>
                </a:rPr>
                <a:t>5</a:t>
              </a:r>
            </a:p>
          </p:txBody>
        </p:sp>
        <p:sp>
          <p:nvSpPr>
            <p:cNvPr id="29" name="Rectangle 30">
              <a:extLst>
                <a:ext uri="{FF2B5EF4-FFF2-40B4-BE49-F238E27FC236}">
                  <a16:creationId xmlns:a16="http://schemas.microsoft.com/office/drawing/2014/main" id="{26079723-4E30-4332-95B8-5515553039D2}"/>
                </a:ext>
              </a:extLst>
            </p:cNvPr>
            <p:cNvSpPr/>
            <p:nvPr/>
          </p:nvSpPr>
          <p:spPr>
            <a:xfrm>
              <a:off x="8047221" y="1640404"/>
              <a:ext cx="1453705" cy="4216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"/>
                </a:spcAft>
                <a:buClrTx/>
                <a:buSzTx/>
                <a:defRPr/>
              </a:pPr>
              <a:r>
                <a:rPr lang="ru-RU" sz="1200" kern="0" dirty="0">
                  <a:solidFill>
                    <a:srgbClr val="EC6608"/>
                  </a:solidFill>
                  <a:effectLst/>
                  <a:latin typeface="Verdana"/>
                  <a:ea typeface="Arial"/>
                  <a:cs typeface="Arial"/>
                </a:rPr>
                <a:t>г. Таганрог</a:t>
              </a:r>
            </a:p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ru-RU" sz="1000" b="0" kern="0" dirty="0">
                  <a:solidFill>
                    <a:srgbClr val="27251F"/>
                  </a:solidFill>
                  <a:effectLst/>
                  <a:latin typeface="Verdana"/>
                  <a:ea typeface="Arial"/>
                  <a:cs typeface="Arial"/>
                </a:rPr>
                <a:t>Таганрогский металлургический завод</a:t>
              </a:r>
              <a:endParaRPr lang="en-US" sz="1000" b="0" kern="0" dirty="0">
                <a:solidFill>
                  <a:srgbClr val="27251F"/>
                </a:solidFill>
                <a:effectLst/>
                <a:latin typeface="Verdana"/>
                <a:ea typeface="Arial"/>
                <a:cs typeface="Arial"/>
              </a:endParaRPr>
            </a:p>
          </p:txBody>
        </p:sp>
        <p:sp>
          <p:nvSpPr>
            <p:cNvPr id="30" name="Oval 209">
              <a:extLst>
                <a:ext uri="{FF2B5EF4-FFF2-40B4-BE49-F238E27FC236}">
                  <a16:creationId xmlns:a16="http://schemas.microsoft.com/office/drawing/2014/main" id="{08080C9E-B7BB-4C2F-AC80-48B7598799FC}"/>
                </a:ext>
              </a:extLst>
            </p:cNvPr>
            <p:cNvSpPr/>
            <p:nvPr/>
          </p:nvSpPr>
          <p:spPr>
            <a:xfrm>
              <a:off x="4259306" y="2186446"/>
              <a:ext cx="230400" cy="230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ru-RU" dirty="0">
                  <a:solidFill>
                    <a:prstClr val="white"/>
                  </a:solidFill>
                  <a:effectLst/>
                  <a:latin typeface="Verdana"/>
                  <a:cs typeface="Calibri" pitchFamily="34" charset="0"/>
                </a:rPr>
                <a:t>6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0F92D64-BEEC-436B-90CC-0C3B48506B66}"/>
                </a:ext>
              </a:extLst>
            </p:cNvPr>
            <p:cNvSpPr/>
            <p:nvPr/>
          </p:nvSpPr>
          <p:spPr>
            <a:xfrm>
              <a:off x="4499637" y="2223116"/>
              <a:ext cx="1369169" cy="4216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"/>
                </a:spcAft>
                <a:buClrTx/>
                <a:buSzTx/>
                <a:defRPr/>
              </a:pPr>
              <a:r>
                <a:rPr lang="ru-RU" sz="1200" kern="0" dirty="0">
                  <a:solidFill>
                    <a:srgbClr val="EC6608"/>
                  </a:solidFill>
                  <a:effectLst/>
                  <a:latin typeface="Verdana"/>
                  <a:ea typeface="Arial"/>
                  <a:cs typeface="Arial"/>
                </a:rPr>
                <a:t>г. Челябинск</a:t>
              </a:r>
            </a:p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ru-RU" sz="1000" b="0" kern="0" dirty="0">
                  <a:solidFill>
                    <a:srgbClr val="27251F"/>
                  </a:solidFill>
                  <a:effectLst/>
                  <a:latin typeface="Verdana"/>
                  <a:ea typeface="Arial"/>
                  <a:cs typeface="Arial"/>
                </a:rPr>
                <a:t>Челябинский трубопрокатный завод</a:t>
              </a:r>
              <a:endParaRPr lang="en-US" sz="1000" b="0" kern="0" dirty="0">
                <a:solidFill>
                  <a:srgbClr val="27251F"/>
                </a:solidFill>
                <a:effectLst/>
                <a:latin typeface="Verdana"/>
                <a:ea typeface="Arial"/>
                <a:cs typeface="Arial"/>
              </a:endParaRPr>
            </a:p>
          </p:txBody>
        </p:sp>
        <p:sp>
          <p:nvSpPr>
            <p:cNvPr id="32" name="Oval 212">
              <a:extLst>
                <a:ext uri="{FF2B5EF4-FFF2-40B4-BE49-F238E27FC236}">
                  <a16:creationId xmlns:a16="http://schemas.microsoft.com/office/drawing/2014/main" id="{A2CA6794-9113-4583-AE53-FDF8EE418482}"/>
                </a:ext>
              </a:extLst>
            </p:cNvPr>
            <p:cNvSpPr/>
            <p:nvPr/>
          </p:nvSpPr>
          <p:spPr>
            <a:xfrm>
              <a:off x="5645083" y="2190978"/>
              <a:ext cx="230400" cy="230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ru-RU" dirty="0">
                  <a:solidFill>
                    <a:prstClr val="white"/>
                  </a:solidFill>
                  <a:effectLst/>
                  <a:latin typeface="Verdana"/>
                  <a:cs typeface="Calibri" pitchFamily="34" charset="0"/>
                </a:rPr>
                <a:t>7</a:t>
              </a: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7010BD63-3F48-4C0D-BCF4-F37BB66BBD0B}"/>
                </a:ext>
              </a:extLst>
            </p:cNvPr>
            <p:cNvSpPr/>
            <p:nvPr/>
          </p:nvSpPr>
          <p:spPr>
            <a:xfrm>
              <a:off x="5868806" y="2183901"/>
              <a:ext cx="1369169" cy="64440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"/>
                </a:spcAft>
                <a:buClrTx/>
                <a:buSzTx/>
                <a:defRPr/>
              </a:pPr>
              <a:r>
                <a:rPr lang="ru-RU" sz="1200" kern="0" dirty="0">
                  <a:solidFill>
                    <a:srgbClr val="EC6608"/>
                  </a:solidFill>
                  <a:effectLst/>
                  <a:latin typeface="Verdana"/>
                  <a:ea typeface="Arial"/>
                  <a:cs typeface="Arial"/>
                </a:rPr>
                <a:t>г. Екатеринбург</a:t>
              </a:r>
            </a:p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ru-RU" sz="1000" b="0" kern="0" dirty="0">
                  <a:solidFill>
                    <a:srgbClr val="27251F"/>
                  </a:solidFill>
                  <a:effectLst/>
                  <a:latin typeface="Verdana"/>
                  <a:ea typeface="Arial"/>
                  <a:cs typeface="Arial"/>
                </a:rPr>
                <a:t>ТМК </a:t>
              </a:r>
              <a:r>
                <a:rPr lang="ru-RU" sz="1000" b="0" kern="0" dirty="0" err="1">
                  <a:solidFill>
                    <a:srgbClr val="27251F"/>
                  </a:solidFill>
                  <a:effectLst/>
                  <a:latin typeface="Verdana"/>
                  <a:ea typeface="Arial"/>
                  <a:cs typeface="Arial"/>
                </a:rPr>
                <a:t>Нефтегазсервис</a:t>
              </a:r>
              <a:r>
                <a:rPr lang="en-US" sz="1000" b="0" kern="0" dirty="0">
                  <a:solidFill>
                    <a:srgbClr val="27251F"/>
                  </a:solidFill>
                  <a:effectLst/>
                  <a:latin typeface="Verdana"/>
                  <a:ea typeface="Arial"/>
                  <a:cs typeface="Arial"/>
                </a:rPr>
                <a:t> (</a:t>
              </a:r>
              <a:r>
                <a:rPr lang="ru-RU" sz="1000" b="0" kern="0" dirty="0">
                  <a:solidFill>
                    <a:srgbClr val="27251F"/>
                  </a:solidFill>
                  <a:effectLst/>
                  <a:latin typeface="Verdana"/>
                  <a:ea typeface="Arial"/>
                  <a:cs typeface="Arial"/>
                </a:rPr>
                <a:t>штаб-квартира)</a:t>
              </a:r>
              <a:endParaRPr lang="en-US" sz="1000" b="0" kern="0" dirty="0">
                <a:solidFill>
                  <a:srgbClr val="27251F"/>
                </a:solidFill>
                <a:effectLst/>
                <a:latin typeface="Verdana"/>
                <a:ea typeface="Arial"/>
                <a:cs typeface="Arial"/>
              </a:endParaRPr>
            </a:p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ru-RU" sz="800" b="0" kern="0" dirty="0">
                  <a:solidFill>
                    <a:prstClr val="white">
                      <a:lumMod val="50000"/>
                    </a:prstClr>
                  </a:solidFill>
                  <a:effectLst/>
                  <a:latin typeface="Verdana"/>
                  <a:ea typeface="Arial"/>
                  <a:cs typeface="Arial"/>
                </a:rPr>
                <a:t>(11 производственных площадок </a:t>
              </a:r>
              <a:br>
                <a:rPr lang="ru-RU" sz="800" b="0" kern="0" dirty="0">
                  <a:solidFill>
                    <a:prstClr val="white">
                      <a:lumMod val="50000"/>
                    </a:prstClr>
                  </a:solidFill>
                  <a:effectLst/>
                  <a:latin typeface="Verdana"/>
                  <a:ea typeface="Arial"/>
                  <a:cs typeface="Arial"/>
                </a:rPr>
              </a:br>
              <a:r>
                <a:rPr lang="ru-RU" sz="800" b="0" kern="0" dirty="0">
                  <a:solidFill>
                    <a:prstClr val="white">
                      <a:lumMod val="50000"/>
                    </a:prstClr>
                  </a:solidFill>
                  <a:effectLst/>
                  <a:latin typeface="Verdana"/>
                  <a:ea typeface="Arial"/>
                  <a:cs typeface="Arial"/>
                </a:rPr>
                <a:t>в различных регионах России)</a:t>
              </a:r>
              <a:endParaRPr lang="en-US" sz="800" b="0" kern="0" dirty="0">
                <a:solidFill>
                  <a:prstClr val="white">
                    <a:lumMod val="50000"/>
                  </a:prstClr>
                </a:solidFill>
                <a:effectLst/>
                <a:latin typeface="Verdana"/>
                <a:ea typeface="Arial"/>
                <a:cs typeface="Arial"/>
              </a:endParaRPr>
            </a:p>
          </p:txBody>
        </p:sp>
        <p:sp>
          <p:nvSpPr>
            <p:cNvPr id="34" name="Oval 215">
              <a:extLst>
                <a:ext uri="{FF2B5EF4-FFF2-40B4-BE49-F238E27FC236}">
                  <a16:creationId xmlns:a16="http://schemas.microsoft.com/office/drawing/2014/main" id="{9DEA46B5-182C-44FE-A672-7760EA97A37F}"/>
                </a:ext>
              </a:extLst>
            </p:cNvPr>
            <p:cNvSpPr/>
            <p:nvPr/>
          </p:nvSpPr>
          <p:spPr>
            <a:xfrm>
              <a:off x="7209436" y="2146192"/>
              <a:ext cx="228989" cy="23040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ru-RU" dirty="0">
                  <a:solidFill>
                    <a:prstClr val="white"/>
                  </a:solidFill>
                  <a:effectLst/>
                  <a:latin typeface="Verdana"/>
                  <a:cs typeface="Calibri" pitchFamily="34" charset="0"/>
                </a:rPr>
                <a:t>8</a:t>
              </a:r>
            </a:p>
          </p:txBody>
        </p:sp>
        <p:sp>
          <p:nvSpPr>
            <p:cNvPr id="35" name="Rectangle 30">
              <a:extLst>
                <a:ext uri="{FF2B5EF4-FFF2-40B4-BE49-F238E27FC236}">
                  <a16:creationId xmlns:a16="http://schemas.microsoft.com/office/drawing/2014/main" id="{C58029BD-74B7-49C3-97DE-D3BFD29A06AA}"/>
                </a:ext>
              </a:extLst>
            </p:cNvPr>
            <p:cNvSpPr/>
            <p:nvPr/>
          </p:nvSpPr>
          <p:spPr>
            <a:xfrm>
              <a:off x="7450054" y="1928075"/>
              <a:ext cx="1013471" cy="106866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"/>
                </a:spcAft>
                <a:buClrTx/>
                <a:buSzTx/>
                <a:defRPr/>
              </a:pPr>
              <a:endParaRPr lang="ru-RU" sz="1200" kern="0" dirty="0">
                <a:solidFill>
                  <a:srgbClr val="EC6608"/>
                </a:solidFill>
                <a:effectLst/>
                <a:latin typeface="Verdana"/>
                <a:ea typeface="Arial"/>
                <a:cs typeface="Arial"/>
              </a:endParaRPr>
            </a:p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"/>
                </a:spcAft>
                <a:buClrTx/>
                <a:buSzTx/>
                <a:defRPr/>
              </a:pPr>
              <a:r>
                <a:rPr lang="ru-RU" sz="1200" kern="0" dirty="0">
                  <a:solidFill>
                    <a:srgbClr val="EC6608"/>
                  </a:solidFill>
                  <a:effectLst/>
                  <a:latin typeface="Verdana"/>
                  <a:ea typeface="Arial"/>
                  <a:cs typeface="Arial"/>
                </a:rPr>
                <a:t>п. Ракитное</a:t>
              </a:r>
            </a:p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"/>
                </a:spcAft>
                <a:buClrTx/>
                <a:buSzTx/>
                <a:defRPr/>
              </a:pPr>
              <a:r>
                <a:rPr lang="ru-RU" sz="1050" b="0" kern="0" dirty="0" err="1">
                  <a:solidFill>
                    <a:srgbClr val="27251F"/>
                  </a:solidFill>
                  <a:effectLst/>
                  <a:latin typeface="Verdana"/>
                  <a:ea typeface="Arial"/>
                  <a:cs typeface="Arial"/>
                </a:rPr>
                <a:t>Ракитянский</a:t>
              </a:r>
              <a:r>
                <a:rPr lang="ru-RU" sz="1050" b="0" kern="0" dirty="0">
                  <a:solidFill>
                    <a:srgbClr val="27251F"/>
                  </a:solidFill>
                  <a:effectLst/>
                  <a:latin typeface="Verdana"/>
                  <a:ea typeface="Arial"/>
                  <a:cs typeface="Arial"/>
                </a:rPr>
                <a:t> арматурный завод</a:t>
              </a:r>
              <a:endParaRPr lang="en-US" sz="1050" b="0" kern="0" dirty="0">
                <a:solidFill>
                  <a:srgbClr val="27251F"/>
                </a:solidFill>
                <a:effectLst/>
                <a:latin typeface="Verdana"/>
                <a:ea typeface="Arial"/>
                <a:cs typeface="Arial"/>
              </a:endParaRPr>
            </a:p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"/>
                </a:spcAft>
                <a:buClrTx/>
                <a:buSzTx/>
                <a:defRPr/>
              </a:pPr>
              <a:endParaRPr lang="ru-RU" sz="1200" kern="0" dirty="0">
                <a:solidFill>
                  <a:srgbClr val="EC6608"/>
                </a:solidFill>
                <a:effectLst/>
                <a:latin typeface="Verdana"/>
                <a:ea typeface="Arial"/>
                <a:cs typeface="Arial"/>
              </a:endParaRPr>
            </a:p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"/>
                </a:spcAft>
                <a:buClrTx/>
                <a:buSzTx/>
                <a:defRPr/>
              </a:pPr>
              <a:endParaRPr lang="ru-RU" sz="1200" kern="0" dirty="0">
                <a:solidFill>
                  <a:srgbClr val="EC6608"/>
                </a:solidFill>
                <a:effectLst/>
                <a:latin typeface="Verdana"/>
                <a:ea typeface="Arial"/>
                <a:cs typeface="Arial"/>
              </a:endParaRPr>
            </a:p>
          </p:txBody>
        </p:sp>
        <p:sp>
          <p:nvSpPr>
            <p:cNvPr id="36" name="Oval 221">
              <a:extLst>
                <a:ext uri="{FF2B5EF4-FFF2-40B4-BE49-F238E27FC236}">
                  <a16:creationId xmlns:a16="http://schemas.microsoft.com/office/drawing/2014/main" id="{F67113A9-0238-4495-8EF3-F32DC7A8BBA2}"/>
                </a:ext>
              </a:extLst>
            </p:cNvPr>
            <p:cNvSpPr/>
            <p:nvPr/>
          </p:nvSpPr>
          <p:spPr>
            <a:xfrm>
              <a:off x="3740354" y="1700679"/>
              <a:ext cx="228989" cy="2289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ru-RU" dirty="0">
                  <a:solidFill>
                    <a:prstClr val="white"/>
                  </a:solidFill>
                  <a:effectLst/>
                  <a:latin typeface="Verdana"/>
                  <a:cs typeface="Calibri" pitchFamily="34" charset="0"/>
                </a:rPr>
                <a:t>1</a:t>
              </a:r>
            </a:p>
          </p:txBody>
        </p:sp>
        <p:sp>
          <p:nvSpPr>
            <p:cNvPr id="37" name="Rectangle 30">
              <a:extLst>
                <a:ext uri="{FF2B5EF4-FFF2-40B4-BE49-F238E27FC236}">
                  <a16:creationId xmlns:a16="http://schemas.microsoft.com/office/drawing/2014/main" id="{297F7E49-670E-4160-8E39-DC3812E41ADE}"/>
                </a:ext>
              </a:extLst>
            </p:cNvPr>
            <p:cNvSpPr/>
            <p:nvPr/>
          </p:nvSpPr>
          <p:spPr>
            <a:xfrm>
              <a:off x="3966962" y="1758957"/>
              <a:ext cx="815090" cy="41370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"/>
                </a:spcAft>
                <a:buClrTx/>
                <a:buSzTx/>
                <a:defRPr/>
              </a:pPr>
              <a:r>
                <a:rPr lang="ru-RU" sz="1200" kern="0" dirty="0">
                  <a:solidFill>
                    <a:srgbClr val="EC6608"/>
                  </a:solidFill>
                  <a:effectLst/>
                  <a:latin typeface="Verdana"/>
                  <a:ea typeface="Arial"/>
                  <a:cs typeface="Arial"/>
                </a:rPr>
                <a:t>г. Волжский</a:t>
              </a:r>
            </a:p>
            <a:p>
              <a:pPr defTabSz="914406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ru-RU" sz="1000" b="0" kern="0" dirty="0">
                  <a:solidFill>
                    <a:srgbClr val="27251F"/>
                  </a:solidFill>
                  <a:effectLst/>
                  <a:latin typeface="Verdana"/>
                  <a:ea typeface="Arial"/>
                  <a:cs typeface="Arial"/>
                </a:rPr>
                <a:t>Волжский трубный завод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776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7D99E1-6EE1-464E-96BA-BEA3E2657485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Модернизация основного производства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722" t="28419" r="8469" b="8230"/>
          <a:stretch/>
        </p:blipFill>
        <p:spPr>
          <a:xfrm>
            <a:off x="542287" y="1586609"/>
            <a:ext cx="6759374" cy="28775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9584" y="5032006"/>
            <a:ext cx="11793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379"/>
              </a:spcBef>
              <a:spcAft>
                <a:spcPts val="263"/>
              </a:spcAft>
              <a:buClrTx/>
              <a:buSzTx/>
            </a:pPr>
            <a:r>
              <a:rPr lang="ru-RU" sz="1400" dirty="0">
                <a:solidFill>
                  <a:srgbClr val="E8540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Ключевые результаты модернизации основного производства за период 2006-2020 гг.:</a:t>
            </a:r>
            <a:r>
              <a:rPr lang="ru-RU" sz="1200" b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13487" y="1221272"/>
            <a:ext cx="5616000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432"/>
              </a:spcBef>
              <a:spcAft>
                <a:spcPts val="1800"/>
              </a:spcAft>
            </a:pP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В 2008 г. на СТЗ и в 2013 г. на ТАГМЕТе построены</a:t>
            </a:r>
            <a:r>
              <a:rPr lang="en-US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 </a:t>
            </a: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и введены: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77974" y="1476923"/>
            <a:ext cx="576862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8540E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современные металлургические комплексы по производству стали, включающие выплавку стали в электропечи, обработку стали на установке «Печь-ковш», вакуумирование стали, непрерывную разливку стали;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8540E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современные электросталеплавильные печи, оснащенные высокоэффективными системами очистки газов (эффективность </a:t>
            </a:r>
            <a:r>
              <a:rPr lang="en-US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&gt;</a:t>
            </a: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98%);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8540E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оборотные системы водоснабжения.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377974" y="3358960"/>
            <a:ext cx="547631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</a:pPr>
            <a:endParaRPr lang="ru-RU" sz="12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8540E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200" b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установлены современные комплексы станов непрерывной прокатки труб;</a:t>
            </a:r>
            <a:endParaRPr lang="ru-RU" sz="12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8540E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модернизированы и построены нагревательные печи и печи для термообработки с высокими показателями энергоэффективности;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8540E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внедрены системы оборотного водоснабжения.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67887" y="3304637"/>
            <a:ext cx="19645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54013" algn="just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</a:pPr>
            <a:r>
              <a:rPr lang="ru-RU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На ВТЗ, СТЗ и</a:t>
            </a:r>
            <a:r>
              <a:rPr lang="en-US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 </a:t>
            </a:r>
            <a:r>
              <a:rPr lang="ru-RU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ТАГМЕТе:</a:t>
            </a:r>
            <a:endParaRPr lang="en-US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166695" y="5442013"/>
            <a:ext cx="13076392" cy="1652324"/>
            <a:chOff x="166695" y="5442013"/>
            <a:chExt cx="13273194" cy="1652324"/>
          </a:xfrm>
        </p:grpSpPr>
        <p:sp>
          <p:nvSpPr>
            <p:cNvPr id="13" name="TextBox 12"/>
            <p:cNvSpPr txBox="1"/>
            <p:nvPr/>
          </p:nvSpPr>
          <p:spPr>
            <a:xfrm>
              <a:off x="303194" y="5882598"/>
              <a:ext cx="1772035" cy="104644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ru-RU"/>
              </a:defPPr>
              <a:lvl1pPr>
                <a:defRPr sz="4000" b="0">
                  <a:solidFill>
                    <a:srgbClr val="E25B00"/>
                  </a:solidFill>
                  <a:effectLst/>
                  <a:latin typeface="Calibri" panose="020F0502020204030204" pitchFamily="34" charset="0"/>
                </a:defRPr>
              </a:lvl1pPr>
            </a:lstStyle>
            <a:p>
              <a:pPr algn="ctr" defTabSz="914406">
                <a:lnSpc>
                  <a:spcPct val="50000"/>
                </a:lnSpc>
                <a:spcBef>
                  <a:spcPts val="0"/>
                </a:spcBef>
              </a:pPr>
              <a:r>
                <a:rPr lang="ru-RU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1,5</a:t>
              </a:r>
              <a:r>
                <a:rPr lang="ru-RU" sz="1200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раза</a:t>
              </a:r>
            </a:p>
            <a:p>
              <a:pPr algn="ctr" defTabSz="914406">
                <a:lnSpc>
                  <a:spcPct val="100000"/>
                </a:lnSpc>
                <a:spcBef>
                  <a:spcPts val="0"/>
                </a:spcBef>
              </a:pP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снижение уд. выбросов ЗВ  </a:t>
              </a:r>
              <a:endParaRPr lang="en-US" sz="14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defTabSz="914406">
                <a:lnSpc>
                  <a:spcPct val="100000"/>
                </a:lnSpc>
                <a:spcBef>
                  <a:spcPts val="0"/>
                </a:spcBef>
              </a:pPr>
              <a:r>
                <a:rPr lang="ru-RU" sz="1400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50611" y="5809740"/>
              <a:ext cx="1772035" cy="104644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ru-RU"/>
              </a:defPPr>
              <a:lvl1pPr>
                <a:defRPr sz="4000" b="0">
                  <a:solidFill>
                    <a:srgbClr val="E25B00"/>
                  </a:solidFill>
                  <a:effectLst/>
                  <a:latin typeface="Calibri" panose="020F0502020204030204" pitchFamily="34" charset="0"/>
                </a:defRPr>
              </a:lvl1pPr>
            </a:lstStyle>
            <a:p>
              <a:pPr algn="ctr" defTabSz="914406">
                <a:lnSpc>
                  <a:spcPct val="50000"/>
                </a:lnSpc>
                <a:spcBef>
                  <a:spcPts val="0"/>
                </a:spcBef>
              </a:pPr>
              <a:r>
                <a:rPr lang="ru-RU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1,3</a:t>
              </a:r>
              <a:r>
                <a:rPr lang="ru-RU" sz="1200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раза</a:t>
              </a:r>
            </a:p>
            <a:p>
              <a:pPr algn="ctr" defTabSz="914406">
                <a:lnSpc>
                  <a:spcPct val="100000"/>
                </a:lnSpc>
                <a:spcBef>
                  <a:spcPts val="0"/>
                </a:spcBef>
              </a:pP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снижение водопотребления</a:t>
              </a:r>
              <a:endParaRPr lang="en-US" sz="14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defTabSz="914406">
                <a:lnSpc>
                  <a:spcPct val="100000"/>
                </a:lnSpc>
                <a:spcBef>
                  <a:spcPts val="0"/>
                </a:spcBef>
              </a:pPr>
              <a:r>
                <a:rPr lang="ru-RU" sz="1400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761845" y="5785614"/>
              <a:ext cx="1772035" cy="126188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ru-RU"/>
              </a:defPPr>
              <a:lvl1pPr>
                <a:defRPr sz="4000" b="0">
                  <a:solidFill>
                    <a:srgbClr val="E25B00"/>
                  </a:solidFill>
                  <a:effectLst/>
                  <a:latin typeface="Calibri" panose="020F0502020204030204" pitchFamily="34" charset="0"/>
                </a:defRPr>
              </a:lvl1pPr>
            </a:lstStyle>
            <a:p>
              <a:pPr algn="ctr" defTabSz="914406">
                <a:lnSpc>
                  <a:spcPct val="50000"/>
                </a:lnSpc>
                <a:spcBef>
                  <a:spcPts val="0"/>
                </a:spcBef>
              </a:pPr>
              <a:r>
                <a:rPr lang="ru-RU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40</a:t>
              </a:r>
              <a:r>
                <a:rPr lang="ru-RU" sz="1200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%</a:t>
              </a:r>
            </a:p>
            <a:p>
              <a:pPr algn="ctr" defTabSz="914406">
                <a:lnSpc>
                  <a:spcPct val="100000"/>
                </a:lnSpc>
                <a:spcBef>
                  <a:spcPts val="0"/>
                </a:spcBef>
              </a:pP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сокращение образования отходов</a:t>
              </a:r>
              <a:endParaRPr lang="en-US" sz="14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defTabSz="914406">
                <a:lnSpc>
                  <a:spcPct val="100000"/>
                </a:lnSpc>
                <a:spcBef>
                  <a:spcPts val="0"/>
                </a:spcBef>
              </a:pPr>
              <a:r>
                <a:rPr lang="ru-RU" sz="1400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39091" y="5809740"/>
              <a:ext cx="1772035" cy="104644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ru-RU"/>
              </a:defPPr>
              <a:lvl1pPr>
                <a:defRPr sz="4000" b="0">
                  <a:solidFill>
                    <a:srgbClr val="E25B00"/>
                  </a:solidFill>
                  <a:effectLst/>
                  <a:latin typeface="Calibri" panose="020F0502020204030204" pitchFamily="34" charset="0"/>
                </a:defRPr>
              </a:lvl1pPr>
            </a:lstStyle>
            <a:p>
              <a:pPr algn="ctr" defTabSz="914406">
                <a:lnSpc>
                  <a:spcPct val="50000"/>
                </a:lnSpc>
                <a:spcBef>
                  <a:spcPts val="0"/>
                </a:spcBef>
              </a:pPr>
              <a:r>
                <a:rPr lang="ru-RU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  <a:r>
                <a:rPr lang="ru-RU" sz="1200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раза</a:t>
              </a:r>
            </a:p>
            <a:p>
              <a:pPr algn="ctr" defTabSz="914406">
                <a:lnSpc>
                  <a:spcPct val="100000"/>
                </a:lnSpc>
                <a:spcBef>
                  <a:spcPts val="0"/>
                </a:spcBef>
              </a:pP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сокращение объема стоков</a:t>
              </a:r>
              <a:endParaRPr lang="en-US" sz="14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defTabSz="914406">
                <a:lnSpc>
                  <a:spcPct val="100000"/>
                </a:lnSpc>
                <a:spcBef>
                  <a:spcPts val="0"/>
                </a:spcBef>
              </a:pPr>
              <a:r>
                <a:rPr lang="ru-RU" sz="1400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22859" y="5832453"/>
              <a:ext cx="1772035" cy="126188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ru-RU"/>
              </a:defPPr>
              <a:lvl1pPr>
                <a:defRPr sz="4000" b="0">
                  <a:solidFill>
                    <a:srgbClr val="E25B00"/>
                  </a:solidFill>
                  <a:effectLst/>
                  <a:latin typeface="Calibri" panose="020F0502020204030204" pitchFamily="34" charset="0"/>
                </a:defRPr>
              </a:lvl1pPr>
            </a:lstStyle>
            <a:p>
              <a:pPr algn="ctr" defTabSz="914406">
                <a:lnSpc>
                  <a:spcPct val="50000"/>
                </a:lnSpc>
                <a:spcBef>
                  <a:spcPts val="0"/>
                </a:spcBef>
              </a:pPr>
              <a:r>
                <a:rPr lang="ru-RU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12</a:t>
              </a:r>
              <a:r>
                <a:rPr lang="ru-RU" sz="1200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%</a:t>
              </a:r>
            </a:p>
            <a:p>
              <a:pPr algn="ctr" defTabSz="914406">
                <a:lnSpc>
                  <a:spcPct val="100000"/>
                </a:lnSpc>
                <a:spcBef>
                  <a:spcPts val="0"/>
                </a:spcBef>
              </a:pP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снижение            уд. потребления энергоресурсов</a:t>
              </a:r>
              <a:endParaRPr lang="en-US" sz="14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defTabSz="914406">
                <a:lnSpc>
                  <a:spcPct val="100000"/>
                </a:lnSpc>
                <a:spcBef>
                  <a:spcPts val="0"/>
                </a:spcBef>
              </a:pPr>
              <a:r>
                <a:rPr lang="ru-RU" sz="1400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86853" y="5882598"/>
              <a:ext cx="1772035" cy="104644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ru-RU"/>
              </a:defPPr>
              <a:lvl1pPr>
                <a:defRPr sz="4000" b="0">
                  <a:solidFill>
                    <a:srgbClr val="E25B00"/>
                  </a:solidFill>
                  <a:effectLst/>
                  <a:latin typeface="Calibri" panose="020F0502020204030204" pitchFamily="34" charset="0"/>
                </a:defRPr>
              </a:lvl1pPr>
            </a:lstStyle>
            <a:p>
              <a:pPr algn="ctr" defTabSz="914406">
                <a:lnSpc>
                  <a:spcPct val="50000"/>
                </a:lnSpc>
                <a:spcBef>
                  <a:spcPts val="0"/>
                </a:spcBef>
              </a:pPr>
              <a:r>
                <a:rPr lang="ru-RU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1,6</a:t>
              </a:r>
              <a:r>
                <a:rPr lang="ru-RU" sz="1200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раза</a:t>
              </a:r>
            </a:p>
            <a:p>
              <a:pPr algn="ctr" defTabSz="914406">
                <a:lnSpc>
                  <a:spcPct val="100000"/>
                </a:lnSpc>
                <a:spcBef>
                  <a:spcPts val="0"/>
                </a:spcBef>
              </a:pP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снижение выбросов ПГ  </a:t>
              </a:r>
              <a:endParaRPr lang="en-US" sz="14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defTabSz="914406">
                <a:lnSpc>
                  <a:spcPct val="100000"/>
                </a:lnSpc>
                <a:spcBef>
                  <a:spcPts val="0"/>
                </a:spcBef>
              </a:pPr>
              <a:r>
                <a:rPr lang="ru-RU" sz="1400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667854" y="5814108"/>
              <a:ext cx="1772035" cy="83099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ru-RU"/>
              </a:defPPr>
              <a:lvl1pPr>
                <a:defRPr sz="4000" b="0">
                  <a:solidFill>
                    <a:srgbClr val="E25B00"/>
                  </a:solidFill>
                  <a:effectLst/>
                  <a:latin typeface="Calibri" panose="020F0502020204030204" pitchFamily="34" charset="0"/>
                </a:defRPr>
              </a:lvl1pPr>
            </a:lstStyle>
            <a:p>
              <a:pPr algn="ctr" defTabSz="914406">
                <a:lnSpc>
                  <a:spcPct val="50000"/>
                </a:lnSpc>
                <a:spcBef>
                  <a:spcPts val="0"/>
                </a:spcBef>
              </a:pPr>
              <a:r>
                <a:rPr lang="ru-RU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160</a:t>
              </a:r>
              <a:r>
                <a:rPr lang="ru-RU" sz="1200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млрд р.</a:t>
              </a:r>
            </a:p>
            <a:p>
              <a:pPr algn="ctr" defTabSz="914406">
                <a:lnSpc>
                  <a:spcPct val="100000"/>
                </a:lnSpc>
                <a:spcBef>
                  <a:spcPts val="0"/>
                </a:spcBef>
              </a:pP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инвестиции</a:t>
              </a:r>
              <a:endParaRPr lang="en-US" sz="14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defTabSz="914406">
                <a:lnSpc>
                  <a:spcPct val="100000"/>
                </a:lnSpc>
                <a:spcBef>
                  <a:spcPts val="0"/>
                </a:spcBef>
              </a:pPr>
              <a:r>
                <a:rPr lang="ru-RU" sz="1400" b="1" dirty="0">
                  <a:solidFill>
                    <a:srgbClr val="FF792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166695" y="5442013"/>
              <a:ext cx="13273019" cy="1506419"/>
              <a:chOff x="163710" y="5445059"/>
              <a:chExt cx="13273019" cy="1506419"/>
            </a:xfrm>
          </p:grpSpPr>
          <p:sp>
            <p:nvSpPr>
              <p:cNvPr id="25" name="Скругленный прямоугольник 24"/>
              <p:cNvSpPr/>
              <p:nvPr/>
            </p:nvSpPr>
            <p:spPr>
              <a:xfrm>
                <a:off x="11596532" y="5445059"/>
                <a:ext cx="1840197" cy="1496271"/>
              </a:xfrm>
              <a:prstGeom prst="roundRect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ru-RU" sz="1400" b="0" dirty="0"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31" name="Группа 30"/>
              <p:cNvGrpSpPr/>
              <p:nvPr/>
            </p:nvGrpSpPr>
            <p:grpSpPr>
              <a:xfrm>
                <a:off x="163710" y="5455205"/>
                <a:ext cx="11364485" cy="1496273"/>
                <a:chOff x="505072" y="5492825"/>
                <a:chExt cx="11364485" cy="1496273"/>
              </a:xfrm>
            </p:grpSpPr>
            <p:sp>
              <p:nvSpPr>
                <p:cNvPr id="24" name="Скругленный прямоугольник 23"/>
                <p:cNvSpPr/>
                <p:nvPr/>
              </p:nvSpPr>
              <p:spPr>
                <a:xfrm>
                  <a:off x="505072" y="5492825"/>
                  <a:ext cx="1840197" cy="1496271"/>
                </a:xfrm>
                <a:prstGeom prst="roundRect">
                  <a:avLst/>
                </a:prstGeom>
                <a:noFill/>
                <a:ln w="254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endParaRPr lang="ru-RU" sz="1400" b="0" dirty="0">
                    <a:solidFill>
                      <a:schemeClr val="tx1"/>
                    </a:solidFill>
                    <a:effectLst/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26" name="Скругленный прямоугольник 25"/>
                <p:cNvSpPr/>
                <p:nvPr/>
              </p:nvSpPr>
              <p:spPr>
                <a:xfrm>
                  <a:off x="2405178" y="5492827"/>
                  <a:ext cx="1840197" cy="1496271"/>
                </a:xfrm>
                <a:prstGeom prst="roundRect">
                  <a:avLst/>
                </a:prstGeom>
                <a:noFill/>
                <a:ln w="254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endParaRPr lang="ru-RU" sz="1400" b="0" dirty="0">
                    <a:solidFill>
                      <a:schemeClr val="tx1"/>
                    </a:solidFill>
                    <a:effectLst/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27" name="Скругленный прямоугольник 26"/>
                <p:cNvSpPr/>
                <p:nvPr/>
              </p:nvSpPr>
              <p:spPr>
                <a:xfrm>
                  <a:off x="4303758" y="5492825"/>
                  <a:ext cx="1840197" cy="1496271"/>
                </a:xfrm>
                <a:prstGeom prst="roundRect">
                  <a:avLst/>
                </a:prstGeom>
                <a:noFill/>
                <a:ln w="254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endParaRPr lang="ru-RU" sz="1400" b="0" dirty="0">
                    <a:solidFill>
                      <a:schemeClr val="tx1"/>
                    </a:solidFill>
                    <a:effectLst/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28" name="Скругленный прямоугольник 27"/>
                <p:cNvSpPr/>
                <p:nvPr/>
              </p:nvSpPr>
              <p:spPr>
                <a:xfrm>
                  <a:off x="6212292" y="5492825"/>
                  <a:ext cx="1840197" cy="1496271"/>
                </a:xfrm>
                <a:prstGeom prst="roundRect">
                  <a:avLst/>
                </a:prstGeom>
                <a:noFill/>
                <a:ln w="254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endParaRPr lang="ru-RU" sz="1400" b="0" dirty="0">
                    <a:solidFill>
                      <a:schemeClr val="tx1"/>
                    </a:solidFill>
                    <a:effectLst/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29" name="Скругленный прямоугольник 28"/>
                <p:cNvSpPr/>
                <p:nvPr/>
              </p:nvSpPr>
              <p:spPr>
                <a:xfrm>
                  <a:off x="8120826" y="5492825"/>
                  <a:ext cx="1840197" cy="1496271"/>
                </a:xfrm>
                <a:prstGeom prst="roundRect">
                  <a:avLst/>
                </a:prstGeom>
                <a:noFill/>
                <a:ln w="254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endParaRPr lang="ru-RU" sz="1400" b="0" dirty="0">
                    <a:solidFill>
                      <a:schemeClr val="tx1"/>
                    </a:solidFill>
                    <a:effectLst/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30" name="Скругленный прямоугольник 29"/>
                <p:cNvSpPr/>
                <p:nvPr/>
              </p:nvSpPr>
              <p:spPr>
                <a:xfrm>
                  <a:off x="10029360" y="5492825"/>
                  <a:ext cx="1840197" cy="1496271"/>
                </a:xfrm>
                <a:prstGeom prst="roundRect">
                  <a:avLst/>
                </a:prstGeom>
                <a:noFill/>
                <a:ln w="254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endParaRPr lang="ru-RU" sz="1400" b="0" dirty="0">
                    <a:solidFill>
                      <a:schemeClr val="tx1"/>
                    </a:solidFill>
                    <a:effectLst/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05688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1984" kern="1200" dirty="0">
                <a:solidFill>
                  <a:srgbClr val="27251F"/>
                </a:solidFill>
                <a:cs typeface="Calibri" pitchFamily="34" charset="0"/>
              </a:rPr>
              <a:t>Направления  Устойчивого развития ПАО «ТМК» до 2027г.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>
              <a:defRPr/>
            </a:pPr>
            <a:fld id="{0E7D99E1-6EE1-464E-96BA-BEA3E2657485}" type="slidenum">
              <a:rPr lang="ru-RU">
                <a:solidFill>
                  <a:srgbClr val="000000"/>
                </a:solidFill>
              </a:rPr>
              <a:pPr defTabSz="914406">
                <a:defRPr/>
              </a:pPr>
              <a:t>4</a:t>
            </a:fld>
            <a:endParaRPr lang="ru-RU" dirty="0">
              <a:solidFill>
                <a:srgbClr val="000000"/>
              </a:solidFill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28805C-CA62-4CED-8833-74E2086F99E4}"/>
              </a:ext>
            </a:extLst>
          </p:cNvPr>
          <p:cNvCxnSpPr/>
          <p:nvPr/>
        </p:nvCxnSpPr>
        <p:spPr>
          <a:xfrm>
            <a:off x="369411" y="7484346"/>
            <a:ext cx="12700954" cy="0"/>
          </a:xfrm>
          <a:prstGeom prst="line">
            <a:avLst/>
          </a:prstGeom>
          <a:noFill/>
          <a:ln w="12700" cap="flat" cmpd="sng" algn="ctr">
            <a:gradFill>
              <a:gsLst>
                <a:gs pos="0">
                  <a:srgbClr val="E8A46E"/>
                </a:gs>
                <a:gs pos="47300">
                  <a:srgbClr val="E8A46E">
                    <a:alpha val="39000"/>
                  </a:srgbClr>
                </a:gs>
                <a:gs pos="100000">
                  <a:srgbClr val="E8A46E">
                    <a:alpha val="47000"/>
                  </a:srgbClr>
                </a:gs>
              </a:gsLst>
              <a:lin ang="16800000" scaled="0"/>
            </a:gradFill>
            <a:prstDash val="solid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56E15AC-887C-4976-BAD3-2B6150D3902B}"/>
              </a:ext>
            </a:extLst>
          </p:cNvPr>
          <p:cNvSpPr txBox="1"/>
          <p:nvPr/>
        </p:nvSpPr>
        <p:spPr>
          <a:xfrm>
            <a:off x="388402" y="2351243"/>
            <a:ext cx="7243202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64" dirty="0">
                <a:solidFill>
                  <a:prstClr val="black">
                    <a:lumMod val="75000"/>
                    <a:lumOff val="25000"/>
                  </a:prstClr>
                </a:solidFill>
                <a:ea typeface="Verdana" panose="020B0604030504040204" pitchFamily="34" charset="0"/>
                <a:cs typeface="Gotham Pro Light" panose="02000503030000020004" pitchFamily="2" charset="0"/>
              </a:rPr>
              <a:t>Мы выбрали в качестве приоритетных </a:t>
            </a:r>
            <a:r>
              <a:rPr lang="ru-RU" sz="1764" dirty="0">
                <a:solidFill>
                  <a:srgbClr val="FF7517"/>
                </a:solidFill>
                <a:ea typeface="Verdana" panose="020B0604030504040204" pitchFamily="34" charset="0"/>
                <a:cs typeface="Gotham Pro Medium" panose="02000603030000020004" pitchFamily="2" charset="0"/>
              </a:rPr>
              <a:t>девять ЦУР ООН</a:t>
            </a:r>
            <a:r>
              <a:rPr lang="ru-RU" sz="1764" dirty="0">
                <a:solidFill>
                  <a:prstClr val="black">
                    <a:lumMod val="75000"/>
                    <a:lumOff val="25000"/>
                  </a:prstClr>
                </a:solidFill>
                <a:ea typeface="Verdana" panose="020B0604030504040204" pitchFamily="34" charset="0"/>
                <a:cs typeface="Gotham Pro Light" panose="02000503030000020004" pitchFamily="2" charset="0"/>
              </a:rPr>
              <a:t>, </a:t>
            </a:r>
            <a:br>
              <a:rPr lang="ru-RU" sz="1764" dirty="0">
                <a:solidFill>
                  <a:prstClr val="black">
                    <a:lumMod val="75000"/>
                    <a:lumOff val="25000"/>
                  </a:prstClr>
                </a:solidFill>
                <a:ea typeface="Verdana" panose="020B0604030504040204" pitchFamily="34" charset="0"/>
                <a:cs typeface="Gotham Pro Light" panose="02000503030000020004" pitchFamily="2" charset="0"/>
              </a:rPr>
            </a:br>
            <a:r>
              <a:rPr lang="ru-RU" sz="1764" dirty="0">
                <a:solidFill>
                  <a:prstClr val="black">
                    <a:lumMod val="75000"/>
                    <a:lumOff val="25000"/>
                  </a:prstClr>
                </a:solidFill>
                <a:ea typeface="Verdana" panose="020B0604030504040204" pitchFamily="34" charset="0"/>
                <a:cs typeface="Gotham Pro Light" panose="02000503030000020004" pitchFamily="2" charset="0"/>
              </a:rPr>
              <a:t>в достижение которых ТМК вносит свой вклад.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39599B8-CB4B-4B0D-AB16-C26D8BEFE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28" y="3167775"/>
            <a:ext cx="1027583" cy="966715"/>
          </a:xfrm>
          <a:prstGeom prst="roundRect">
            <a:avLst/>
          </a:prstGeo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7780A51-ABF2-4AB8-9767-255F41CB8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89" y="3167251"/>
            <a:ext cx="1028698" cy="967763"/>
          </a:xfrm>
          <a:prstGeom prst="roundRect">
            <a:avLst/>
          </a:prstGeo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9E0A359-A9E1-478C-9BB4-D38766EBFB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012" y="3140767"/>
            <a:ext cx="1027581" cy="966714"/>
          </a:xfrm>
          <a:prstGeom prst="roundRect">
            <a:avLst/>
          </a:prstGeo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B0AF0D6-A249-40C4-A70F-99FCFBB696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26" y="4339937"/>
            <a:ext cx="1027769" cy="966890"/>
          </a:xfrm>
          <a:prstGeom prst="roundRect">
            <a:avLst/>
          </a:prstGeo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1C92965-F22B-400C-A0BD-985A8DE6AA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89" y="4355699"/>
            <a:ext cx="1020597" cy="960143"/>
          </a:xfrm>
          <a:prstGeom prst="roundRect">
            <a:avLst/>
          </a:prstGeo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B3F5F00-1482-43FF-A4E2-EF2CBC4B2A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037" y="4336383"/>
            <a:ext cx="1027579" cy="966710"/>
          </a:xfrm>
          <a:prstGeom prst="roundRect">
            <a:avLst/>
          </a:prstGeo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0C0AFD8-6F80-4051-8F15-200E93C5E1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37" y="5571322"/>
            <a:ext cx="1022745" cy="962163"/>
          </a:xfrm>
          <a:prstGeom prst="roundRect">
            <a:avLst/>
          </a:prstGeo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9F5F64E-2F7B-4C18-8C40-220017C7D2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53" y="5603489"/>
            <a:ext cx="1020597" cy="960142"/>
          </a:xfrm>
          <a:prstGeom prst="roundRect">
            <a:avLst/>
          </a:prstGeo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E2FE06F-E59F-4B02-81F8-D6FE7C4E89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13" y="5583774"/>
            <a:ext cx="1020597" cy="960143"/>
          </a:xfrm>
          <a:prstGeom prst="roundRect">
            <a:avLst/>
          </a:prstGeo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</p:pic>
      <p:grpSp>
        <p:nvGrpSpPr>
          <p:cNvPr id="7" name="Группа 6"/>
          <p:cNvGrpSpPr/>
          <p:nvPr/>
        </p:nvGrpSpPr>
        <p:grpSpPr>
          <a:xfrm>
            <a:off x="5954196" y="2555690"/>
            <a:ext cx="7379656" cy="4975796"/>
            <a:chOff x="-731356" y="586947"/>
            <a:chExt cx="9244266" cy="666194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A5ABD36-E13A-4C14-BF74-D726C71149C0}"/>
                </a:ext>
              </a:extLst>
            </p:cNvPr>
            <p:cNvSpPr txBox="1"/>
            <p:nvPr/>
          </p:nvSpPr>
          <p:spPr>
            <a:xfrm>
              <a:off x="4477181" y="5206642"/>
              <a:ext cx="3882222" cy="428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8989" indent="-188989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sz="1323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Gotham Pro"/>
                  <a:ea typeface="Verdana" panose="020B0604030504040204" pitchFamily="34" charset="0"/>
                  <a:cs typeface="Gotham Pro Light" panose="02000503030000020004" pitchFamily="2" charset="0"/>
                </a:rPr>
                <a:t>Развитие человеческого капитала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01ED73E-9F17-4A80-9CA7-395BFDCD6F43}"/>
                </a:ext>
              </a:extLst>
            </p:cNvPr>
            <p:cNvSpPr txBox="1"/>
            <p:nvPr/>
          </p:nvSpPr>
          <p:spPr>
            <a:xfrm>
              <a:off x="4469260" y="5747249"/>
              <a:ext cx="3800331" cy="428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8989" indent="-188989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ru-RU" sz="1323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Gotham Pro"/>
                  <a:ea typeface="Verdana" panose="020B0604030504040204" pitchFamily="34" charset="0"/>
                  <a:cs typeface="Gotham Pro Light" panose="02000503030000020004" pitchFamily="2" charset="0"/>
                </a:rPr>
                <a:t>Развитие регионов присутствия</a:t>
              </a: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6C987237-1635-41BD-8CEC-7996344CAD59}"/>
                </a:ext>
              </a:extLst>
            </p:cNvPr>
            <p:cNvGrpSpPr/>
            <p:nvPr/>
          </p:nvGrpSpPr>
          <p:grpSpPr>
            <a:xfrm>
              <a:off x="-731356" y="1653791"/>
              <a:ext cx="9244266" cy="5595098"/>
              <a:chOff x="-731356" y="1653791"/>
              <a:chExt cx="9244266" cy="5595098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865E21CD-3F63-4850-B61F-CAFFED1277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2" t="22482" r="53215" b="21221"/>
              <a:stretch/>
            </p:blipFill>
            <p:spPr>
              <a:xfrm>
                <a:off x="895349" y="1860643"/>
                <a:ext cx="4256634" cy="4097904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B47A34D-D94E-477E-8C92-CFE0D01CE610}"/>
                  </a:ext>
                </a:extLst>
              </p:cNvPr>
              <p:cNvSpPr txBox="1"/>
              <p:nvPr/>
            </p:nvSpPr>
            <p:spPr>
              <a:xfrm>
                <a:off x="1042751" y="2714943"/>
                <a:ext cx="2259667" cy="1155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43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Gotham Pro"/>
                    <a:ea typeface="Verdana" panose="020B0604030504040204" pitchFamily="34" charset="0"/>
                    <a:cs typeface="Gotham Pro Light" panose="02000503030000020004" pitchFamily="2" charset="0"/>
                  </a:rPr>
                  <a:t>направлений устойчивого развития ТМК</a:t>
                </a:r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2DE49B5A-3A3E-45E0-9CAF-122A17BF7C20}"/>
                  </a:ext>
                </a:extLst>
              </p:cNvPr>
              <p:cNvSpPr/>
              <p:nvPr/>
            </p:nvSpPr>
            <p:spPr>
              <a:xfrm>
                <a:off x="3596863" y="2667205"/>
                <a:ext cx="487831" cy="4878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007943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ru-RU" sz="1984" b="0" kern="0">
                  <a:solidFill>
                    <a:prstClr val="white"/>
                  </a:solidFill>
                  <a:effectLst/>
                  <a:latin typeface="Gotham Pro"/>
                </a:endParaRPr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85ED4E0B-361B-44C5-8ADE-303DAC895AAE}"/>
                  </a:ext>
                </a:extLst>
              </p:cNvPr>
              <p:cNvSpPr/>
              <p:nvPr/>
            </p:nvSpPr>
            <p:spPr>
              <a:xfrm>
                <a:off x="3701638" y="4515055"/>
                <a:ext cx="487831" cy="4878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007943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ru-RU" sz="1984" b="0" kern="0">
                  <a:solidFill>
                    <a:prstClr val="white"/>
                  </a:solidFill>
                  <a:effectLst/>
                  <a:latin typeface="Gotham Pro"/>
                </a:endParaRPr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FDA2C8C5-6695-4877-B73B-05F73907B215}"/>
                  </a:ext>
                </a:extLst>
              </p:cNvPr>
              <p:cNvSpPr/>
              <p:nvPr/>
            </p:nvSpPr>
            <p:spPr>
              <a:xfrm>
                <a:off x="1873476" y="4621236"/>
                <a:ext cx="487831" cy="4878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007943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ru-RU" sz="1984" b="0" kern="0">
                  <a:solidFill>
                    <a:prstClr val="white"/>
                  </a:solidFill>
                  <a:effectLst/>
                  <a:latin typeface="Gotham Pro"/>
                </a:endParaRPr>
              </a:p>
            </p:txBody>
          </p: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9CF40E61-0317-48AD-95EA-3C2CC50C949C}"/>
                  </a:ext>
                </a:extLst>
              </p:cNvPr>
              <p:cNvCxnSpPr>
                <a:cxnSpLocks/>
                <a:stCxn id="34" idx="7"/>
              </p:cNvCxnSpPr>
              <p:nvPr/>
            </p:nvCxnSpPr>
            <p:spPr>
              <a:xfrm flipV="1">
                <a:off x="4013253" y="2391579"/>
                <a:ext cx="277760" cy="347067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id="{7B28637D-22AF-41D2-B3C8-99E7B50CFE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7825" y="2392488"/>
                <a:ext cx="297180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C33A84CD-E1F0-4EAB-9654-EE881A834B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0943" y="2761489"/>
                <a:ext cx="299671" cy="299671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3868AB7-9058-44EE-B722-452DF056B4D2}"/>
                  </a:ext>
                </a:extLst>
              </p:cNvPr>
              <p:cNvSpPr txBox="1"/>
              <p:nvPr/>
            </p:nvSpPr>
            <p:spPr>
              <a:xfrm>
                <a:off x="4423966" y="1653791"/>
                <a:ext cx="3343171" cy="42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8989" indent="-188989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ru-RU" sz="1323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Gotham Pro"/>
                    <a:ea typeface="Verdana" panose="020B0604030504040204" pitchFamily="34" charset="0"/>
                    <a:cs typeface="Gotham Pro Light" panose="02000503030000020004" pitchFamily="2" charset="0"/>
                  </a:rPr>
                  <a:t>Охрана окружающей среды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1E5F06A-E413-49F7-BA7E-4F32050804AD}"/>
                  </a:ext>
                </a:extLst>
              </p:cNvPr>
              <p:cNvSpPr txBox="1"/>
              <p:nvPr/>
            </p:nvSpPr>
            <p:spPr>
              <a:xfrm>
                <a:off x="4440949" y="2033462"/>
                <a:ext cx="4071961" cy="42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8989" indent="-188989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ru-RU" sz="1323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Gotham Pro"/>
                    <a:ea typeface="Verdana" panose="020B0604030504040204" pitchFamily="34" charset="0"/>
                    <a:cs typeface="Gotham Pro Light" panose="02000503030000020004" pitchFamily="2" charset="0"/>
                  </a:rPr>
                  <a:t>Противодействие изменению климата</a:t>
                </a:r>
              </a:p>
            </p:txBody>
          </p: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A64656CD-E365-4B14-B1D1-D35A0BF872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48618" y="2033645"/>
                <a:ext cx="2810242" cy="968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1C1E5179-6CBE-4328-86BD-7387D95685C5}"/>
                  </a:ext>
                </a:extLst>
              </p:cNvPr>
              <p:cNvCxnSpPr>
                <a:cxnSpLocks/>
                <a:endCxn id="35" idx="5"/>
              </p:cNvCxnSpPr>
              <p:nvPr/>
            </p:nvCxnSpPr>
            <p:spPr>
              <a:xfrm flipH="1" flipV="1">
                <a:off x="4118028" y="4931445"/>
                <a:ext cx="277760" cy="23261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8944042A-D7A3-4BE9-A9B3-06B14F7843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5788" y="5165918"/>
                <a:ext cx="297180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3BB92DF-3D12-4F75-95F2-7BD8E5612026}"/>
                  </a:ext>
                </a:extLst>
              </p:cNvPr>
              <p:cNvSpPr txBox="1"/>
              <p:nvPr/>
            </p:nvSpPr>
            <p:spPr>
              <a:xfrm>
                <a:off x="4510699" y="4562901"/>
                <a:ext cx="3717455" cy="708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8989" indent="-188989">
                  <a:buFont typeface="Arial" panose="020B0604020202020204" pitchFamily="34" charset="0"/>
                  <a:buChar char="•"/>
                </a:pPr>
                <a:r>
                  <a:rPr lang="ru-RU" sz="1323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Gotham Pro"/>
                    <a:ea typeface="Verdana" panose="020B0604030504040204" pitchFamily="34" charset="0"/>
                    <a:cs typeface="Gotham Pro Light" panose="02000503030000020004" pitchFamily="2" charset="0"/>
                  </a:rPr>
                  <a:t>Охрана труда и промышленная</a:t>
                </a:r>
                <a:br>
                  <a:rPr lang="ru-RU" sz="1323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Gotham Pro"/>
                    <a:ea typeface="Verdana" panose="020B0604030504040204" pitchFamily="34" charset="0"/>
                    <a:cs typeface="Gotham Pro Light" panose="02000503030000020004" pitchFamily="2" charset="0"/>
                  </a:rPr>
                </a:br>
                <a:r>
                  <a:rPr lang="ru-RU" sz="1323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Gotham Pro"/>
                    <a:ea typeface="Verdana" panose="020B0604030504040204" pitchFamily="34" charset="0"/>
                    <a:cs typeface="Gotham Pro Light" panose="02000503030000020004" pitchFamily="2" charset="0"/>
                  </a:rPr>
                  <a:t>безопасность</a:t>
                </a:r>
              </a:p>
            </p:txBody>
          </p: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9116F3F9-6967-40F4-ABF9-C873AC3D1D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5789" y="5795512"/>
                <a:ext cx="2971800" cy="417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81AE2058-AB39-43CA-AFBC-7185A2A236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0621" y="7248889"/>
                <a:ext cx="73879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CF38DC59-2B97-46EB-AF70-20A4C0930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855" y="4588412"/>
                <a:ext cx="329396" cy="329396"/>
              </a:xfrm>
              <a:prstGeom prst="rect">
                <a:avLst/>
              </a:prstGeom>
            </p:spPr>
          </p:pic>
          <p:cxnSp>
            <p:nvCxnSpPr>
              <p:cNvPr id="51" name="Прямая соединительная линия 50">
                <a:extLst>
                  <a:ext uri="{FF2B5EF4-FFF2-40B4-BE49-F238E27FC236}">
                    <a16:creationId xmlns:a16="http://schemas.microsoft.com/office/drawing/2014/main" id="{16F19018-7312-4577-9AD2-D7B8A3A0704A}"/>
                  </a:ext>
                </a:extLst>
              </p:cNvPr>
              <p:cNvCxnSpPr>
                <a:cxnSpLocks/>
                <a:endCxn id="36" idx="3"/>
              </p:cNvCxnSpPr>
              <p:nvPr/>
            </p:nvCxnSpPr>
            <p:spPr>
              <a:xfrm flipV="1">
                <a:off x="1650469" y="5037626"/>
                <a:ext cx="294448" cy="31587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2" name="Прямая соединительная линия 51">
                <a:extLst>
                  <a:ext uri="{FF2B5EF4-FFF2-40B4-BE49-F238E27FC236}">
                    <a16:creationId xmlns:a16="http://schemas.microsoft.com/office/drawing/2014/main" id="{A1BC9715-ED82-4B7B-8BDA-1C0CF9F117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485951" y="5683511"/>
                <a:ext cx="1775880" cy="11947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DD944E6-ED51-4612-A9AD-4E1ABB713C9E}"/>
                  </a:ext>
                </a:extLst>
              </p:cNvPr>
              <p:cNvSpPr txBox="1"/>
              <p:nvPr/>
            </p:nvSpPr>
            <p:spPr>
              <a:xfrm>
                <a:off x="-720783" y="4780186"/>
                <a:ext cx="3173714" cy="1008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8989" indent="-188989">
                  <a:buFont typeface="Arial" panose="020B0604020202020204" pitchFamily="34" charset="0"/>
                  <a:buChar char="•"/>
                </a:pPr>
                <a:r>
                  <a:rPr lang="ru-RU" sz="1323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Gotham Pro"/>
                    <a:ea typeface="Verdana" panose="020B0604030504040204" pitchFamily="34" charset="0"/>
                    <a:cs typeface="Gotham Pro Light" panose="02000503030000020004" pitchFamily="2" charset="0"/>
                  </a:rPr>
                  <a:t>Развитие бизнеса </a:t>
                </a:r>
                <a:br>
                  <a:rPr lang="ru-RU" sz="1323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Gotham Pro"/>
                    <a:ea typeface="Verdana" panose="020B0604030504040204" pitchFamily="34" charset="0"/>
                    <a:cs typeface="Gotham Pro Light" panose="02000503030000020004" pitchFamily="2" charset="0"/>
                  </a:rPr>
                </a:br>
                <a:r>
                  <a:rPr lang="ru-RU" sz="1323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Gotham Pro"/>
                    <a:ea typeface="Verdana" panose="020B0604030504040204" pitchFamily="34" charset="0"/>
                    <a:cs typeface="Gotham Pro Light" panose="02000503030000020004" pitchFamily="2" charset="0"/>
                  </a:rPr>
                  <a:t>и создание </a:t>
                </a:r>
                <a:br>
                  <a:rPr lang="ru-RU" sz="1323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Gotham Pro"/>
                    <a:ea typeface="Verdana" panose="020B0604030504040204" pitchFamily="34" charset="0"/>
                    <a:cs typeface="Gotham Pro Light" panose="02000503030000020004" pitchFamily="2" charset="0"/>
                  </a:rPr>
                </a:br>
                <a:r>
                  <a:rPr lang="ru-RU" sz="1323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Gotham Pro"/>
                    <a:ea typeface="Verdana" panose="020B0604030504040204" pitchFamily="34" charset="0"/>
                    <a:cs typeface="Gotham Pro Light" panose="02000503030000020004" pitchFamily="2" charset="0"/>
                  </a:rPr>
                  <a:t>экономической стоимости</a:t>
                </a:r>
              </a:p>
            </p:txBody>
          </p:sp>
          <p:cxnSp>
            <p:nvCxnSpPr>
              <p:cNvPr id="54" name="Прямая соединительная линия 53">
                <a:extLst>
                  <a:ext uri="{FF2B5EF4-FFF2-40B4-BE49-F238E27FC236}">
                    <a16:creationId xmlns:a16="http://schemas.microsoft.com/office/drawing/2014/main" id="{BD2FD365-E692-44A1-B28F-7925A745B2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470152" y="6141135"/>
                <a:ext cx="1512903" cy="641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84CF8E0-0309-4CC6-A649-2D299E4B5F5C}"/>
                  </a:ext>
                </a:extLst>
              </p:cNvPr>
              <p:cNvSpPr txBox="1"/>
              <p:nvPr/>
            </p:nvSpPr>
            <p:spPr>
              <a:xfrm>
                <a:off x="-731356" y="5720947"/>
                <a:ext cx="3194860" cy="42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8989" indent="-188989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ru-RU" sz="1323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Gotham Pro"/>
                    <a:ea typeface="Verdana" panose="020B0604030504040204" pitchFamily="34" charset="0"/>
                    <a:cs typeface="Gotham Pro Light" panose="02000503030000020004" pitchFamily="2" charset="0"/>
                  </a:rPr>
                  <a:t>Деловая этика</a:t>
                </a:r>
              </a:p>
            </p:txBody>
          </p:sp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A5A60DB1-2B21-4009-A8BE-2BE75CF8F3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4101" y="4672102"/>
                <a:ext cx="353577" cy="353577"/>
              </a:xfrm>
              <a:prstGeom prst="rect">
                <a:avLst/>
              </a:prstGeom>
            </p:spPr>
          </p:pic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EE2F5F0-F54C-4E7E-9DF0-DC38007BDF4B}"/>
                </a:ext>
              </a:extLst>
            </p:cNvPr>
            <p:cNvSpPr txBox="1"/>
            <p:nvPr/>
          </p:nvSpPr>
          <p:spPr>
            <a:xfrm>
              <a:off x="1469166" y="586947"/>
              <a:ext cx="1307631" cy="2971731"/>
            </a:xfrm>
            <a:prstGeom prst="rect">
              <a:avLst/>
            </a:prstGeom>
            <a:noFill/>
            <a:effectLst>
              <a:outerShdw blurRad="165100" dist="38100" dir="2700000" algn="tl" rotWithShape="0">
                <a:prstClr val="black">
                  <a:alpha val="26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ru-RU" sz="13228" dirty="0">
                  <a:solidFill>
                    <a:srgbClr val="EE7536"/>
                  </a:solidFill>
                  <a:latin typeface="Gotham Pro Medium" panose="02000603030000020004" pitchFamily="2" charset="0"/>
                  <a:cs typeface="Gotham Pro Medium" panose="02000603030000020004" pitchFamily="2" charset="0"/>
                </a:rPr>
                <a:t>7</a:t>
              </a:r>
            </a:p>
          </p:txBody>
        </p:sp>
      </p:grpSp>
      <p:graphicFrame>
        <p:nvGraphicFramePr>
          <p:cNvPr id="11" name="Схема 10"/>
          <p:cNvGraphicFramePr/>
          <p:nvPr/>
        </p:nvGraphicFramePr>
        <p:xfrm>
          <a:off x="521940" y="1306473"/>
          <a:ext cx="12487344" cy="1090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58" name="Рисунок 5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99" y="1269713"/>
            <a:ext cx="515883" cy="5158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02" y="1269140"/>
            <a:ext cx="515883" cy="5158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77" y="1269377"/>
            <a:ext cx="515883" cy="5158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73" y="1269377"/>
            <a:ext cx="515883" cy="5158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231" y="1270537"/>
            <a:ext cx="515883" cy="5158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5977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7D99E1-6EE1-464E-96BA-BEA3E2657485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70056" y="367036"/>
            <a:ext cx="12075133" cy="691200"/>
          </a:xfrm>
        </p:spPr>
        <p:txBody>
          <a:bodyPr/>
          <a:lstStyle/>
          <a:p>
            <a:r>
              <a:rPr lang="ru-RU" sz="2535" kern="1200" dirty="0">
                <a:cs typeface="Calibri" pitchFamily="34" charset="0"/>
              </a:rPr>
              <a:t>Экологические аспекты устойчивого развития ПАО «ТМК»</a:t>
            </a:r>
            <a:endParaRPr lang="ru-RU" sz="2535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417703" y="2252750"/>
            <a:ext cx="3407244" cy="2244259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lvl="0"/>
            <a:r>
              <a:rPr lang="ru-RU" sz="1213" b="1" dirty="0">
                <a:solidFill>
                  <a:schemeClr val="accent1"/>
                </a:solidFill>
              </a:rPr>
              <a:t>             Снижение воздействия на</a:t>
            </a:r>
          </a:p>
          <a:p>
            <a:pPr lvl="0"/>
            <a:r>
              <a:rPr lang="ru-RU" sz="1213" b="1" dirty="0">
                <a:solidFill>
                  <a:schemeClr val="accent1"/>
                </a:solidFill>
              </a:rPr>
              <a:t>             водные ресурсы</a:t>
            </a:r>
          </a:p>
          <a:p>
            <a:pPr lvl="0"/>
            <a:endParaRPr lang="ru-RU" sz="1213" b="1" dirty="0">
              <a:solidFill>
                <a:schemeClr val="accent1"/>
              </a:solidFill>
            </a:endParaRPr>
          </a:p>
          <a:p>
            <a:pPr marL="188989" indent="-188989">
              <a:spcAft>
                <a:spcPts val="661"/>
              </a:spcAft>
              <a:buFont typeface="Arial" panose="020B0604020202020204" pitchFamily="34" charset="0"/>
              <a:buChar char="•"/>
            </a:pPr>
            <a:r>
              <a:rPr lang="ru-RU" sz="1213" dirty="0">
                <a:ea typeface="Verdana" panose="020B0604030504040204" pitchFamily="34" charset="0"/>
              </a:rPr>
              <a:t>Увеличение уровня оборотного водоснабжения в производственных процессах</a:t>
            </a:r>
          </a:p>
          <a:p>
            <a:pPr marL="188989" indent="-188989">
              <a:buFont typeface="Arial" panose="020B0604020202020204" pitchFamily="34" charset="0"/>
              <a:buChar char="•"/>
            </a:pPr>
            <a:r>
              <a:rPr lang="ru-RU" sz="1213" dirty="0">
                <a:ea typeface="Verdana" panose="020B0604030504040204" pitchFamily="34" charset="0"/>
              </a:rPr>
              <a:t>Сокращение поступления загрязняющих веществ в водные объекты</a:t>
            </a:r>
            <a:endParaRPr lang="ru-RU" sz="1213" dirty="0"/>
          </a:p>
          <a:p>
            <a:endParaRPr lang="ru-RU" dirty="0"/>
          </a:p>
        </p:txBody>
      </p:sp>
      <p:sp>
        <p:nvSpPr>
          <p:cNvPr id="9" name="Текст 5"/>
          <p:cNvSpPr txBox="1">
            <a:spLocks/>
          </p:cNvSpPr>
          <p:nvPr/>
        </p:nvSpPr>
        <p:spPr>
          <a:xfrm>
            <a:off x="3854860" y="2277695"/>
            <a:ext cx="2982470" cy="1045265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70" baseline="0">
                <a:solidFill>
                  <a:srgbClr val="27251F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7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7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907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635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  <a:lvl6pPr marL="3147618" indent="-28614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8">
                <a:solidFill>
                  <a:schemeClr val="tx1"/>
                </a:solidFill>
                <a:latin typeface="+mn-lt"/>
              </a:defRPr>
            </a:lvl6pPr>
            <a:lvl7pPr marL="3719903" indent="-28614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8">
                <a:solidFill>
                  <a:schemeClr val="tx1"/>
                </a:solidFill>
                <a:latin typeface="+mn-lt"/>
              </a:defRPr>
            </a:lvl7pPr>
            <a:lvl8pPr marL="4292200" indent="-28614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8">
                <a:solidFill>
                  <a:schemeClr val="tx1"/>
                </a:solidFill>
                <a:latin typeface="+mn-lt"/>
              </a:defRPr>
            </a:lvl8pPr>
            <a:lvl9pPr marL="4864491" indent="-28614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8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ru-RU" sz="1213" dirty="0">
                <a:solidFill>
                  <a:schemeClr val="accent1"/>
                </a:solidFill>
              </a:rPr>
              <a:t>             Сокращение</a:t>
            </a:r>
          </a:p>
          <a:p>
            <a:pPr lvl="0"/>
            <a:r>
              <a:rPr lang="ru-RU" sz="1213" dirty="0">
                <a:solidFill>
                  <a:schemeClr val="accent1"/>
                </a:solidFill>
              </a:rPr>
              <a:t>             выбросов в атмосферу</a:t>
            </a:r>
          </a:p>
          <a:p>
            <a:pPr lvl="0"/>
            <a:endParaRPr lang="ru-RU" sz="1213" dirty="0">
              <a:solidFill>
                <a:schemeClr val="accent1"/>
              </a:solidFill>
            </a:endParaRPr>
          </a:p>
          <a:p>
            <a:pPr marL="188989" indent="-188989">
              <a:buFont typeface="Arial" panose="020B0604020202020204" pitchFamily="34" charset="0"/>
              <a:buChar char="•"/>
            </a:pPr>
            <a:r>
              <a:rPr lang="ru-RU" sz="1213" dirty="0">
                <a:ea typeface="Verdana" panose="020B0604030504040204" pitchFamily="34" charset="0"/>
              </a:rPr>
              <a:t>Сокращение удельных выбросов загрязняющих веществ в атмосферный воздух</a:t>
            </a:r>
            <a:endParaRPr lang="ru-RU" sz="1213" dirty="0"/>
          </a:p>
          <a:p>
            <a:endParaRPr lang="ru-RU" sz="1400" kern="0" dirty="0"/>
          </a:p>
        </p:txBody>
      </p:sp>
      <p:sp>
        <p:nvSpPr>
          <p:cNvPr id="10" name="Текст 5"/>
          <p:cNvSpPr txBox="1">
            <a:spLocks/>
          </p:cNvSpPr>
          <p:nvPr/>
        </p:nvSpPr>
        <p:spPr>
          <a:xfrm>
            <a:off x="9662139" y="2237089"/>
            <a:ext cx="3537470" cy="1045265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70" baseline="0">
                <a:solidFill>
                  <a:srgbClr val="27251F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7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7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907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635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  <a:lvl6pPr marL="3147618" indent="-28614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8">
                <a:solidFill>
                  <a:schemeClr val="tx1"/>
                </a:solidFill>
                <a:latin typeface="+mn-lt"/>
              </a:defRPr>
            </a:lvl6pPr>
            <a:lvl7pPr marL="3719903" indent="-28614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8">
                <a:solidFill>
                  <a:schemeClr val="tx1"/>
                </a:solidFill>
                <a:latin typeface="+mn-lt"/>
              </a:defRPr>
            </a:lvl7pPr>
            <a:lvl8pPr marL="4292200" indent="-28614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8">
                <a:solidFill>
                  <a:schemeClr val="tx1"/>
                </a:solidFill>
                <a:latin typeface="+mn-lt"/>
              </a:defRPr>
            </a:lvl8pPr>
            <a:lvl9pPr marL="4864491" indent="-28614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8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ru-RU" sz="1213" dirty="0">
                <a:solidFill>
                  <a:schemeClr val="accent1"/>
                </a:solidFill>
              </a:rPr>
              <a:t>            Управление отходами</a:t>
            </a:r>
          </a:p>
          <a:p>
            <a:pPr lvl="0"/>
            <a:endParaRPr lang="ru-RU" sz="1213" dirty="0">
              <a:solidFill>
                <a:schemeClr val="accent1"/>
              </a:solidFill>
            </a:endParaRPr>
          </a:p>
          <a:p>
            <a:pPr lvl="0"/>
            <a:endParaRPr lang="ru-RU" sz="1213" dirty="0">
              <a:solidFill>
                <a:schemeClr val="accent1"/>
              </a:solidFill>
            </a:endParaRPr>
          </a:p>
          <a:p>
            <a:pPr marL="188989" indent="-188989">
              <a:spcAft>
                <a:spcPts val="661"/>
              </a:spcAft>
              <a:buFont typeface="Arial" panose="020B0604020202020204" pitchFamily="34" charset="0"/>
              <a:buChar char="•"/>
            </a:pPr>
            <a:r>
              <a:rPr lang="ru-RU" sz="1213" dirty="0">
                <a:ea typeface="Verdana" panose="020B0604030504040204" pitchFamily="34" charset="0"/>
              </a:rPr>
              <a:t>Снижение объема отходов, направляемых на полигонное захоронение</a:t>
            </a:r>
          </a:p>
          <a:p>
            <a:pPr marL="188989" indent="-188989">
              <a:spcAft>
                <a:spcPts val="661"/>
              </a:spcAft>
              <a:buFont typeface="Arial" panose="020B0604020202020204" pitchFamily="34" charset="0"/>
              <a:buChar char="•"/>
            </a:pPr>
            <a:r>
              <a:rPr lang="ru-RU" sz="1213" dirty="0">
                <a:ea typeface="Verdana" panose="020B0604030504040204" pitchFamily="34" charset="0"/>
              </a:rPr>
              <a:t>Обеспечение переработки образующихся отходов</a:t>
            </a:r>
          </a:p>
          <a:p>
            <a:pPr marL="188989" indent="-188989">
              <a:buFont typeface="Arial" panose="020B0604020202020204" pitchFamily="34" charset="0"/>
              <a:buChar char="•"/>
            </a:pPr>
            <a:r>
              <a:rPr lang="ru-RU" sz="1213" dirty="0">
                <a:ea typeface="Verdana" panose="020B0604030504040204" pitchFamily="34" charset="0"/>
              </a:rPr>
              <a:t>Вывод из эксплуатации ПХБ-содержащего оборудования</a:t>
            </a:r>
            <a:endParaRPr lang="ru-RU" sz="1213" dirty="0"/>
          </a:p>
        </p:txBody>
      </p:sp>
      <p:sp>
        <p:nvSpPr>
          <p:cNvPr id="11" name="Текст 5"/>
          <p:cNvSpPr txBox="1">
            <a:spLocks/>
          </p:cNvSpPr>
          <p:nvPr/>
        </p:nvSpPr>
        <p:spPr>
          <a:xfrm>
            <a:off x="6928740" y="2252750"/>
            <a:ext cx="2546228" cy="1291381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70" baseline="0">
                <a:solidFill>
                  <a:srgbClr val="27251F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70" baseline="0">
                <a:solidFill>
                  <a:srgbClr val="27251F"/>
                </a:solidFill>
                <a:latin typeface="Verdana" panose="020B0604030504040204" pitchFamily="34" charset="0"/>
              </a:defRPr>
            </a:lvl2pPr>
            <a:lvl3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70" baseline="0">
                <a:solidFill>
                  <a:srgbClr val="27251F"/>
                </a:solidFill>
                <a:latin typeface="Verdana" panose="020B0604030504040204" pitchFamily="34" charset="0"/>
              </a:defRPr>
            </a:lvl3pPr>
            <a:lvl4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907" baseline="0">
                <a:solidFill>
                  <a:srgbClr val="27251F"/>
                </a:solidFill>
                <a:latin typeface="Verdana" panose="020B0604030504040204" pitchFamily="34" charset="0"/>
              </a:defRPr>
            </a:lvl4pPr>
            <a:lvl5pPr marL="0" indent="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635" baseline="0">
                <a:solidFill>
                  <a:srgbClr val="27251F"/>
                </a:solidFill>
                <a:latin typeface="Verdana" panose="020B0604030504040204" pitchFamily="34" charset="0"/>
              </a:defRPr>
            </a:lvl5pPr>
            <a:lvl6pPr marL="3147618" indent="-28614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8">
                <a:solidFill>
                  <a:schemeClr val="tx1"/>
                </a:solidFill>
                <a:latin typeface="+mn-lt"/>
              </a:defRPr>
            </a:lvl6pPr>
            <a:lvl7pPr marL="3719903" indent="-28614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8">
                <a:solidFill>
                  <a:schemeClr val="tx1"/>
                </a:solidFill>
                <a:latin typeface="+mn-lt"/>
              </a:defRPr>
            </a:lvl7pPr>
            <a:lvl8pPr marL="4292200" indent="-28614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8">
                <a:solidFill>
                  <a:schemeClr val="tx1"/>
                </a:solidFill>
                <a:latin typeface="+mn-lt"/>
              </a:defRPr>
            </a:lvl8pPr>
            <a:lvl9pPr marL="4864491" indent="-28614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8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ru-RU" sz="1213" dirty="0">
                <a:solidFill>
                  <a:schemeClr val="accent1"/>
                </a:solidFill>
              </a:rPr>
              <a:t>              Экологическая</a:t>
            </a:r>
          </a:p>
          <a:p>
            <a:pPr lvl="0"/>
            <a:r>
              <a:rPr lang="ru-RU" sz="1213" dirty="0">
                <a:solidFill>
                  <a:schemeClr val="accent1"/>
                </a:solidFill>
              </a:rPr>
              <a:t>              безопасность</a:t>
            </a:r>
          </a:p>
          <a:p>
            <a:pPr lvl="0"/>
            <a:endParaRPr lang="ru-RU" sz="1213" dirty="0">
              <a:solidFill>
                <a:schemeClr val="accent1"/>
              </a:solidFill>
            </a:endParaRPr>
          </a:p>
          <a:p>
            <a:pPr marL="188989" indent="-188989">
              <a:buFont typeface="Arial" panose="020B0604020202020204" pitchFamily="34" charset="0"/>
              <a:buChar char="•"/>
            </a:pPr>
            <a:r>
              <a:rPr lang="ru-RU" sz="1213" dirty="0">
                <a:ea typeface="Verdana" panose="020B0604030504040204" pitchFamily="34" charset="0"/>
              </a:rPr>
              <a:t>Отсутствие экологических аварий</a:t>
            </a:r>
            <a:endParaRPr lang="ru-RU" sz="1213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E0A359-A9E1-478C-9BB4-D38766EBF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9" y="2264148"/>
            <a:ext cx="689627" cy="648777"/>
          </a:xfrm>
          <a:prstGeom prst="roundRect">
            <a:avLst/>
          </a:prstGeo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</p:pic>
      <p:graphicFrame>
        <p:nvGraphicFramePr>
          <p:cNvPr id="16" name="Схема 15"/>
          <p:cNvGraphicFramePr/>
          <p:nvPr/>
        </p:nvGraphicFramePr>
        <p:xfrm>
          <a:off x="437072" y="1216072"/>
          <a:ext cx="11941100" cy="765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B3F5F00-1482-43FF-A4E2-EF2CBC4B2A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000" y="2255447"/>
            <a:ext cx="697196" cy="655898"/>
          </a:xfrm>
          <a:prstGeom prst="roundRect">
            <a:avLst/>
          </a:prstGeo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C0AFD8-6F80-4051-8F15-200E93C5E1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40" y="2268351"/>
            <a:ext cx="669763" cy="630090"/>
          </a:xfrm>
          <a:prstGeom prst="roundRect">
            <a:avLst/>
          </a:prstGeo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9F5F64E-2F7B-4C18-8C40-220017C7D2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39" y="2267473"/>
            <a:ext cx="626502" cy="589390"/>
          </a:xfrm>
          <a:prstGeom prst="roundRect">
            <a:avLst/>
          </a:prstGeo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</p:pic>
      <p:graphicFrame>
        <p:nvGraphicFramePr>
          <p:cNvPr id="22" name="Схема 21"/>
          <p:cNvGraphicFramePr/>
          <p:nvPr/>
        </p:nvGraphicFramePr>
        <p:xfrm>
          <a:off x="437072" y="4580807"/>
          <a:ext cx="11941100" cy="765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3" name="Текст 5"/>
          <p:cNvSpPr>
            <a:spLocks noGrp="1"/>
          </p:cNvSpPr>
          <p:nvPr>
            <p:ph type="body" sz="quarter" idx="15"/>
          </p:nvPr>
        </p:nvSpPr>
        <p:spPr>
          <a:xfrm>
            <a:off x="470392" y="5541921"/>
            <a:ext cx="6444967" cy="1500074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lvl="0"/>
            <a:r>
              <a:rPr lang="ru-RU" sz="1213" b="1" dirty="0">
                <a:solidFill>
                  <a:schemeClr val="accent1"/>
                </a:solidFill>
              </a:rPr>
              <a:t>             </a:t>
            </a:r>
            <a:r>
              <a:rPr lang="ru-RU" sz="1213" b="1" dirty="0" err="1">
                <a:solidFill>
                  <a:schemeClr val="accent1"/>
                </a:solidFill>
              </a:rPr>
              <a:t>Низкоуглеродная</a:t>
            </a:r>
            <a:r>
              <a:rPr lang="ru-RU" sz="1213" b="1" dirty="0">
                <a:solidFill>
                  <a:schemeClr val="accent1"/>
                </a:solidFill>
              </a:rPr>
              <a:t> энергия и  </a:t>
            </a:r>
            <a:r>
              <a:rPr lang="ru-RU" sz="1213" b="1" dirty="0" err="1">
                <a:solidFill>
                  <a:schemeClr val="accent1"/>
                </a:solidFill>
              </a:rPr>
              <a:t>энергоэффективность</a:t>
            </a:r>
            <a:endParaRPr lang="ru-RU" sz="1213" b="1" dirty="0">
              <a:solidFill>
                <a:schemeClr val="accent1"/>
              </a:solidFill>
            </a:endParaRPr>
          </a:p>
          <a:p>
            <a:pPr>
              <a:spcAft>
                <a:spcPts val="661"/>
              </a:spcAft>
            </a:pPr>
            <a:endParaRPr lang="ru-RU" sz="1213" b="1" dirty="0">
              <a:solidFill>
                <a:schemeClr val="accent1"/>
              </a:solidFill>
            </a:endParaRPr>
          </a:p>
          <a:p>
            <a:pPr marL="188989" indent="-188989">
              <a:spcAft>
                <a:spcPts val="661"/>
              </a:spcAft>
              <a:buFont typeface="Arial" panose="020B0604020202020204" pitchFamily="34" charset="0"/>
              <a:buChar char="•"/>
            </a:pPr>
            <a:r>
              <a:rPr lang="ru-RU" sz="1213" dirty="0">
                <a:ea typeface="Verdana" panose="020B0604030504040204" pitchFamily="34" charset="0"/>
              </a:rPr>
              <a:t>Снижение объемов удельного потребления приобретаемых энергоресурсов</a:t>
            </a:r>
          </a:p>
          <a:p>
            <a:pPr marL="188989" indent="-188989">
              <a:spcAft>
                <a:spcPts val="661"/>
              </a:spcAft>
              <a:buFont typeface="Arial" panose="020B0604020202020204" pitchFamily="34" charset="0"/>
              <a:buChar char="•"/>
            </a:pPr>
            <a:r>
              <a:rPr lang="ru-RU" sz="1213" dirty="0">
                <a:ea typeface="Verdana" panose="020B0604030504040204" pitchFamily="34" charset="0"/>
              </a:rPr>
              <a:t>Обеспечение доли </a:t>
            </a:r>
            <a:r>
              <a:rPr lang="ru-RU" sz="1213" dirty="0" err="1">
                <a:ea typeface="Verdana" panose="020B0604030504040204" pitchFamily="34" charset="0"/>
              </a:rPr>
              <a:t>низкоуглеродной</a:t>
            </a:r>
            <a:r>
              <a:rPr lang="ru-RU" sz="1213" dirty="0">
                <a:ea typeface="Verdana" panose="020B0604030504040204" pitchFamily="34" charset="0"/>
              </a:rPr>
              <a:t> энергии</a:t>
            </a:r>
          </a:p>
          <a:p>
            <a:pPr marL="188989" indent="-188989">
              <a:buFont typeface="Arial" panose="020B0604020202020204" pitchFamily="34" charset="0"/>
              <a:buChar char="•"/>
            </a:pPr>
            <a:r>
              <a:rPr lang="ru-RU" sz="1213" dirty="0"/>
              <a:t>Создание линейки </a:t>
            </a:r>
            <a:r>
              <a:rPr lang="ru-RU" sz="1213" dirty="0" err="1"/>
              <a:t>низкоуглеродной</a:t>
            </a:r>
            <a:r>
              <a:rPr lang="ru-RU" sz="1213" dirty="0"/>
              <a:t> и «зеленой» продукции</a:t>
            </a:r>
          </a:p>
        </p:txBody>
      </p:sp>
      <p:sp>
        <p:nvSpPr>
          <p:cNvPr id="24" name="Текст 5"/>
          <p:cNvSpPr>
            <a:spLocks noGrp="1"/>
          </p:cNvSpPr>
          <p:nvPr>
            <p:ph type="body" sz="quarter" idx="15"/>
          </p:nvPr>
        </p:nvSpPr>
        <p:spPr>
          <a:xfrm>
            <a:off x="7036030" y="5618644"/>
            <a:ext cx="4522048" cy="1500074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lvl="0"/>
            <a:r>
              <a:rPr lang="ru-RU" sz="1213" b="1" dirty="0">
                <a:solidFill>
                  <a:schemeClr val="accent1"/>
                </a:solidFill>
              </a:rPr>
              <a:t>             Движение к декарбонизации</a:t>
            </a:r>
          </a:p>
          <a:p>
            <a:pPr>
              <a:spcAft>
                <a:spcPts val="661"/>
              </a:spcAft>
            </a:pPr>
            <a:endParaRPr lang="ru-RU" sz="1213" b="1" dirty="0">
              <a:solidFill>
                <a:schemeClr val="accent1"/>
              </a:solidFill>
            </a:endParaRPr>
          </a:p>
          <a:p>
            <a:pPr marL="188989" indent="-188989">
              <a:spcAft>
                <a:spcPts val="661"/>
              </a:spcAft>
              <a:buFont typeface="Arial" panose="020B0604020202020204" pitchFamily="34" charset="0"/>
              <a:buChar char="•"/>
            </a:pPr>
            <a:r>
              <a:rPr lang="ru-RU" sz="1213" dirty="0">
                <a:ea typeface="Verdana" panose="020B0604030504040204" pitchFamily="34" charset="0"/>
              </a:rPr>
              <a:t>Снижение валовых выбросов парниковых газов</a:t>
            </a:r>
          </a:p>
          <a:p>
            <a:pPr marL="188989" indent="-188989">
              <a:spcAft>
                <a:spcPts val="661"/>
              </a:spcAft>
              <a:buFont typeface="Arial" panose="020B0604020202020204" pitchFamily="34" charset="0"/>
              <a:buChar char="•"/>
            </a:pPr>
            <a:r>
              <a:rPr lang="ru-RU" sz="1213" dirty="0">
                <a:ea typeface="Verdana" panose="020B0604030504040204" pitchFamily="34" charset="0"/>
              </a:rPr>
              <a:t>Разработка Климатической стратегии</a:t>
            </a:r>
          </a:p>
          <a:p>
            <a:pPr marL="188989" indent="-188989">
              <a:buFont typeface="Arial" panose="020B0604020202020204" pitchFamily="34" charset="0"/>
              <a:buChar char="•"/>
            </a:pPr>
            <a:r>
              <a:rPr lang="ru-RU" sz="1213" dirty="0"/>
              <a:t>Озеленение территории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E2FE06F-E59F-4B02-81F8-D6FE7C4E892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030" y="5494470"/>
            <a:ext cx="675943" cy="635903"/>
          </a:xfrm>
          <a:prstGeom prst="roundRect">
            <a:avLst/>
          </a:prstGeo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0AF0D6-A249-40C4-A70F-99FCFBB6969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1" y="5460759"/>
            <a:ext cx="672135" cy="632321"/>
          </a:xfrm>
          <a:prstGeom prst="roundRect">
            <a:avLst/>
          </a:prstGeo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3713730" y="2277695"/>
            <a:ext cx="0" cy="19444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751170" y="2267473"/>
            <a:ext cx="0" cy="19444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9474969" y="2277695"/>
            <a:ext cx="9600" cy="19444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853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30"/>
          <p:cNvSpPr>
            <a:spLocks noGrp="1"/>
          </p:cNvSpPr>
          <p:nvPr>
            <p:ph type="ctrTitle"/>
          </p:nvPr>
        </p:nvSpPr>
        <p:spPr>
          <a:xfrm>
            <a:off x="293576" y="107638"/>
            <a:ext cx="12055972" cy="691200"/>
          </a:xfrm>
        </p:spPr>
        <p:txBody>
          <a:bodyPr/>
          <a:lstStyle/>
          <a:p>
            <a:r>
              <a:rPr lang="ru-RU" sz="2535" kern="1200" dirty="0">
                <a:cs typeface="Calibri" pitchFamily="34" charset="0"/>
              </a:rPr>
              <a:t>Снижение воздействия на водные ресурсы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52757" y="7243354"/>
            <a:ext cx="3135865" cy="251224"/>
          </a:xfrm>
        </p:spPr>
        <p:txBody>
          <a:bodyPr/>
          <a:lstStyle/>
          <a:p>
            <a:pPr defTabSz="914406">
              <a:defRPr/>
            </a:pPr>
            <a:fld id="{0E7D99E1-6EE1-464E-96BA-BEA3E2657485}" type="slidenum">
              <a:rPr lang="ru-RU">
                <a:solidFill>
                  <a:srgbClr val="27251F"/>
                </a:solidFill>
              </a:rPr>
              <a:pPr defTabSz="914406">
                <a:defRPr/>
              </a:pPr>
              <a:t>6</a:t>
            </a:fld>
            <a:endParaRPr lang="ru-RU" dirty="0">
              <a:solidFill>
                <a:srgbClr val="27251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46345" y="1327563"/>
            <a:ext cx="3108712" cy="444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29549">
              <a:lnSpc>
                <a:spcPct val="150000"/>
              </a:lnSpc>
              <a:spcAft>
                <a:spcPts val="661"/>
              </a:spcAft>
              <a:defRPr/>
            </a:pPr>
            <a:r>
              <a:rPr lang="ru-RU" sz="1764" cap="all" dirty="0">
                <a:solidFill>
                  <a:srgbClr val="FF7927"/>
                </a:solidFill>
                <a:latin typeface="Verdana"/>
              </a:rPr>
              <a:t>Крупные проекты: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082" y="789463"/>
            <a:ext cx="6184542" cy="36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61"/>
              </a:spcAft>
            </a:pPr>
            <a:r>
              <a:rPr lang="ru-RU" sz="1764" dirty="0">
                <a:solidFill>
                  <a:schemeClr val="accent6"/>
                </a:solidFill>
              </a:rPr>
              <a:t>КЛЮЧЕВЫЕ ЗАДАЧИ:</a:t>
            </a:r>
          </a:p>
        </p:txBody>
      </p:sp>
      <p:sp>
        <p:nvSpPr>
          <p:cNvPr id="6" name="AutoShape 2" descr="https://rostov-gorod.ru/upload/iblock/4e4/1614515906_124-p-rost-na-belom-fone-160.jpg"/>
          <p:cNvSpPr>
            <a:spLocks noChangeAspect="1" noChangeArrowheads="1"/>
          </p:cNvSpPr>
          <p:nvPr/>
        </p:nvSpPr>
        <p:spPr bwMode="auto">
          <a:xfrm>
            <a:off x="171668" y="-159244"/>
            <a:ext cx="335986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/>
          <a:p>
            <a:endParaRPr lang="ru-RU" sz="1213"/>
          </a:p>
        </p:txBody>
      </p:sp>
      <p:sp>
        <p:nvSpPr>
          <p:cNvPr id="16" name="TextBox 15"/>
          <p:cNvSpPr txBox="1"/>
          <p:nvPr/>
        </p:nvSpPr>
        <p:spPr>
          <a:xfrm>
            <a:off x="1142054" y="3491058"/>
            <a:ext cx="4675886" cy="28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13" dirty="0"/>
          </a:p>
        </p:txBody>
      </p:sp>
      <p:sp>
        <p:nvSpPr>
          <p:cNvPr id="12" name="TextBox 11"/>
          <p:cNvSpPr txBox="1"/>
          <p:nvPr/>
        </p:nvSpPr>
        <p:spPr>
          <a:xfrm>
            <a:off x="188824" y="6005792"/>
            <a:ext cx="6433806" cy="93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64" dirty="0">
                <a:solidFill>
                  <a:schemeClr val="accent6"/>
                </a:solidFill>
              </a:rPr>
              <a:t>ПЕРСПЕКТИВА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ru-RU" sz="1764" dirty="0"/>
              <a:t>Строительство очистных сооружений, АО «ПНТЗ»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ru-RU" sz="1764" dirty="0"/>
              <a:t>Реконструкция водного хозяйства, АО «</a:t>
            </a:r>
            <a:r>
              <a:rPr lang="ru-RU" sz="1764" dirty="0" err="1"/>
              <a:t>СинТЗ</a:t>
            </a:r>
            <a:r>
              <a:rPr lang="ru-RU" sz="1764" dirty="0"/>
              <a:t>»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/>
          <a:srcRect l="2542" t="7564" r="38043" b="55334"/>
          <a:stretch/>
        </p:blipFill>
        <p:spPr>
          <a:xfrm>
            <a:off x="6279176" y="2947059"/>
            <a:ext cx="1354647" cy="82781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/>
          <a:srcRect t="37156" b="18848"/>
          <a:stretch/>
        </p:blipFill>
        <p:spPr>
          <a:xfrm>
            <a:off x="6306211" y="1919627"/>
            <a:ext cx="1355188" cy="833726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7640521" y="2068838"/>
            <a:ext cx="5482956" cy="363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1" indent="-285751" algn="just" defTabSz="829549">
              <a:spcBef>
                <a:spcPts val="600"/>
              </a:spcBef>
              <a:spcAft>
                <a:spcPts val="661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764" dirty="0">
                <a:ln w="0"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AQA </a:t>
            </a:r>
            <a:r>
              <a:rPr lang="ru-RU" sz="1764" dirty="0">
                <a:ln w="0"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ГЕНЕЗИС,  АО «ПНТЗ»       2020 г.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647649" y="3215467"/>
            <a:ext cx="5550286" cy="363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1" indent="-285751" algn="just" defTabSz="829549">
              <a:spcBef>
                <a:spcPts val="600"/>
              </a:spcBef>
              <a:spcAft>
                <a:spcPts val="661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764" dirty="0">
                <a:ln w="0"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AQA </a:t>
            </a:r>
            <a:r>
              <a:rPr lang="ru-RU" sz="1764" dirty="0">
                <a:ln w="0"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КРИСТАЛЛ, АО «ЧТПЗ»     2020 г.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647649" y="4234557"/>
            <a:ext cx="5475829" cy="363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1" indent="-285751" algn="just" defTabSz="829549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764" dirty="0">
                <a:ln w="0"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AQA </a:t>
            </a:r>
            <a:r>
              <a:rPr lang="ru-RU" sz="1764" dirty="0">
                <a:ln w="0"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БАЛАНС, АО «ЧТПЗ» 2023-2024г.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681288" y="6176199"/>
            <a:ext cx="5642131" cy="625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1" indent="-285751" defTabSz="829549">
              <a:spcBef>
                <a:spcPts val="600"/>
              </a:spcBef>
              <a:spcAft>
                <a:spcPts val="661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653" dirty="0">
                <a:ln w="0"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Модернизация биоинженерной системы очистки сточных вод, АО «СТЗ»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670370" y="5055849"/>
            <a:ext cx="5475829" cy="118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1" indent="-285751" defTabSz="829549">
              <a:spcBef>
                <a:spcPts val="600"/>
              </a:spcBef>
              <a:spcAft>
                <a:spcPts val="661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653" dirty="0">
                <a:ln w="0"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Система оборотного водоснабжения комплекса термической обработки труб, АО «СТЗ» (технология «нулевого сброса»)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/>
          <a:srcRect l="6682" t="1789" b="63269"/>
          <a:stretch/>
        </p:blipFill>
        <p:spPr>
          <a:xfrm>
            <a:off x="6306211" y="3971014"/>
            <a:ext cx="1355188" cy="823801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293576" y="1458650"/>
            <a:ext cx="8002857" cy="36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982" indent="-314982">
              <a:spcAft>
                <a:spcPts val="1323"/>
              </a:spcAft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ru-RU" sz="1764" dirty="0"/>
              <a:t>Развитие систем оборотного и повторного водоснабжения</a:t>
            </a:r>
            <a:endParaRPr lang="ru-RU" sz="1764" dirty="0">
              <a:solidFill>
                <a:schemeClr val="accent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6082" y="1120710"/>
            <a:ext cx="6719711" cy="3682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4982" indent="-314982">
              <a:spcAft>
                <a:spcPts val="1323"/>
              </a:spcAft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ru-RU" sz="1764" dirty="0"/>
              <a:t>Сокращение поступления ЗВ в водные объекты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211" y="6132581"/>
            <a:ext cx="1356579" cy="820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8057" t="8987" r="5112" b="17844"/>
          <a:stretch/>
        </p:blipFill>
        <p:spPr>
          <a:xfrm>
            <a:off x="6291069" y="5055849"/>
            <a:ext cx="1356579" cy="82380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47662" y="2624959"/>
            <a:ext cx="5825729" cy="437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rgbClr val="C0C0C0"/>
              </a:buClr>
              <a:buSzPct val="92000"/>
              <a:defRPr/>
            </a:pPr>
            <a:r>
              <a:rPr lang="ru-RU" sz="1323" dirty="0">
                <a:effectLst/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ru-RU" sz="2205" dirty="0"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- 3% </a:t>
            </a:r>
            <a:r>
              <a:rPr lang="ru-RU" sz="1764" dirty="0"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забор воды из водных объектов</a:t>
            </a:r>
            <a:endParaRPr lang="ru-RU" sz="1764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449536" y="1858543"/>
            <a:ext cx="5905459" cy="3967735"/>
            <a:chOff x="380010" y="1749238"/>
            <a:chExt cx="5357325" cy="3599457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380010" y="1749238"/>
              <a:ext cx="5357325" cy="3599457"/>
              <a:chOff x="436941" y="1996272"/>
              <a:chExt cx="5357325" cy="3599457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039119" y="2075771"/>
                <a:ext cx="4071057" cy="396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205" dirty="0"/>
                  <a:t>+12% </a:t>
                </a:r>
                <a:r>
                  <a:rPr lang="ru-RU" sz="1764" dirty="0"/>
                  <a:t>рост производства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79582" y="3226159"/>
                <a:ext cx="4413076" cy="396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eaLnBrk="0" fontAlgn="base" hangingPunct="0">
                  <a:lnSpc>
                    <a:spcPct val="11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C0C0C0"/>
                  </a:buClr>
                  <a:buSzPct val="92000"/>
                  <a:defRPr/>
                </a:pPr>
                <a:r>
                  <a:rPr lang="ru-RU" sz="1323" dirty="0">
                    <a:effectLst/>
                    <a:latin typeface="Verdana" panose="020B0604030504040204" pitchFamily="34" charset="0"/>
                    <a:ea typeface="Verdana" panose="020B0604030504040204" pitchFamily="34" charset="0"/>
                    <a:sym typeface="Wingdings" panose="05000000000000000000" pitchFamily="2" charset="2"/>
                  </a:rPr>
                  <a:t> </a:t>
                </a:r>
                <a:r>
                  <a:rPr lang="ru-RU" sz="2205" dirty="0">
                    <a:ea typeface="Verdan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- 35% </a:t>
                </a:r>
                <a:r>
                  <a:rPr lang="ru-RU" sz="1764" dirty="0">
                    <a:ea typeface="Verdan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сбросы ЗВ в водный объект </a:t>
                </a:r>
                <a:r>
                  <a:rPr lang="ru-RU" sz="1764" dirty="0">
                    <a:effectLst/>
                    <a:latin typeface="Calibri" panose="020F0502020204030204" pitchFamily="34" charset="0"/>
                    <a:ea typeface="Verdan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endParaRPr lang="ru-RU" sz="1764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58939" y="3849333"/>
                <a:ext cx="4319611" cy="67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lnSpc>
                    <a:spcPct val="11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C0C0C0"/>
                  </a:buClr>
                  <a:buSzPct val="92000"/>
                  <a:defRPr/>
                </a:pPr>
                <a:r>
                  <a:rPr lang="ru-RU" sz="2205" dirty="0">
                    <a:effectLst/>
                    <a:latin typeface="Verdana" panose="020B0604030504040204" pitchFamily="34" charset="0"/>
                    <a:ea typeface="Verdana" panose="020B0604030504040204" pitchFamily="34" charset="0"/>
                    <a:sym typeface="Wingdings" panose="05000000000000000000" pitchFamily="2" charset="2"/>
                  </a:rPr>
                  <a:t> </a:t>
                </a:r>
                <a:r>
                  <a:rPr lang="ru-RU" sz="2205" dirty="0">
                    <a:ea typeface="Verdan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-</a:t>
                </a:r>
                <a:r>
                  <a:rPr lang="ru-RU" sz="2205" dirty="0">
                    <a:latin typeface="Calibri" panose="020F0502020204030204" pitchFamily="34" charset="0"/>
                    <a:ea typeface="Verdan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ru-RU" sz="2205" dirty="0">
                    <a:ea typeface="Verdan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21% </a:t>
                </a:r>
                <a:r>
                  <a:rPr lang="ru-RU" sz="1764" dirty="0">
                    <a:ea typeface="Verdan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объем сброса сточных вод в водный объект</a:t>
                </a:r>
                <a:endParaRPr lang="ru-RU" sz="1764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207493" y="4472507"/>
                <a:ext cx="4071057" cy="396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205" dirty="0"/>
                  <a:t>96% </a:t>
                </a:r>
                <a:r>
                  <a:rPr lang="ru-RU" sz="1764" dirty="0"/>
                  <a:t>оборотное водоснабжение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33083" y="5199076"/>
                <a:ext cx="4861183" cy="396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205" dirty="0"/>
                  <a:t>~6 </a:t>
                </a:r>
                <a:r>
                  <a:rPr lang="ru-RU" sz="1764" dirty="0"/>
                  <a:t>млрд руб. затраты на мероприятия </a:t>
                </a:r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8"/>
              <a:srcRect t="-987" b="7482"/>
              <a:stretch/>
            </p:blipFill>
            <p:spPr>
              <a:xfrm>
                <a:off x="436941" y="1996272"/>
                <a:ext cx="649937" cy="435030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7554" y="3152507"/>
                <a:ext cx="401385" cy="524609"/>
              </a:xfrm>
              <a:prstGeom prst="rect">
                <a:avLst/>
              </a:prstGeom>
            </p:spPr>
          </p:pic>
          <p:sp>
            <p:nvSpPr>
              <p:cNvPr id="11" name="Прямоугольник 10"/>
              <p:cNvSpPr/>
              <p:nvPr/>
            </p:nvSpPr>
            <p:spPr>
              <a:xfrm>
                <a:off x="1964832" y="4413531"/>
                <a:ext cx="2092443" cy="334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lnSpc>
                    <a:spcPct val="11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C0C0C0"/>
                  </a:buClr>
                  <a:buSzPct val="92000"/>
                  <a:defRPr/>
                </a:pPr>
                <a:endParaRPr lang="ru-RU" sz="1764" dirty="0"/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10"/>
              <a:srcRect l="53786" t="54564" r="29410" b="11596"/>
              <a:stretch/>
            </p:blipFill>
            <p:spPr>
              <a:xfrm>
                <a:off x="479372" y="4436534"/>
                <a:ext cx="515052" cy="511711"/>
              </a:xfrm>
              <a:prstGeom prst="rect">
                <a:avLst/>
              </a:prstGeom>
            </p:spPr>
          </p:pic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6137" y="3730953"/>
                <a:ext cx="404314" cy="585498"/>
              </a:xfrm>
              <a:prstGeom prst="rect">
                <a:avLst/>
              </a:prstGeom>
            </p:spPr>
          </p:pic>
        </p:grpSp>
        <p:pic>
          <p:nvPicPr>
            <p:cNvPr id="1030" name="Picture 6" descr="https://cdn1.iconfinder.com/data/icons/water-9/100/7-1024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10" y="2321819"/>
              <a:ext cx="584946" cy="584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8" descr="https://cdn2.iconfinder.com/data/icons/currency-rouble-set-1/512/4-102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76" y="5238890"/>
            <a:ext cx="684224" cy="66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997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38" y="2955509"/>
            <a:ext cx="569117" cy="5691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78" y="3476383"/>
            <a:ext cx="523947" cy="64224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52757" y="7243354"/>
            <a:ext cx="3135865" cy="251224"/>
          </a:xfrm>
        </p:spPr>
        <p:txBody>
          <a:bodyPr/>
          <a:lstStyle/>
          <a:p>
            <a:pPr defTabSz="914406">
              <a:defRPr/>
            </a:pPr>
            <a:fld id="{0E7D99E1-6EE1-464E-96BA-BEA3E2657485}" type="slidenum">
              <a:rPr lang="ru-RU">
                <a:solidFill>
                  <a:srgbClr val="27251F"/>
                </a:solidFill>
              </a:rPr>
              <a:pPr defTabSz="914406">
                <a:defRPr/>
              </a:pPr>
              <a:t>7</a:t>
            </a:fld>
            <a:endParaRPr lang="ru-RU" dirty="0">
              <a:solidFill>
                <a:srgbClr val="27251F"/>
              </a:solidFill>
            </a:endParaRPr>
          </a:p>
        </p:txBody>
      </p:sp>
      <p:sp>
        <p:nvSpPr>
          <p:cNvPr id="6" name="AutoShape 2" descr="https://rostov-gorod.ru/upload/iblock/4e4/1614515906_124-p-rost-na-belom-fone-160.jpg"/>
          <p:cNvSpPr>
            <a:spLocks noChangeAspect="1" noChangeArrowheads="1"/>
          </p:cNvSpPr>
          <p:nvPr/>
        </p:nvSpPr>
        <p:spPr bwMode="auto">
          <a:xfrm>
            <a:off x="171668" y="-159244"/>
            <a:ext cx="335986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/>
          <a:p>
            <a:endParaRPr lang="ru-RU" sz="1213"/>
          </a:p>
        </p:txBody>
      </p:sp>
      <p:sp>
        <p:nvSpPr>
          <p:cNvPr id="12" name="TextBox 11"/>
          <p:cNvSpPr txBox="1"/>
          <p:nvPr/>
        </p:nvSpPr>
        <p:spPr>
          <a:xfrm>
            <a:off x="5351004" y="5827880"/>
            <a:ext cx="7975298" cy="1189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50"/>
              </a:lnSpc>
              <a:spcAft>
                <a:spcPts val="661"/>
              </a:spcAft>
            </a:pPr>
            <a:r>
              <a:rPr lang="ru-RU" sz="1709" dirty="0">
                <a:solidFill>
                  <a:schemeClr val="accent6"/>
                </a:solidFill>
              </a:rPr>
              <a:t>                                      ПЕРСПЕКТИВА:</a:t>
            </a:r>
          </a:p>
          <a:p>
            <a:pPr marL="314982" indent="-3149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ru-RU" sz="1598" dirty="0"/>
              <a:t>Проект АО «ПНТЗ» по модернизации газоочистки ЭСПЦ</a:t>
            </a:r>
          </a:p>
          <a:p>
            <a:pPr marL="314982" indent="-3149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ru-RU" sz="1598" dirty="0"/>
              <a:t>Завершение работ по модернизации оборудования, АО «ЧТПЗ»</a:t>
            </a:r>
          </a:p>
          <a:p>
            <a:pPr marL="314982" indent="-3149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ru-RU" sz="1598" dirty="0"/>
              <a:t>Проекты по снижению шумовой нагрузки - АО «</a:t>
            </a:r>
            <a:r>
              <a:rPr lang="ru-RU" sz="1543" dirty="0"/>
              <a:t>ПНТЗ</a:t>
            </a:r>
            <a:r>
              <a:rPr lang="ru-RU" sz="1598" dirty="0"/>
              <a:t>», АО «</a:t>
            </a:r>
            <a:r>
              <a:rPr lang="ru-RU" sz="1543" dirty="0"/>
              <a:t>СТЗ»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289812" y="689375"/>
            <a:ext cx="9708632" cy="1264053"/>
            <a:chOff x="262752" y="625389"/>
            <a:chExt cx="8807495" cy="1146726"/>
          </a:xfrm>
        </p:grpSpPr>
        <p:sp>
          <p:nvSpPr>
            <p:cNvPr id="4" name="TextBox 3"/>
            <p:cNvSpPr txBox="1"/>
            <p:nvPr/>
          </p:nvSpPr>
          <p:spPr>
            <a:xfrm>
              <a:off x="266167" y="625389"/>
              <a:ext cx="5610504" cy="326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61"/>
                </a:spcAft>
              </a:pPr>
              <a:r>
                <a:rPr lang="ru-RU" sz="1709" dirty="0">
                  <a:solidFill>
                    <a:schemeClr val="accent6"/>
                  </a:solidFill>
                </a:rPr>
                <a:t>КЛЮЧЕВЫЕ ЗАДАЧИ: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62752" y="976369"/>
              <a:ext cx="8807495" cy="795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4982" indent="-31498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Font typeface="Wingdings" panose="05000000000000000000" pitchFamily="2" charset="2"/>
                <a:buChar char="v"/>
              </a:pPr>
              <a:r>
                <a:rPr lang="ru-RU" sz="1700" dirty="0"/>
                <a:t>Минимизация воздействия на атмосферный воздух</a:t>
              </a:r>
            </a:p>
            <a:p>
              <a:pPr marL="314982" indent="-31498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Font typeface="Wingdings" panose="05000000000000000000" pitchFamily="2" charset="2"/>
                <a:buChar char="v"/>
              </a:pPr>
              <a:r>
                <a:rPr lang="ru-RU" sz="1700" dirty="0"/>
                <a:t>Сокращение удельных выбросов ЗВ при развивающемся производстве</a:t>
              </a:r>
            </a:p>
            <a:p>
              <a:pPr marL="314982" indent="-31498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Font typeface="Wingdings" panose="05000000000000000000" pitchFamily="2" charset="2"/>
                <a:buChar char="v"/>
              </a:pPr>
              <a:r>
                <a:rPr lang="ru-RU" sz="1700" dirty="0"/>
                <a:t>Сокращение выбросов ЗВ </a:t>
              </a:r>
              <a:r>
                <a:rPr lang="en-US" sz="1700" dirty="0"/>
                <a:t>I </a:t>
              </a:r>
              <a:r>
                <a:rPr lang="ru-RU" sz="1700" dirty="0"/>
                <a:t>и </a:t>
              </a:r>
              <a:r>
                <a:rPr lang="en-US" sz="1700" dirty="0"/>
                <a:t>II</a:t>
              </a:r>
              <a:r>
                <a:rPr lang="ru-RU" sz="1700" dirty="0"/>
                <a:t> класса опасности</a:t>
              </a:r>
            </a:p>
          </p:txBody>
        </p:sp>
      </p:grpSp>
      <p:sp>
        <p:nvSpPr>
          <p:cNvPr id="37" name="Заголовок 14"/>
          <p:cNvSpPr txBox="1">
            <a:spLocks/>
          </p:cNvSpPr>
          <p:nvPr/>
        </p:nvSpPr>
        <p:spPr bwMode="auto">
          <a:xfrm>
            <a:off x="293576" y="22139"/>
            <a:ext cx="11901768" cy="6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369" tIns="50184" rIns="100369" bIns="5018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359" b="1" baseline="0">
                <a:solidFill>
                  <a:srgbClr val="27251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587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587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587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587">
                <a:solidFill>
                  <a:schemeClr val="tx2"/>
                </a:solidFill>
                <a:latin typeface="Arial" pitchFamily="34" charset="0"/>
              </a:defRPr>
            </a:lvl5pPr>
            <a:lvl6pPr marL="572292" algn="ctr" rtl="0" fontAlgn="base">
              <a:spcBef>
                <a:spcPct val="0"/>
              </a:spcBef>
              <a:spcAft>
                <a:spcPct val="0"/>
              </a:spcAft>
              <a:defRPr sz="5587">
                <a:solidFill>
                  <a:schemeClr val="tx2"/>
                </a:solidFill>
                <a:latin typeface="Arial" pitchFamily="34" charset="0"/>
              </a:defRPr>
            </a:lvl6pPr>
            <a:lvl7pPr marL="1144585" algn="ctr" rtl="0" fontAlgn="base">
              <a:spcBef>
                <a:spcPct val="0"/>
              </a:spcBef>
              <a:spcAft>
                <a:spcPct val="0"/>
              </a:spcAft>
              <a:defRPr sz="5587">
                <a:solidFill>
                  <a:schemeClr val="tx2"/>
                </a:solidFill>
                <a:latin typeface="Arial" pitchFamily="34" charset="0"/>
              </a:defRPr>
            </a:lvl7pPr>
            <a:lvl8pPr marL="1716875" algn="ctr" rtl="0" fontAlgn="base">
              <a:spcBef>
                <a:spcPct val="0"/>
              </a:spcBef>
              <a:spcAft>
                <a:spcPct val="0"/>
              </a:spcAft>
              <a:defRPr sz="5587">
                <a:solidFill>
                  <a:schemeClr val="tx2"/>
                </a:solidFill>
                <a:latin typeface="Arial" pitchFamily="34" charset="0"/>
              </a:defRPr>
            </a:lvl8pPr>
            <a:lvl9pPr marL="2289168" algn="ctr" rtl="0" fontAlgn="base">
              <a:spcBef>
                <a:spcPct val="0"/>
              </a:spcBef>
              <a:spcAft>
                <a:spcPct val="0"/>
              </a:spcAft>
              <a:defRPr sz="5587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829549">
              <a:defRPr/>
            </a:pPr>
            <a:r>
              <a:rPr lang="ru-RU" sz="2535" dirty="0">
                <a:cs typeface="Calibri" pitchFamily="34" charset="0"/>
              </a:rPr>
              <a:t>Охрана </a:t>
            </a:r>
            <a:r>
              <a:rPr lang="ru-RU" sz="2535" dirty="0">
                <a:solidFill>
                  <a:schemeClr val="tx1"/>
                </a:solidFill>
              </a:rPr>
              <a:t>атмосферного воздуха</a:t>
            </a:r>
            <a:endParaRPr lang="ru-RU" sz="2535" kern="0" dirty="0">
              <a:solidFill>
                <a:schemeClr val="tx1"/>
              </a:solidFill>
              <a:latin typeface="Verdana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61735" y="1757867"/>
            <a:ext cx="3108712" cy="433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29549">
              <a:lnSpc>
                <a:spcPct val="150000"/>
              </a:lnSpc>
              <a:spcAft>
                <a:spcPts val="661"/>
              </a:spcAft>
              <a:defRPr/>
            </a:pPr>
            <a:r>
              <a:rPr lang="ru-RU" sz="1709" cap="all" dirty="0">
                <a:solidFill>
                  <a:srgbClr val="FF7927"/>
                </a:solidFill>
                <a:latin typeface="Verdana"/>
              </a:rPr>
              <a:t>Крупные проекты: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89812" y="2054291"/>
            <a:ext cx="1747594" cy="359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9" dirty="0">
                <a:solidFill>
                  <a:schemeClr val="accent6"/>
                </a:solidFill>
              </a:rPr>
              <a:t>ПОКАЗАТЕЛИ: </a:t>
            </a:r>
            <a:endParaRPr lang="ru-RU" sz="1709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393" y="2204209"/>
            <a:ext cx="1127147" cy="85541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6172501" y="2187875"/>
            <a:ext cx="6873119" cy="797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549">
              <a:spcBef>
                <a:spcPts val="200"/>
              </a:spcBef>
              <a:spcAft>
                <a:spcPts val="200"/>
              </a:spcAft>
              <a:buSzPct val="100000"/>
            </a:pPr>
            <a:r>
              <a:rPr lang="ru-RU" sz="1433" kern="0" dirty="0">
                <a:solidFill>
                  <a:srgbClr val="27251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• </a:t>
            </a:r>
            <a:r>
              <a:rPr lang="ru-RU" sz="1433" kern="0" dirty="0">
                <a:solidFill>
                  <a:srgbClr val="27251F"/>
                </a:solidFill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АО «ЧТПЗ» - в рамках участия в проекте «Чистый воздух» реализуется комплексная модернизация газоочистного оборудования 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458890" y="2947862"/>
            <a:ext cx="5651315" cy="1044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49">
              <a:spcBef>
                <a:spcPts val="200"/>
              </a:spcBef>
              <a:spcAft>
                <a:spcPts val="200"/>
              </a:spcAft>
              <a:buSzPct val="100000"/>
            </a:pPr>
            <a:r>
              <a:rPr lang="ru-RU" sz="1433" kern="0" dirty="0">
                <a:solidFill>
                  <a:srgbClr val="27251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• </a:t>
            </a:r>
            <a:r>
              <a:rPr lang="ru-RU" sz="1433" kern="0" dirty="0">
                <a:solidFill>
                  <a:srgbClr val="27251F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АО «СТЗ» - запущена в эксплуатацию аспирационная система дробильно-сортировочного комплекса. </a:t>
            </a:r>
            <a:r>
              <a:rPr lang="ru-RU" sz="1433" kern="0" dirty="0">
                <a:solidFill>
                  <a:srgbClr val="27251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•</a:t>
            </a:r>
            <a:r>
              <a:rPr lang="ru-RU" sz="1433" kern="0" dirty="0">
                <a:solidFill>
                  <a:srgbClr val="27251F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Модернизирована газоочистная установка </a:t>
            </a:r>
            <a:r>
              <a:rPr lang="ru-RU" sz="1433" kern="0" dirty="0" err="1">
                <a:solidFill>
                  <a:srgbClr val="27251F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известеобжигательной</a:t>
            </a:r>
            <a:r>
              <a:rPr lang="ru-RU" sz="1433" kern="0" dirty="0">
                <a:solidFill>
                  <a:srgbClr val="27251F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печи №1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209050" y="3976248"/>
            <a:ext cx="724295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29549">
              <a:spcBef>
                <a:spcPts val="200"/>
              </a:spcBef>
              <a:spcAft>
                <a:spcPts val="200"/>
              </a:spcAft>
              <a:buSzPct val="100000"/>
            </a:pPr>
            <a:r>
              <a:rPr lang="ru-RU" sz="1433" kern="0" dirty="0">
                <a:solidFill>
                  <a:srgbClr val="27251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•</a:t>
            </a:r>
            <a:r>
              <a:rPr lang="ru-RU" sz="1433" kern="0" dirty="0">
                <a:solidFill>
                  <a:srgbClr val="27251F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АО «ТАГМЕТ» и АО «СТЗ» - внедрена система дожигания вредных выбросов 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409815" y="4558818"/>
            <a:ext cx="5472248" cy="797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29549">
              <a:spcBef>
                <a:spcPts val="200"/>
              </a:spcBef>
              <a:spcAft>
                <a:spcPts val="200"/>
              </a:spcAft>
              <a:buSzPct val="100000"/>
            </a:pPr>
            <a:r>
              <a:rPr lang="ru-RU" sz="1433" kern="0" dirty="0">
                <a:solidFill>
                  <a:srgbClr val="27251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•</a:t>
            </a:r>
            <a:r>
              <a:rPr lang="ru-RU" sz="1433" kern="0" dirty="0">
                <a:solidFill>
                  <a:srgbClr val="27251F"/>
                </a:solidFill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АО «ПНТЗ» - реализуется программа «Атмосфера» по модернизации газоочистного оборудования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502" y="5146927"/>
            <a:ext cx="1161548" cy="848949"/>
          </a:xfrm>
          <a:prstGeom prst="rect">
            <a:avLst/>
          </a:prstGeom>
        </p:spPr>
      </p:pic>
      <p:sp>
        <p:nvSpPr>
          <p:cNvPr id="33" name="Текст 15"/>
          <p:cNvSpPr>
            <a:spLocks noGrp="1"/>
          </p:cNvSpPr>
          <p:nvPr>
            <p:ph type="body" sz="quarter" idx="13"/>
          </p:nvPr>
        </p:nvSpPr>
        <p:spPr>
          <a:xfrm>
            <a:off x="6130361" y="5441344"/>
            <a:ext cx="6858262" cy="517314"/>
          </a:xfrm>
        </p:spPr>
        <p:txBody>
          <a:bodyPr/>
          <a:lstStyle/>
          <a:p>
            <a:pPr algn="just" defTabSz="829549" eaLnBrk="0" hangingPunct="0">
              <a:spcBef>
                <a:spcPts val="392"/>
              </a:spcBef>
              <a:spcAft>
                <a:spcPts val="545"/>
              </a:spcAft>
              <a:buSzPct val="100000"/>
            </a:pPr>
            <a:r>
              <a:rPr lang="ru-RU" sz="1433" dirty="0">
                <a:solidFill>
                  <a:srgbClr val="221C1C"/>
                </a:solidFill>
                <a:latin typeface="Century Gothic" panose="020B0502020202020204" pitchFamily="34" charset="0"/>
              </a:rPr>
              <a:t>• </a:t>
            </a:r>
            <a:r>
              <a:rPr lang="ru-RU" sz="1433" dirty="0">
                <a:solidFill>
                  <a:srgbClr val="221C1C"/>
                </a:solidFill>
                <a:latin typeface="Verdana"/>
              </a:rPr>
              <a:t>Мероприятия по </a:t>
            </a:r>
            <a:r>
              <a:rPr lang="ru-RU" sz="1433" b="1" dirty="0">
                <a:solidFill>
                  <a:srgbClr val="221C1C"/>
                </a:solidFill>
                <a:latin typeface="Verdana"/>
              </a:rPr>
              <a:t>снижению шума, АО «ТАГМЕТ», АО «СТЗ» </a:t>
            </a:r>
            <a:r>
              <a:rPr lang="ru-RU" sz="1433" dirty="0">
                <a:solidFill>
                  <a:srgbClr val="221C1C"/>
                </a:solidFill>
                <a:latin typeface="Verdana"/>
              </a:rPr>
              <a:t>и </a:t>
            </a:r>
            <a:r>
              <a:rPr lang="ru-RU" sz="1433" b="1" dirty="0">
                <a:solidFill>
                  <a:srgbClr val="221C1C"/>
                </a:solidFill>
                <a:latin typeface="Verdana"/>
              </a:rPr>
              <a:t>АО </a:t>
            </a:r>
            <a:r>
              <a:rPr lang="ru-RU" sz="1433" dirty="0">
                <a:solidFill>
                  <a:srgbClr val="221C1C"/>
                </a:solidFill>
                <a:latin typeface="Verdana"/>
              </a:rPr>
              <a:t>«</a:t>
            </a:r>
            <a:r>
              <a:rPr lang="ru-RU" sz="1433" b="1" dirty="0">
                <a:solidFill>
                  <a:srgbClr val="221C1C"/>
                </a:solidFill>
                <a:latin typeface="Verdana"/>
              </a:rPr>
              <a:t>ПНТЗ»</a:t>
            </a:r>
            <a:endParaRPr lang="ru-RU" sz="1433" b="1" dirty="0">
              <a:ea typeface="Verdana" panose="020B060403050404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28399" y="5076680"/>
            <a:ext cx="441892" cy="2102704"/>
            <a:chOff x="460375" y="4456527"/>
            <a:chExt cx="400876" cy="1907535"/>
          </a:xfrm>
        </p:grpSpPr>
        <p:sp>
          <p:nvSpPr>
            <p:cNvPr id="36" name="Овал 35"/>
            <p:cNvSpPr/>
            <p:nvPr/>
          </p:nvSpPr>
          <p:spPr>
            <a:xfrm>
              <a:off x="460375" y="4456527"/>
              <a:ext cx="400876" cy="400876"/>
            </a:xfrm>
            <a:prstGeom prst="ellipse">
              <a:avLst/>
            </a:prstGeom>
            <a:blipFill rotWithShape="0"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Овал 37"/>
            <p:cNvSpPr/>
            <p:nvPr/>
          </p:nvSpPr>
          <p:spPr>
            <a:xfrm>
              <a:off x="460375" y="4971164"/>
              <a:ext cx="400876" cy="400876"/>
            </a:xfrm>
            <a:prstGeom prst="ellipse">
              <a:avLst/>
            </a:prstGeom>
            <a:blipFill rotWithShape="0"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Овал 38"/>
            <p:cNvSpPr/>
            <p:nvPr/>
          </p:nvSpPr>
          <p:spPr>
            <a:xfrm>
              <a:off x="460375" y="5448549"/>
              <a:ext cx="400876" cy="400876"/>
            </a:xfrm>
            <a:prstGeom prst="ellipse">
              <a:avLst/>
            </a:prstGeom>
            <a:blipFill rotWithShape="0">
              <a:blip r:embed="rId9"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Овал 43"/>
            <p:cNvSpPr/>
            <p:nvPr/>
          </p:nvSpPr>
          <p:spPr>
            <a:xfrm>
              <a:off x="460375" y="5963186"/>
              <a:ext cx="400876" cy="400876"/>
            </a:xfrm>
            <a:prstGeom prst="ellipse">
              <a:avLst/>
            </a:prstGeom>
            <a:blipFill rotWithShape="0">
              <a:blip r:embed="rId10"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1" name="Прямоугольник 10"/>
          <p:cNvSpPr/>
          <p:nvPr/>
        </p:nvSpPr>
        <p:spPr>
          <a:xfrm>
            <a:off x="339662" y="4698942"/>
            <a:ext cx="1922321" cy="359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9" dirty="0">
                <a:solidFill>
                  <a:schemeClr val="accent6"/>
                </a:solidFill>
              </a:rPr>
              <a:t>КОМПЛЕКС МЕР: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/>
          <a:srcRect l="12068" t="6115" r="9608" b="10196"/>
          <a:stretch/>
        </p:blipFill>
        <p:spPr>
          <a:xfrm>
            <a:off x="6282670" y="3025166"/>
            <a:ext cx="1127147" cy="8470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2669" y="4568291"/>
            <a:ext cx="1127147" cy="78023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51" r="8994"/>
          <a:stretch/>
        </p:blipFill>
        <p:spPr>
          <a:xfrm>
            <a:off x="5060046" y="3907957"/>
            <a:ext cx="1136463" cy="854254"/>
          </a:xfrm>
          <a:prstGeom prst="rect">
            <a:avLst/>
          </a:prstGeom>
        </p:spPr>
      </p:pic>
      <p:sp>
        <p:nvSpPr>
          <p:cNvPr id="34" name="Текст 17"/>
          <p:cNvSpPr>
            <a:spLocks noGrp="1"/>
          </p:cNvSpPr>
          <p:nvPr>
            <p:ph type="body" sz="quarter" idx="15"/>
          </p:nvPr>
        </p:nvSpPr>
        <p:spPr>
          <a:xfrm>
            <a:off x="943039" y="5013789"/>
            <a:ext cx="4412832" cy="2170117"/>
          </a:xfrm>
        </p:spPr>
        <p:txBody>
          <a:bodyPr/>
          <a:lstStyle/>
          <a:p>
            <a:pPr>
              <a:spcAft>
                <a:spcPts val="1653"/>
              </a:spcAft>
            </a:pPr>
            <a:r>
              <a:rPr lang="ru-RU" sz="1598" dirty="0">
                <a:solidFill>
                  <a:schemeClr val="tx1"/>
                </a:solidFill>
              </a:rPr>
              <a:t>Модернизация ПГУ</a:t>
            </a:r>
          </a:p>
          <a:p>
            <a:pPr defTabSz="1390737" fontAlgn="auto">
              <a:spcBef>
                <a:spcPts val="0"/>
              </a:spcBef>
              <a:spcAft>
                <a:spcPts val="1653"/>
              </a:spcAft>
            </a:pPr>
            <a:r>
              <a:rPr lang="ru-RU" sz="1598" kern="1200" dirty="0">
                <a:latin typeface="Verdana"/>
              </a:rPr>
              <a:t>Обеспечение эффективной эксплуатации</a:t>
            </a:r>
          </a:p>
          <a:p>
            <a:pPr defTabSz="1390737" fontAlgn="auto">
              <a:spcBef>
                <a:spcPts val="0"/>
              </a:spcBef>
              <a:spcAft>
                <a:spcPts val="1653"/>
              </a:spcAft>
            </a:pPr>
            <a:r>
              <a:rPr lang="ru-RU" sz="1598" kern="1200" dirty="0">
                <a:latin typeface="Verdana"/>
              </a:rPr>
              <a:t>Реализация необходимых мер при НМУ</a:t>
            </a:r>
          </a:p>
          <a:p>
            <a:pPr defTabSz="1390737" fontAlgn="auto">
              <a:spcBef>
                <a:spcPts val="0"/>
              </a:spcBef>
              <a:spcAft>
                <a:spcPts val="1653"/>
              </a:spcAft>
            </a:pPr>
            <a:r>
              <a:rPr lang="ru-RU" sz="1598" kern="1200" dirty="0">
                <a:latin typeface="Verdana"/>
              </a:rPr>
              <a:t>Организация улавливания неорганизованных выбросов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41" name="Picture 8" descr="https://cdn2.iconfinder.com/data/icons/currency-rouble-set-1/512/4-1024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08" y="4117408"/>
            <a:ext cx="604271" cy="6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002355" y="4078637"/>
            <a:ext cx="5358554" cy="70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5" dirty="0"/>
              <a:t>~1,7 </a:t>
            </a:r>
            <a:r>
              <a:rPr lang="ru-RU" sz="1764" dirty="0"/>
              <a:t>млрд руб. затраты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764" dirty="0"/>
              <a:t>на мероприятия 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67" y="2327699"/>
            <a:ext cx="534891" cy="65565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25682" y="2451901"/>
            <a:ext cx="3812446" cy="437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rgbClr val="C0C0C0"/>
              </a:buClr>
              <a:buSzPct val="92000"/>
              <a:defRPr/>
            </a:pPr>
            <a:r>
              <a:rPr lang="ru-RU" sz="1323" dirty="0">
                <a:effectLst/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ru-RU" sz="2205" dirty="0"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- 8% </a:t>
            </a:r>
            <a:r>
              <a:rPr lang="ru-RU" sz="1764" dirty="0"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удельные выбросы ЗВ</a:t>
            </a:r>
            <a:endParaRPr lang="ru-RU" sz="1764" dirty="0"/>
          </a:p>
        </p:txBody>
      </p:sp>
      <p:sp>
        <p:nvSpPr>
          <p:cNvPr id="40" name="TextBox 39"/>
          <p:cNvSpPr txBox="1"/>
          <p:nvPr/>
        </p:nvSpPr>
        <p:spPr>
          <a:xfrm>
            <a:off x="808055" y="3603663"/>
            <a:ext cx="4653035" cy="437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rgbClr val="C0C0C0"/>
              </a:buClr>
              <a:buSzPct val="92000"/>
              <a:defRPr/>
            </a:pPr>
            <a:r>
              <a:rPr lang="ru-RU" sz="1323" dirty="0">
                <a:effectLst/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ru-RU" sz="2205" dirty="0"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- 91% </a:t>
            </a:r>
            <a:r>
              <a:rPr lang="ru-RU" sz="1764" dirty="0"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фенол и формальдегид</a:t>
            </a:r>
            <a:endParaRPr lang="ru-RU" sz="1764" dirty="0"/>
          </a:p>
        </p:txBody>
      </p:sp>
      <p:sp>
        <p:nvSpPr>
          <p:cNvPr id="42" name="TextBox 41"/>
          <p:cNvSpPr txBox="1"/>
          <p:nvPr/>
        </p:nvSpPr>
        <p:spPr>
          <a:xfrm>
            <a:off x="725220" y="2964825"/>
            <a:ext cx="4625783" cy="437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rgbClr val="C0C0C0"/>
              </a:buClr>
              <a:buSzPct val="92000"/>
              <a:defRPr/>
            </a:pPr>
            <a:r>
              <a:rPr lang="ru-RU" sz="1323" dirty="0">
                <a:effectLst/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ru-RU" sz="2205" dirty="0"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lang="ru-RU" sz="1764" dirty="0"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до</a:t>
            </a:r>
            <a:r>
              <a:rPr lang="ru-RU" sz="2205" dirty="0"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12 </a:t>
            </a:r>
            <a:r>
              <a:rPr lang="ru-RU" sz="1764" dirty="0" err="1"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дБА</a:t>
            </a:r>
            <a:r>
              <a:rPr lang="ru-RU" sz="1764" dirty="0"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уровень шума</a:t>
            </a:r>
            <a:endParaRPr lang="ru-RU" sz="1764" dirty="0"/>
          </a:p>
        </p:txBody>
      </p:sp>
    </p:spTree>
    <p:extLst>
      <p:ext uri="{BB962C8B-B14F-4D97-AF65-F5344CB8AC3E}">
        <p14:creationId xmlns:p14="http://schemas.microsoft.com/office/powerpoint/2010/main" val="3292528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880" y="5420336"/>
            <a:ext cx="1563641" cy="13166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6498" y="4379395"/>
            <a:ext cx="1418146" cy="145980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>
              <a:defRPr/>
            </a:pPr>
            <a:fld id="{0E7D99E1-6EE1-464E-96BA-BEA3E2657485}" type="slidenum">
              <a:rPr lang="ru-RU">
                <a:solidFill>
                  <a:srgbClr val="27251F"/>
                </a:solidFill>
              </a:rPr>
              <a:pPr defTabSz="914406">
                <a:defRPr/>
              </a:pPr>
              <a:t>8</a:t>
            </a:fld>
            <a:endParaRPr lang="ru-RU" dirty="0">
              <a:solidFill>
                <a:srgbClr val="27251F"/>
              </a:solidFill>
            </a:endParaRPr>
          </a:p>
        </p:txBody>
      </p:sp>
      <p:sp>
        <p:nvSpPr>
          <p:cNvPr id="21" name="Заголовок 14"/>
          <p:cNvSpPr txBox="1">
            <a:spLocks/>
          </p:cNvSpPr>
          <p:nvPr/>
        </p:nvSpPr>
        <p:spPr bwMode="auto">
          <a:xfrm>
            <a:off x="284641" y="248022"/>
            <a:ext cx="11901768" cy="57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369" tIns="50184" rIns="100369" bIns="5018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359" b="1" baseline="0">
                <a:solidFill>
                  <a:srgbClr val="27251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587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587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587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587">
                <a:solidFill>
                  <a:schemeClr val="tx2"/>
                </a:solidFill>
                <a:latin typeface="Arial" pitchFamily="34" charset="0"/>
              </a:defRPr>
            </a:lvl5pPr>
            <a:lvl6pPr marL="572292" algn="ctr" rtl="0" fontAlgn="base">
              <a:spcBef>
                <a:spcPct val="0"/>
              </a:spcBef>
              <a:spcAft>
                <a:spcPct val="0"/>
              </a:spcAft>
              <a:defRPr sz="5587">
                <a:solidFill>
                  <a:schemeClr val="tx2"/>
                </a:solidFill>
                <a:latin typeface="Arial" pitchFamily="34" charset="0"/>
              </a:defRPr>
            </a:lvl6pPr>
            <a:lvl7pPr marL="1144585" algn="ctr" rtl="0" fontAlgn="base">
              <a:spcBef>
                <a:spcPct val="0"/>
              </a:spcBef>
              <a:spcAft>
                <a:spcPct val="0"/>
              </a:spcAft>
              <a:defRPr sz="5587">
                <a:solidFill>
                  <a:schemeClr val="tx2"/>
                </a:solidFill>
                <a:latin typeface="Arial" pitchFamily="34" charset="0"/>
              </a:defRPr>
            </a:lvl7pPr>
            <a:lvl8pPr marL="1716875" algn="ctr" rtl="0" fontAlgn="base">
              <a:spcBef>
                <a:spcPct val="0"/>
              </a:spcBef>
              <a:spcAft>
                <a:spcPct val="0"/>
              </a:spcAft>
              <a:defRPr sz="5587">
                <a:solidFill>
                  <a:schemeClr val="tx2"/>
                </a:solidFill>
                <a:latin typeface="Arial" pitchFamily="34" charset="0"/>
              </a:defRPr>
            </a:lvl8pPr>
            <a:lvl9pPr marL="2289168" algn="ctr" rtl="0" fontAlgn="base">
              <a:spcBef>
                <a:spcPct val="0"/>
              </a:spcBef>
              <a:spcAft>
                <a:spcPct val="0"/>
              </a:spcAft>
              <a:defRPr sz="5587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829549">
              <a:defRPr/>
            </a:pPr>
            <a:r>
              <a:rPr lang="ru-RU" sz="1984" dirty="0">
                <a:solidFill>
                  <a:schemeClr val="tx1"/>
                </a:solidFill>
              </a:rPr>
              <a:t>Участие в федеральном проекте «Чистый воздух» - АО «ЧТПЗ»</a:t>
            </a:r>
            <a:endParaRPr lang="ru-RU" sz="1984" kern="0" dirty="0">
              <a:solidFill>
                <a:schemeClr val="tx1"/>
              </a:solidFill>
              <a:latin typeface="Verdan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70945" y="2057016"/>
            <a:ext cx="2344113" cy="36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64" dirty="0">
                <a:solidFill>
                  <a:schemeClr val="accent6"/>
                </a:solidFill>
              </a:rPr>
              <a:t>МЕРОПРИЯТИЯ: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290277" y="970123"/>
            <a:ext cx="3463974" cy="1027674"/>
            <a:chOff x="234155" y="651453"/>
            <a:chExt cx="3142454" cy="932287"/>
          </a:xfrm>
        </p:grpSpPr>
        <p:sp>
          <p:nvSpPr>
            <p:cNvPr id="17" name="Полилиния 16"/>
            <p:cNvSpPr/>
            <p:nvPr/>
          </p:nvSpPr>
          <p:spPr>
            <a:xfrm>
              <a:off x="234155" y="651453"/>
              <a:ext cx="3142212" cy="926658"/>
            </a:xfrm>
            <a:custGeom>
              <a:avLst/>
              <a:gdLst>
                <a:gd name="connsiteX0" fmla="*/ 0 w 3142212"/>
                <a:gd name="connsiteY0" fmla="*/ 199583 h 1995834"/>
                <a:gd name="connsiteX1" fmla="*/ 199583 w 3142212"/>
                <a:gd name="connsiteY1" fmla="*/ 0 h 1995834"/>
                <a:gd name="connsiteX2" fmla="*/ 2942629 w 3142212"/>
                <a:gd name="connsiteY2" fmla="*/ 0 h 1995834"/>
                <a:gd name="connsiteX3" fmla="*/ 3142212 w 3142212"/>
                <a:gd name="connsiteY3" fmla="*/ 199583 h 1995834"/>
                <a:gd name="connsiteX4" fmla="*/ 3142212 w 3142212"/>
                <a:gd name="connsiteY4" fmla="*/ 1796251 h 1995834"/>
                <a:gd name="connsiteX5" fmla="*/ 2942629 w 3142212"/>
                <a:gd name="connsiteY5" fmla="*/ 1995834 h 1995834"/>
                <a:gd name="connsiteX6" fmla="*/ 199583 w 3142212"/>
                <a:gd name="connsiteY6" fmla="*/ 1995834 h 1995834"/>
                <a:gd name="connsiteX7" fmla="*/ 0 w 3142212"/>
                <a:gd name="connsiteY7" fmla="*/ 1796251 h 1995834"/>
                <a:gd name="connsiteX8" fmla="*/ 0 w 3142212"/>
                <a:gd name="connsiteY8" fmla="*/ 199583 h 199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2212" h="1995834">
                  <a:moveTo>
                    <a:pt x="0" y="199583"/>
                  </a:moveTo>
                  <a:cubicBezTo>
                    <a:pt x="0" y="89356"/>
                    <a:pt x="89356" y="0"/>
                    <a:pt x="199583" y="0"/>
                  </a:cubicBezTo>
                  <a:lnTo>
                    <a:pt x="2942629" y="0"/>
                  </a:lnTo>
                  <a:cubicBezTo>
                    <a:pt x="3052856" y="0"/>
                    <a:pt x="3142212" y="89356"/>
                    <a:pt x="3142212" y="199583"/>
                  </a:cubicBezTo>
                  <a:lnTo>
                    <a:pt x="3142212" y="1796251"/>
                  </a:lnTo>
                  <a:cubicBezTo>
                    <a:pt x="3142212" y="1906478"/>
                    <a:pt x="3052856" y="1995834"/>
                    <a:pt x="2942629" y="1995834"/>
                  </a:cubicBezTo>
                  <a:lnTo>
                    <a:pt x="199583" y="1995834"/>
                  </a:lnTo>
                  <a:cubicBezTo>
                    <a:pt x="89356" y="1995834"/>
                    <a:pt x="0" y="1906478"/>
                    <a:pt x="0" y="1796251"/>
                  </a:cubicBezTo>
                  <a:lnTo>
                    <a:pt x="0" y="199583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035" tIns="119035" rIns="119035" bIns="119035" numCol="1" spcCol="1270" anchor="ctr" anchorCtr="0">
              <a:noAutofit/>
            </a:bodyPr>
            <a:lstStyle/>
            <a:p>
              <a:pPr algn="ctr" defTabSz="6369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33" dirty="0">
                <a:solidFill>
                  <a:schemeClr val="tx1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25260" y="702659"/>
              <a:ext cx="3051349" cy="881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323" dirty="0"/>
                <a:t>Указ Президента РФ от 07.05.2018 № 204 «О национальных целях и стратегических задачах развития РФ на период до 2024 год»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549325" y="970337"/>
            <a:ext cx="3502805" cy="1021468"/>
            <a:chOff x="3993111" y="654829"/>
            <a:chExt cx="3177681" cy="926658"/>
          </a:xfrm>
        </p:grpSpPr>
        <p:sp>
          <p:nvSpPr>
            <p:cNvPr id="19" name="Полилиния 18"/>
            <p:cNvSpPr/>
            <p:nvPr/>
          </p:nvSpPr>
          <p:spPr>
            <a:xfrm>
              <a:off x="3993111" y="654829"/>
              <a:ext cx="3142212" cy="926658"/>
            </a:xfrm>
            <a:custGeom>
              <a:avLst/>
              <a:gdLst>
                <a:gd name="connsiteX0" fmla="*/ 0 w 3142212"/>
                <a:gd name="connsiteY0" fmla="*/ 199583 h 1995834"/>
                <a:gd name="connsiteX1" fmla="*/ 199583 w 3142212"/>
                <a:gd name="connsiteY1" fmla="*/ 0 h 1995834"/>
                <a:gd name="connsiteX2" fmla="*/ 2942629 w 3142212"/>
                <a:gd name="connsiteY2" fmla="*/ 0 h 1995834"/>
                <a:gd name="connsiteX3" fmla="*/ 3142212 w 3142212"/>
                <a:gd name="connsiteY3" fmla="*/ 199583 h 1995834"/>
                <a:gd name="connsiteX4" fmla="*/ 3142212 w 3142212"/>
                <a:gd name="connsiteY4" fmla="*/ 1796251 h 1995834"/>
                <a:gd name="connsiteX5" fmla="*/ 2942629 w 3142212"/>
                <a:gd name="connsiteY5" fmla="*/ 1995834 h 1995834"/>
                <a:gd name="connsiteX6" fmla="*/ 199583 w 3142212"/>
                <a:gd name="connsiteY6" fmla="*/ 1995834 h 1995834"/>
                <a:gd name="connsiteX7" fmla="*/ 0 w 3142212"/>
                <a:gd name="connsiteY7" fmla="*/ 1796251 h 1995834"/>
                <a:gd name="connsiteX8" fmla="*/ 0 w 3142212"/>
                <a:gd name="connsiteY8" fmla="*/ 199583 h 199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2212" h="1995834">
                  <a:moveTo>
                    <a:pt x="0" y="199583"/>
                  </a:moveTo>
                  <a:cubicBezTo>
                    <a:pt x="0" y="89356"/>
                    <a:pt x="89356" y="0"/>
                    <a:pt x="199583" y="0"/>
                  </a:cubicBezTo>
                  <a:lnTo>
                    <a:pt x="2942629" y="0"/>
                  </a:lnTo>
                  <a:cubicBezTo>
                    <a:pt x="3052856" y="0"/>
                    <a:pt x="3142212" y="89356"/>
                    <a:pt x="3142212" y="199583"/>
                  </a:cubicBezTo>
                  <a:lnTo>
                    <a:pt x="3142212" y="1796251"/>
                  </a:lnTo>
                  <a:cubicBezTo>
                    <a:pt x="3142212" y="1906478"/>
                    <a:pt x="3052856" y="1995834"/>
                    <a:pt x="2942629" y="1995834"/>
                  </a:cubicBezTo>
                  <a:lnTo>
                    <a:pt x="199583" y="1995834"/>
                  </a:lnTo>
                  <a:cubicBezTo>
                    <a:pt x="89356" y="1995834"/>
                    <a:pt x="0" y="1906478"/>
                    <a:pt x="0" y="1796251"/>
                  </a:cubicBezTo>
                  <a:lnTo>
                    <a:pt x="0" y="199583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035" tIns="119035" rIns="119035" bIns="119035" numCol="1" spcCol="1270" anchor="ctr" anchorCtr="0">
              <a:noAutofit/>
            </a:bodyPr>
            <a:lstStyle/>
            <a:p>
              <a:pPr algn="ctr" defTabSz="6369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33" dirty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028580" y="654829"/>
              <a:ext cx="3142212" cy="914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369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23" dirty="0"/>
                <a:t>Комплексный план по снижению выбросов загрязняющих веществ в атмосферный воздух в г. Челябинск, утвержденный заместителем Председателя правительства РФ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8814032" y="951850"/>
            <a:ext cx="3463707" cy="1021469"/>
            <a:chOff x="7823005" y="646870"/>
            <a:chExt cx="3142212" cy="926658"/>
          </a:xfrm>
        </p:grpSpPr>
        <p:sp>
          <p:nvSpPr>
            <p:cNvPr id="20" name="Полилиния 19"/>
            <p:cNvSpPr/>
            <p:nvPr/>
          </p:nvSpPr>
          <p:spPr>
            <a:xfrm>
              <a:off x="7823005" y="646870"/>
              <a:ext cx="3142212" cy="926658"/>
            </a:xfrm>
            <a:custGeom>
              <a:avLst/>
              <a:gdLst>
                <a:gd name="connsiteX0" fmla="*/ 0 w 3142212"/>
                <a:gd name="connsiteY0" fmla="*/ 199583 h 1995834"/>
                <a:gd name="connsiteX1" fmla="*/ 199583 w 3142212"/>
                <a:gd name="connsiteY1" fmla="*/ 0 h 1995834"/>
                <a:gd name="connsiteX2" fmla="*/ 2942629 w 3142212"/>
                <a:gd name="connsiteY2" fmla="*/ 0 h 1995834"/>
                <a:gd name="connsiteX3" fmla="*/ 3142212 w 3142212"/>
                <a:gd name="connsiteY3" fmla="*/ 199583 h 1995834"/>
                <a:gd name="connsiteX4" fmla="*/ 3142212 w 3142212"/>
                <a:gd name="connsiteY4" fmla="*/ 1796251 h 1995834"/>
                <a:gd name="connsiteX5" fmla="*/ 2942629 w 3142212"/>
                <a:gd name="connsiteY5" fmla="*/ 1995834 h 1995834"/>
                <a:gd name="connsiteX6" fmla="*/ 199583 w 3142212"/>
                <a:gd name="connsiteY6" fmla="*/ 1995834 h 1995834"/>
                <a:gd name="connsiteX7" fmla="*/ 0 w 3142212"/>
                <a:gd name="connsiteY7" fmla="*/ 1796251 h 1995834"/>
                <a:gd name="connsiteX8" fmla="*/ 0 w 3142212"/>
                <a:gd name="connsiteY8" fmla="*/ 199583 h 199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2212" h="1995834">
                  <a:moveTo>
                    <a:pt x="0" y="199583"/>
                  </a:moveTo>
                  <a:cubicBezTo>
                    <a:pt x="0" y="89356"/>
                    <a:pt x="89356" y="0"/>
                    <a:pt x="199583" y="0"/>
                  </a:cubicBezTo>
                  <a:lnTo>
                    <a:pt x="2942629" y="0"/>
                  </a:lnTo>
                  <a:cubicBezTo>
                    <a:pt x="3052856" y="0"/>
                    <a:pt x="3142212" y="89356"/>
                    <a:pt x="3142212" y="199583"/>
                  </a:cubicBezTo>
                  <a:lnTo>
                    <a:pt x="3142212" y="1796251"/>
                  </a:lnTo>
                  <a:cubicBezTo>
                    <a:pt x="3142212" y="1906478"/>
                    <a:pt x="3052856" y="1995834"/>
                    <a:pt x="2942629" y="1995834"/>
                  </a:cubicBezTo>
                  <a:lnTo>
                    <a:pt x="199583" y="1995834"/>
                  </a:lnTo>
                  <a:cubicBezTo>
                    <a:pt x="89356" y="1995834"/>
                    <a:pt x="0" y="1906478"/>
                    <a:pt x="0" y="1796251"/>
                  </a:cubicBezTo>
                  <a:lnTo>
                    <a:pt x="0" y="199583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035" tIns="119035" rIns="119035" bIns="119035" numCol="1" spcCol="1270" anchor="ctr" anchorCtr="0">
              <a:noAutofit/>
            </a:bodyPr>
            <a:lstStyle/>
            <a:p>
              <a:pPr algn="ctr" defTabSz="6369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33" dirty="0">
                <a:solidFill>
                  <a:schemeClr val="tx1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7915785" y="709473"/>
              <a:ext cx="2966580" cy="748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369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23" dirty="0"/>
                <a:t>Четырехстороннее соглашение по снижению выбросов загрязняющих веществ в атмосферный воздух АО «ЧТПЗ»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839939" y="1186271"/>
            <a:ext cx="656869" cy="552730"/>
            <a:chOff x="4276940" y="0"/>
            <a:chExt cx="715287" cy="694872"/>
          </a:xfrm>
        </p:grpSpPr>
        <p:sp>
          <p:nvSpPr>
            <p:cNvPr id="24" name="Стрелка вправо 23"/>
            <p:cNvSpPr/>
            <p:nvPr/>
          </p:nvSpPr>
          <p:spPr>
            <a:xfrm>
              <a:off x="4276940" y="0"/>
              <a:ext cx="715287" cy="6948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Стрелка вправо 4"/>
            <p:cNvSpPr txBox="1"/>
            <p:nvPr/>
          </p:nvSpPr>
          <p:spPr>
            <a:xfrm>
              <a:off x="4276940" y="138974"/>
              <a:ext cx="506825" cy="416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46991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307"/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7533023" y="5574635"/>
            <a:ext cx="5333130" cy="363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764" dirty="0">
                <a:latin typeface="Century Gothic" panose="020B0502020202020204" pitchFamily="34" charset="0"/>
              </a:rPr>
              <a:t>• </a:t>
            </a:r>
            <a:r>
              <a:rPr lang="ru-RU" sz="1764" dirty="0"/>
              <a:t>Реконструкция ГОУ в ТЭСЦ №6 Стан 1220</a:t>
            </a:r>
            <a:endParaRPr lang="ru-RU" sz="1764" dirty="0"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/>
          <a:srcRect l="3288" t="3847" r="3046" b="3037"/>
          <a:stretch/>
        </p:blipFill>
        <p:spPr>
          <a:xfrm>
            <a:off x="6358057" y="5242967"/>
            <a:ext cx="1163198" cy="14097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/>
          <a:srcRect l="2226" t="2011" r="2312" b="3407"/>
          <a:stretch/>
        </p:blipFill>
        <p:spPr>
          <a:xfrm>
            <a:off x="5826456" y="3972580"/>
            <a:ext cx="1694798" cy="1107765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7487391" y="4071774"/>
            <a:ext cx="5863204" cy="635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764" dirty="0">
                <a:latin typeface="Century Gothic" panose="020B0502020202020204" pitchFamily="34" charset="0"/>
                <a:cs typeface="Arial" panose="020B0604020202020204" pitchFamily="34" charset="0"/>
              </a:rPr>
              <a:t>• </a:t>
            </a:r>
            <a:r>
              <a:rPr lang="ru-RU" sz="1764" dirty="0">
                <a:cs typeface="Arial" panose="020B0604020202020204" pitchFamily="34" charset="0"/>
              </a:rPr>
              <a:t>Реконструкция ГОУ для станка плазменной резки труб в ТПЦ № 2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39662" y="5646571"/>
            <a:ext cx="6482523" cy="1295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61"/>
              </a:spcAft>
            </a:pPr>
            <a:r>
              <a:rPr lang="ru-RU" sz="1764" dirty="0">
                <a:solidFill>
                  <a:schemeClr val="accent6"/>
                </a:solidFill>
              </a:rPr>
              <a:t>ПЕРСПЕКТИВА:</a:t>
            </a:r>
          </a:p>
          <a:p>
            <a:pPr marL="314982" indent="-3149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ru-RU" sz="1764" dirty="0"/>
              <a:t>Реконструкция ГОУ в ТПЦ №5 </a:t>
            </a:r>
          </a:p>
          <a:p>
            <a:pPr marL="314982" indent="-3149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ru-RU" sz="1764" dirty="0">
                <a:ea typeface="Calibri" panose="020F0502020204030204" pitchFamily="34" charset="0"/>
                <a:cs typeface="Times New Roman" panose="02020603050405020304" pitchFamily="18" charset="0"/>
              </a:rPr>
              <a:t>Реконструкция ГОУ В-45 ТПЦ №1</a:t>
            </a:r>
          </a:p>
          <a:p>
            <a:pPr marL="314982" indent="-3149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ru-RU" sz="1764" dirty="0"/>
              <a:t>Реконструкция ГОУ нанесения хромата ТЭСЦ № 6.</a:t>
            </a:r>
            <a:endParaRPr lang="ru-RU" sz="1764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4" descr="https://prorisuem.ru/foto/5344/risunki_deneg_dlia_srisovki_43.webp"/>
          <p:cNvSpPr>
            <a:spLocks noChangeAspect="1" noChangeArrowheads="1"/>
          </p:cNvSpPr>
          <p:nvPr/>
        </p:nvSpPr>
        <p:spPr bwMode="auto">
          <a:xfrm>
            <a:off x="171668" y="-159244"/>
            <a:ext cx="335986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/>
          <a:p>
            <a:endParaRPr lang="ru-RU" sz="1213"/>
          </a:p>
        </p:txBody>
      </p:sp>
      <p:grpSp>
        <p:nvGrpSpPr>
          <p:cNvPr id="47" name="Группа 46"/>
          <p:cNvGrpSpPr/>
          <p:nvPr/>
        </p:nvGrpSpPr>
        <p:grpSpPr>
          <a:xfrm>
            <a:off x="339662" y="2318664"/>
            <a:ext cx="5123100" cy="3101672"/>
            <a:chOff x="282375" y="2166312"/>
            <a:chExt cx="4647583" cy="2813781"/>
          </a:xfrm>
        </p:grpSpPr>
        <p:graphicFrame>
          <p:nvGraphicFramePr>
            <p:cNvPr id="48" name="Схема 47"/>
            <p:cNvGraphicFramePr/>
            <p:nvPr/>
          </p:nvGraphicFramePr>
          <p:xfrm>
            <a:off x="282375" y="2166312"/>
            <a:ext cx="4647583" cy="281378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pic>
          <p:nvPicPr>
            <p:cNvPr id="1038" name="Picture 14" descr="https://indasil.club/uploads/posts/2022-12/1669895364_21-indasil-club-p-trafaret-dokumenti-vkontakte-25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8522" y="2503989"/>
              <a:ext cx="509732" cy="50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4" descr="https://indasil.club/uploads/posts/2022-12/1669895364_21-indasil-club-p-trafaret-dokumenti-vkontakte-25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1483" y="3360028"/>
              <a:ext cx="460416" cy="460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4" descr="https://indasil.club/uploads/posts/2022-12/1669895364_21-indasil-club-p-trafaret-dokumenti-vkontakte-25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3198" y="4200726"/>
              <a:ext cx="476571" cy="476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AutoShape 16" descr="https://flyclipart.com/thumb2/pen-paper-round-icon-117117.png"/>
          <p:cNvSpPr>
            <a:spLocks noChangeAspect="1" noChangeArrowheads="1"/>
          </p:cNvSpPr>
          <p:nvPr/>
        </p:nvSpPr>
        <p:spPr bwMode="auto">
          <a:xfrm>
            <a:off x="339661" y="8749"/>
            <a:ext cx="335986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/>
          <a:p>
            <a:endParaRPr lang="ru-RU" sz="1213"/>
          </a:p>
        </p:txBody>
      </p:sp>
      <p:sp>
        <p:nvSpPr>
          <p:cNvPr id="3" name="Прямоугольник 2"/>
          <p:cNvSpPr/>
          <p:nvPr/>
        </p:nvSpPr>
        <p:spPr>
          <a:xfrm>
            <a:off x="7533023" y="5926466"/>
            <a:ext cx="5444658" cy="961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64" dirty="0">
                <a:latin typeface="Century Gothic" panose="020B0502020202020204" pitchFamily="34" charset="0"/>
                <a:cs typeface="Arial" panose="020B0604020202020204" pitchFamily="34" charset="0"/>
              </a:rPr>
              <a:t>• </a:t>
            </a:r>
            <a:r>
              <a:rPr lang="ru-RU" sz="1764" dirty="0">
                <a:cs typeface="Arial" panose="020B0604020202020204" pitchFamily="34" charset="0"/>
              </a:rPr>
              <a:t>Реконструкция ГОУ в ТЭСЦ №6 Стан 820, установок плазм резки труб в ТЭСЦ № 6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</a:pPr>
            <a:endParaRPr lang="ru-RU" sz="1764" dirty="0"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4"/>
          <a:srcRect l="2260" t="1841" r="2327" b="4003"/>
          <a:stretch/>
        </p:blipFill>
        <p:spPr>
          <a:xfrm>
            <a:off x="6371804" y="2460649"/>
            <a:ext cx="1129251" cy="13493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43002" y="2812750"/>
            <a:ext cx="5513171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64" dirty="0">
                <a:latin typeface="Century Gothic" panose="020B0502020202020204" pitchFamily="34" charset="0"/>
              </a:rPr>
              <a:t>• </a:t>
            </a:r>
            <a:r>
              <a:rPr lang="ru-RU" sz="1764" dirty="0"/>
              <a:t>Консервация установки сжигания масло-эмульсионных стоков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8137474" y="1180207"/>
            <a:ext cx="656869" cy="552730"/>
            <a:chOff x="4276940" y="0"/>
            <a:chExt cx="715287" cy="694872"/>
          </a:xfrm>
        </p:grpSpPr>
        <p:sp>
          <p:nvSpPr>
            <p:cNvPr id="41" name="Стрелка вправо 40"/>
            <p:cNvSpPr/>
            <p:nvPr/>
          </p:nvSpPr>
          <p:spPr>
            <a:xfrm>
              <a:off x="4276940" y="0"/>
              <a:ext cx="715287" cy="6948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Стрелка вправо 4"/>
            <p:cNvSpPr txBox="1"/>
            <p:nvPr/>
          </p:nvSpPr>
          <p:spPr>
            <a:xfrm>
              <a:off x="4276940" y="138974"/>
              <a:ext cx="506825" cy="416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46991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307"/>
            </a:p>
          </p:txBody>
        </p:sp>
      </p:grpSp>
    </p:spTree>
    <p:extLst>
      <p:ext uri="{BB962C8B-B14F-4D97-AF65-F5344CB8AC3E}">
        <p14:creationId xmlns:p14="http://schemas.microsoft.com/office/powerpoint/2010/main" val="39372248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Оформление по умолчанию">
  <a:themeElements>
    <a:clrScheme name="2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/>
      </a:spPr>
      <a:bodyPr rtlCol="0" anchor="ctr"/>
      <a:lstStyle>
        <a:defPPr algn="just">
          <a:defRPr sz="1400" b="0" dirty="0">
            <a:solidFill>
              <a:schemeClr val="tx1"/>
            </a:solidFill>
            <a:effectLst/>
            <a:latin typeface="Calibri" pitchFamily="34" charset="0"/>
            <a:cs typeface="Calibri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MK Presentation RUS_2015 [только чтение]" id="{E379B9B2-59C6-4738-8AD9-39CDAC50C59E}" vid="{44CC6A9C-BC7B-4E84-8147-57BE8B8BE45F}"/>
    </a:ext>
  </a:extLst>
</a:theme>
</file>

<file path=ppt/theme/theme2.xml><?xml version="1.0" encoding="utf-8"?>
<a:theme xmlns:a="http://schemas.openxmlformats.org/drawingml/2006/main" name="5_Оформление по умолчанию">
  <a:themeElements>
    <a:clrScheme name="ПАО ТМК">
      <a:dk1>
        <a:srgbClr val="27251F"/>
      </a:dk1>
      <a:lt1>
        <a:sysClr val="window" lastClr="FFFFFF"/>
      </a:lt1>
      <a:dk2>
        <a:srgbClr val="ADADAD"/>
      </a:dk2>
      <a:lt2>
        <a:srgbClr val="F2F2F2"/>
      </a:lt2>
      <a:accent1>
        <a:srgbClr val="EC6608"/>
      </a:accent1>
      <a:accent2>
        <a:srgbClr val="887B73"/>
      </a:accent2>
      <a:accent3>
        <a:srgbClr val="FFC000"/>
      </a:accent3>
      <a:accent4>
        <a:srgbClr val="E7A16D"/>
      </a:accent4>
      <a:accent5>
        <a:srgbClr val="ADADAD"/>
      </a:accent5>
      <a:accent6>
        <a:srgbClr val="FF7927"/>
      </a:accent6>
      <a:hlink>
        <a:srgbClr val="5A686E"/>
      </a:hlink>
      <a:folHlink>
        <a:srgbClr val="D8DEE0"/>
      </a:folHlink>
    </a:clrScheme>
    <a:fontScheme name="ТМК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/>
      </a:spPr>
      <a:bodyPr rtlCol="0" anchor="ctr"/>
      <a:lstStyle>
        <a:defPPr algn="just">
          <a:defRPr sz="1400" b="0" dirty="0">
            <a:solidFill>
              <a:schemeClr val="tx1"/>
            </a:solidFill>
            <a:effectLst/>
            <a:latin typeface="Calibri" pitchFamily="34" charset="0"/>
            <a:cs typeface="Calibri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MK Presentation RUS_2015 [только чтение]" id="{E379B9B2-59C6-4738-8AD9-39CDAC50C59E}" vid="{44CC6A9C-BC7B-4E84-8147-57BE8B8BE45F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040BE9B33C1CD4D92B1B848445011E6" ma:contentTypeVersion="13" ma:contentTypeDescription="Создание документа." ma:contentTypeScope="" ma:versionID="d844e0de09907e58f30f2bee13d39672">
  <xsd:schema xmlns:xsd="http://www.w3.org/2001/XMLSchema" xmlns:xs="http://www.w3.org/2001/XMLSchema" xmlns:p="http://schemas.microsoft.com/office/2006/metadata/properties" xmlns:ns3="91d5fdd7-db9b-4ab9-a7ec-0407cb18b801" xmlns:ns4="08ab68fa-1393-4dc1-a9b7-d7ac3385334c" targetNamespace="http://schemas.microsoft.com/office/2006/metadata/properties" ma:root="true" ma:fieldsID="0e89a0ef7e41e76e3177fbd5b76ef1fa" ns3:_="" ns4:_="">
    <xsd:import namespace="91d5fdd7-db9b-4ab9-a7ec-0407cb18b801"/>
    <xsd:import namespace="08ab68fa-1393-4dc1-a9b7-d7ac3385334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d5fdd7-db9b-4ab9-a7ec-0407cb18b80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ab68fa-1393-4dc1-a9b7-d7ac338533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E76B0C-1C8A-44A5-9715-BB214EF5500B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91d5fdd7-db9b-4ab9-a7ec-0407cb18b801"/>
    <ds:schemaRef ds:uri="http://schemas.microsoft.com/office/2006/metadata/properties"/>
    <ds:schemaRef ds:uri="08ab68fa-1393-4dc1-a9b7-d7ac3385334c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68A8E94-7E40-4207-B8DE-0D2C7FC57C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d5fdd7-db9b-4ab9-a7ec-0407cb18b801"/>
    <ds:schemaRef ds:uri="08ab68fa-1393-4dc1-a9b7-d7ac338533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ABD0DD-C91F-42DF-827B-8A0EDD04A6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Шаблоны слайдов</Template>
  <TotalTime>25343</TotalTime>
  <Words>2576</Words>
  <Application>Microsoft Office PowerPoint</Application>
  <PresentationFormat>Произвольный</PresentationFormat>
  <Paragraphs>412</Paragraphs>
  <Slides>17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Arial</vt:lpstr>
      <vt:lpstr>Calibri</vt:lpstr>
      <vt:lpstr>Century Gothic</vt:lpstr>
      <vt:lpstr>Gotham Pro</vt:lpstr>
      <vt:lpstr>Gotham Pro Medium</vt:lpstr>
      <vt:lpstr>Times New Roman</vt:lpstr>
      <vt:lpstr>Trebuchet MS</vt:lpstr>
      <vt:lpstr>Verdana</vt:lpstr>
      <vt:lpstr>Wingdings</vt:lpstr>
      <vt:lpstr>2_Оформление по умолчанию</vt:lpstr>
      <vt:lpstr>5_Оформление по умолчанию</vt:lpstr>
      <vt:lpstr>Слайд think-cell</vt:lpstr>
      <vt:lpstr>Трубная Металлургическая Компания</vt:lpstr>
      <vt:lpstr>Реализация принципов  устойчивого развития в сфере  охраны окружающей среды </vt:lpstr>
      <vt:lpstr>ТМК – портфолио передовых компетенций</vt:lpstr>
      <vt:lpstr>Модернизация основного производства</vt:lpstr>
      <vt:lpstr>Направления  Устойчивого развития ПАО «ТМК» до 2027г.</vt:lpstr>
      <vt:lpstr>Экологические аспекты устойчивого развития ПАО «ТМК»</vt:lpstr>
      <vt:lpstr>Снижение воздействия на водные ресурсы</vt:lpstr>
      <vt:lpstr>Презентация PowerPoint</vt:lpstr>
      <vt:lpstr>Презентация PowerPoint</vt:lpstr>
      <vt:lpstr>Охрана земель и умное управление отходами</vt:lpstr>
      <vt:lpstr>Охрана биоразнообразия и экосистем. </vt:lpstr>
      <vt:lpstr>Климатическая повестка ТМК</vt:lpstr>
      <vt:lpstr>Климатическая повестка ТМК</vt:lpstr>
      <vt:lpstr>Энергосбережение – основной принцип эффективности</vt:lpstr>
      <vt:lpstr>  Информационно-просветительская деятельность в сфере охраны окружающей среды  </vt:lpstr>
      <vt:lpstr>Промышленный туризм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Селезнева Екатерина Сергеевна</dc:creator>
  <cp:lastModifiedBy>user</cp:lastModifiedBy>
  <cp:revision>1336</cp:revision>
  <cp:lastPrinted>2024-06-03T12:50:57Z</cp:lastPrinted>
  <dcterms:created xsi:type="dcterms:W3CDTF">2015-12-16T08:35:40Z</dcterms:created>
  <dcterms:modified xsi:type="dcterms:W3CDTF">2024-06-07T11:43:39Z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0x010100B040BE9B33C1CD4D92B1B848445011E6</vt:lpwstr>
  </property>
</Properties>
</file>